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BCC412-EA9E-4602-82EF-E64B7EEF9A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88C2CD-4094-45B5-8ABD-E7A2ED110E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C3309F-32D7-404E-8513-82AC54DA69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0F9DB5-F4A2-4795-B7F8-635EF1FDAD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6DB370-BABF-4682-B16E-9C25C796CF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B07D09-8157-419A-82FB-40E8C5B47B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6E9EBE-677A-48CF-B0DC-ABDF58D8B6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8E5742-ED31-4B05-87D3-870EA7B7B0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D64682-45E7-43A8-9000-F8B38CBC38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08A29A-3404-4D15-BA6C-184E1E9A6D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C8F372-302A-414B-941F-6B63499628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12012705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金融市场机制理论通用课件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金融市场概述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金融市场机制理论</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金融市场运行原理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金融市场发展趋势与挑战</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金融市场案例分析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金融市场概述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金融市场是资金供求双方通过各种金融工具进行交易的场所。</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金融市场具有资金集聚、风险分散、价格发现和信息传递等功能，对实体经济和金融体系的发展具有重要影响。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金融市场的定义与功能</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功能</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包括个人、企业、政府和金融机构等，提供资金并寻求投资机会。</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资金供给方</a:t>
            </a:r>
          </a:p>
        </p:txBody>
      </p:sp>
      <p:pic>
        <p:nvPicPr>
          <p:cNvPr id="5" name="Picture 5"/>
          <p:cNvPicPr>
            <a:picLocks noChangeAspect="1"/>
          </p:cNvPicPr>
          <p:nvPr/>
        </p:nvPicPr>
        <p:blipFill>
          <a:blip r:embed="rId2"/>
          <a:srcRect l="8125" r="81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包括企业和政府等，需要筹集资金以支持其经营活动或财政支出。</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资金需求方</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包括银行、证券公司、保险公司等，作为中介机构，为资金供求双方提供服务。</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金融机构</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金融市场的参与者</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958" r="1795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分为货币市场和资本市场。货币市场主要交易短期债券和票据，资本市场主要交易长期债券和股票等。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按交易标的物分类</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分为场内交易市场和场外交易市场。场内交易市场是指有组织、有固定场所的交易所进行的交易，场外交易市场则是在银行间或其他非固定场所进行的交易。</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按交易方式分类</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分为国内金融市场和国际金融市场。国内金融市场主要服务于国内资金供求，国际金融市场则服务于跨国界的资金流动和交易。</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按地域分类</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金融市场机制理论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531" r="2153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价格机制定义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市场价格机制是指通过市场供求关系的变化来调节市场价格，从而影响市场交易和资源配置的过程。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价格机制作用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价格机制是金融市场的重要机制之一，它通过价格波动反映市场供求关系的变化，引导资金流向和资源配置，促进市场竞争和经济发展。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价格机制运作方式</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价格机制的运作方式是通过市场交易者的供需行为来影响市场价格，当市场价格上涨时，会刺激供应增加和需求减少，反之则会减少供应和增加需求。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市场价格机制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25622" y="1610913"/>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233524" y="1626467"/>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98430" y="1642250"/>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市场竞争机制</a:t>
              </a:r>
            </a:p>
          </p:txBody>
        </p:sp>
      </p:grpSp>
      <p:grpSp>
        <p:nvGrpSpPr>
          <p:cNvPr id="27" name="Group 27"/>
          <p:cNvGrpSpPr/>
          <p:nvPr/>
        </p:nvGrpSpPr>
        <p:grpSpPr>
          <a:xfrm>
            <a:off x="1094842" y="3656692"/>
            <a:ext cx="3286271" cy="490334"/>
            <a:chOff x="1094842" y="3656692"/>
            <a:chExt cx="3286271" cy="490334"/>
          </a:xfrm>
        </p:grpSpPr>
        <p:sp>
          <p:nvSpPr>
            <p:cNvPr id="28" name="TextBox 28"/>
            <p:cNvSpPr txBox="1"/>
            <p:nvPr/>
          </p:nvSpPr>
          <p:spPr>
            <a:xfrm>
              <a:off x="1094842" y="3656692"/>
              <a:ext cx="328627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市场竞争机制定义</a:t>
              </a:r>
            </a:p>
          </p:txBody>
        </p:sp>
      </p:grpSp>
      <p:grpSp>
        <p:nvGrpSpPr>
          <p:cNvPr id="29" name="Group 29"/>
          <p:cNvGrpSpPr/>
          <p:nvPr/>
        </p:nvGrpSpPr>
        <p:grpSpPr>
          <a:xfrm>
            <a:off x="1138418" y="4258816"/>
            <a:ext cx="3286271" cy="1875094"/>
            <a:chOff x="1138418" y="4258816"/>
            <a:chExt cx="3286271" cy="1875094"/>
          </a:xfrm>
        </p:grpSpPr>
        <p:sp>
          <p:nvSpPr>
            <p:cNvPr id="30" name="TextBox 30"/>
            <p:cNvSpPr txBox="1"/>
            <p:nvPr/>
          </p:nvSpPr>
          <p:spPr>
            <a:xfrm>
              <a:off x="1138418"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市场竞争机制是指在市场经济条件下，企业之间为了实现利润最大化而展开的竞争活动。</a:t>
              </a:r>
            </a:p>
          </p:txBody>
        </p:sp>
      </p:grpSp>
      <p:grpSp>
        <p:nvGrpSpPr>
          <p:cNvPr id="31" name="Group 31"/>
          <p:cNvGrpSpPr/>
          <p:nvPr/>
        </p:nvGrpSpPr>
        <p:grpSpPr>
          <a:xfrm>
            <a:off x="4472363" y="3656692"/>
            <a:ext cx="3286271" cy="490334"/>
            <a:chOff x="4472363" y="3656692"/>
            <a:chExt cx="3286271" cy="490334"/>
          </a:xfrm>
        </p:grpSpPr>
        <p:sp>
          <p:nvSpPr>
            <p:cNvPr id="32" name="TextBox 32"/>
            <p:cNvSpPr txBox="1"/>
            <p:nvPr/>
          </p:nvSpPr>
          <p:spPr>
            <a:xfrm>
              <a:off x="4472363" y="3656692"/>
              <a:ext cx="328627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市场竞争机制作用</a:t>
              </a:r>
            </a:p>
          </p:txBody>
        </p:sp>
      </p:grpSp>
      <p:grpSp>
        <p:nvGrpSpPr>
          <p:cNvPr id="33" name="Group 33"/>
          <p:cNvGrpSpPr/>
          <p:nvPr/>
        </p:nvGrpSpPr>
        <p:grpSpPr>
          <a:xfrm>
            <a:off x="4515940" y="4258816"/>
            <a:ext cx="3286271" cy="1875094"/>
            <a:chOff x="4515940" y="4258816"/>
            <a:chExt cx="3286271" cy="1875094"/>
          </a:xfrm>
        </p:grpSpPr>
        <p:sp>
          <p:nvSpPr>
            <p:cNvPr id="34" name="TextBox 34"/>
            <p:cNvSpPr txBox="1"/>
            <p:nvPr/>
          </p:nvSpPr>
          <p:spPr>
            <a:xfrm>
              <a:off x="4515940"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市场竞争机制是推动企业创新、提高产品质量和服务水平的重要力量，同时也有助于实现市场资源的优化配置。</a:t>
              </a:r>
            </a:p>
          </p:txBody>
        </p:sp>
      </p:grpSp>
      <p:grpSp>
        <p:nvGrpSpPr>
          <p:cNvPr id="35" name="Group 35"/>
          <p:cNvGrpSpPr/>
          <p:nvPr/>
        </p:nvGrpSpPr>
        <p:grpSpPr>
          <a:xfrm>
            <a:off x="7850924" y="3656692"/>
            <a:ext cx="3264661" cy="490334"/>
            <a:chOff x="7850924" y="3656692"/>
            <a:chExt cx="3264661" cy="490334"/>
          </a:xfrm>
        </p:grpSpPr>
        <p:sp>
          <p:nvSpPr>
            <p:cNvPr id="36" name="TextBox 36"/>
            <p:cNvSpPr txBox="1"/>
            <p:nvPr/>
          </p:nvSpPr>
          <p:spPr>
            <a:xfrm>
              <a:off x="7850924" y="3656692"/>
              <a:ext cx="326466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市场竞争机制运作方式</a:t>
              </a:r>
            </a:p>
          </p:txBody>
        </p:sp>
      </p:grpSp>
      <p:grpSp>
        <p:nvGrpSpPr>
          <p:cNvPr id="37" name="Group 37"/>
          <p:cNvGrpSpPr/>
          <p:nvPr/>
        </p:nvGrpSpPr>
        <p:grpSpPr>
          <a:xfrm>
            <a:off x="7894501" y="4258816"/>
            <a:ext cx="3286271" cy="1875094"/>
            <a:chOff x="7894501" y="4258816"/>
            <a:chExt cx="3286271" cy="1875094"/>
          </a:xfrm>
        </p:grpSpPr>
        <p:sp>
          <p:nvSpPr>
            <p:cNvPr id="38" name="TextBox 38"/>
            <p:cNvSpPr txBox="1"/>
            <p:nvPr/>
          </p:nvSpPr>
          <p:spPr>
            <a:xfrm>
              <a:off x="7894501"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市场竞争机制的运作方式是通过企业之间的竞争行为来影响市场价格和市场占有率，优胜劣汰的市场竞争法则促使企业不断改进技术和经营方式，以适应市场需求的变化。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TextBox 8"/>
          <p:cNvSpPr txBox="1"/>
          <p:nvPr/>
        </p:nvSpPr>
        <p:spPr>
          <a:xfrm>
            <a:off x="1011610"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市场供求机制定义</a:t>
            </a:r>
          </a:p>
        </p:txBody>
      </p:sp>
      <p:sp>
        <p:nvSpPr>
          <p:cNvPr id="9" name="AutoShape 9"/>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17018" y="2619049"/>
            <a:ext cx="2871893" cy="3142827"/>
          </a:xfrm>
          <a:prstGeom prst="roundRect">
            <a:avLst/>
          </a:prstGeom>
          <a:solidFill>
            <a:schemeClr val="accent2">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TextBox 13"/>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市场供求机制是指在市场经济条件下，市场上的供应和需求相互影响、相互制约的关系。</a:t>
            </a:r>
          </a:p>
        </p:txBody>
      </p:sp>
      <p:sp>
        <p:nvSpPr>
          <p:cNvPr id="14" name="TextBox 14"/>
          <p:cNvSpPr txBox="1"/>
          <p:nvPr/>
        </p:nvSpPr>
        <p:spPr>
          <a:xfrm>
            <a:off x="4999835" y="2980276"/>
            <a:ext cx="2506259" cy="23347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071D40">
                    <a:alpha val="100000"/>
                  </a:srgbClr>
                </a:solidFill>
                <a:latin typeface="Microsoft Yahei"/>
                <a:ea typeface="Microsoft Yahei"/>
                <a:cs typeface="Microsoft Yahei"/>
              </a:rPr>
              <a:t>市场供求机制是调节市场供求关系的重要手段，当市场供应大于市场需求时，价格下降；反之则会价格上涨。</a:t>
            </a:r>
          </a:p>
        </p:txBody>
      </p:sp>
      <p:sp>
        <p:nvSpPr>
          <p:cNvPr id="15" name="TextBox 15"/>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市场供求机制的运作方式是通过市场交易者的供需行为来调节市场价格，从而实现市场供求关系的平衡。在金融市场上，供求机制的运作还涉及到货币供应和需求的平衡问题。</a:t>
            </a:r>
          </a:p>
        </p:txBody>
      </p:sp>
      <p:sp>
        <p:nvSpPr>
          <p:cNvPr id="16" name="TextBox 16"/>
          <p:cNvSpPr txBox="1"/>
          <p:nvPr/>
        </p:nvSpPr>
        <p:spPr>
          <a:xfrm>
            <a:off x="462229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市场供求机制作用</a:t>
            </a:r>
          </a:p>
        </p:txBody>
      </p:sp>
      <p:sp>
        <p:nvSpPr>
          <p:cNvPr id="17" name="TextBox 17"/>
          <p:cNvSpPr txBox="1"/>
          <p:nvPr/>
        </p:nvSpPr>
        <p:spPr>
          <a:xfrm>
            <a:off x="832053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市场供求机制运作方式</a:t>
            </a:r>
          </a:p>
        </p:txBody>
      </p:sp>
      <p:sp>
        <p:nvSpPr>
          <p:cNvPr id="18" name="Freeform 18"/>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市场供求机制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市场风险机制定义</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市场风险机制是指金融市场上各种风险因素对市场交易和投资产生的影响。</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市场风险机制作用</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市场风险机制有助于提醒投资者关注市场风险，理性投资，避免盲目跟风和过度投机。同时也有助于提高市场的透明度和公正性，减少信息不对称和市场操纵行为。</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市场风险机制运作方式</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风险机制的运作方式是通过市场价格的波动来反映各种风险因素的变化，如利率、汇率、通货膨胀等。投资者需要根据市场风险情况来制定合理的投资策略和风险控制措施，以降低投资风险和提高投资收益的稳定性。</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市场风险机制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金融市场运行原理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https://d.book118.com/628120127052006027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2024-09-05T05:50:00.914</cp:lastPrinted>
  <dcterms:created xsi:type="dcterms:W3CDTF">2024-09-04T21:50:00Z</dcterms:created>
  <dcterms:modified xsi:type="dcterms:W3CDTF">2024-09-04T21:50:02Z</dcterms:modified>
</cp:coreProperties>
</file>