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10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6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B3A9A-73A0-4440-974E-930C73A52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0838D-4BEC-4D6F-95A5-A19DF39FA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7D2066-11C1-44D9-896D-1D80CD98F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4ECAC6-A671-4BEA-A967-5F27B7ED2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AE1138-E7A8-4195-8CB7-B9EDFFC83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298B77-B987-4D33-9F39-498B4DC4A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2C0923-08DC-4449-B1C8-B81880EB3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A9F959-1FEF-40F5-83A8-E3E52446F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634D43-94B6-4D74-A54C-8C57D6CF7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31D7E-2386-4693-8D33-83657E55D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B06F66-407E-484F-ABB7-DC7FBE372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090" r:id="rId2"/>
    <p:sldLayoutId id="2147487091" r:id="rId3"/>
    <p:sldLayoutId id="2147487092" r:id="rId4"/>
    <p:sldLayoutId id="2147487093" r:id="rId5"/>
    <p:sldLayoutId id="2147487094" r:id="rId6"/>
    <p:sldLayoutId id="2147487095" r:id="rId7"/>
    <p:sldLayoutId id="2147487096" r:id="rId8"/>
    <p:sldLayoutId id="2147487097" r:id="rId9"/>
    <p:sldLayoutId id="2147487098" r:id="rId10"/>
    <p:sldLayoutId id="214748709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18" Type="http://schemas.openxmlformats.org/officeDocument/2006/relationships/tags" Target="../tags/tag204.xml" /><Relationship Id="rId19" Type="http://schemas.openxmlformats.org/officeDocument/2006/relationships/tags" Target="../tags/tag205.xml" /><Relationship Id="rId2" Type="http://schemas.openxmlformats.org/officeDocument/2006/relationships/tags" Target="../tags/tag188.xml" /><Relationship Id="rId20" Type="http://schemas.openxmlformats.org/officeDocument/2006/relationships/tags" Target="../tags/tag206.xml" /><Relationship Id="rId21" Type="http://schemas.openxmlformats.org/officeDocument/2006/relationships/tags" Target="../tags/tag207.xml" /><Relationship Id="rId22" Type="http://schemas.openxmlformats.org/officeDocument/2006/relationships/tags" Target="../tags/tag208.xml" /><Relationship Id="rId23" Type="http://schemas.openxmlformats.org/officeDocument/2006/relationships/tags" Target="../tags/tag209.xml" /><Relationship Id="rId24" Type="http://schemas.openxmlformats.org/officeDocument/2006/relationships/tags" Target="../tags/tag210.xml" /><Relationship Id="rId25" Type="http://schemas.openxmlformats.org/officeDocument/2006/relationships/tags" Target="../tags/tag211.xml" /><Relationship Id="rId26" Type="http://schemas.openxmlformats.org/officeDocument/2006/relationships/tags" Target="../tags/tag212.xml" /><Relationship Id="rId27" Type="http://schemas.openxmlformats.org/officeDocument/2006/relationships/tags" Target="../tags/tag213.xml" /><Relationship Id="rId28" Type="http://schemas.openxmlformats.org/officeDocument/2006/relationships/tags" Target="../tags/tag214.xml" /><Relationship Id="rId29" Type="http://schemas.openxmlformats.org/officeDocument/2006/relationships/tags" Target="../tags/tag215.xml" /><Relationship Id="rId3" Type="http://schemas.openxmlformats.org/officeDocument/2006/relationships/tags" Target="../tags/tag189.xml" /><Relationship Id="rId30" Type="http://schemas.openxmlformats.org/officeDocument/2006/relationships/tags" Target="../tags/tag216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18" Type="http://schemas.openxmlformats.org/officeDocument/2006/relationships/tags" Target="../tags/tag233.xml" /><Relationship Id="rId19" Type="http://schemas.openxmlformats.org/officeDocument/2006/relationships/tags" Target="../tags/tag234.xml" /><Relationship Id="rId2" Type="http://schemas.openxmlformats.org/officeDocument/2006/relationships/tags" Target="../tags/tag217.xml" /><Relationship Id="rId20" Type="http://schemas.openxmlformats.org/officeDocument/2006/relationships/tags" Target="../tags/tag235.xml" /><Relationship Id="rId21" Type="http://schemas.openxmlformats.org/officeDocument/2006/relationships/tags" Target="../tags/tag236.xml" /><Relationship Id="rId22" Type="http://schemas.openxmlformats.org/officeDocument/2006/relationships/tags" Target="../tags/tag237.xml" /><Relationship Id="rId23" Type="http://schemas.openxmlformats.org/officeDocument/2006/relationships/tags" Target="../tags/tag238.xml" /><Relationship Id="rId24" Type="http://schemas.openxmlformats.org/officeDocument/2006/relationships/tags" Target="../tags/tag239.xml" /><Relationship Id="rId25" Type="http://schemas.openxmlformats.org/officeDocument/2006/relationships/tags" Target="../tags/tag240.xml" /><Relationship Id="rId26" Type="http://schemas.openxmlformats.org/officeDocument/2006/relationships/tags" Target="../tags/tag241.xml" /><Relationship Id="rId27" Type="http://schemas.openxmlformats.org/officeDocument/2006/relationships/tags" Target="../tags/tag242.xml" /><Relationship Id="rId28" Type="http://schemas.openxmlformats.org/officeDocument/2006/relationships/tags" Target="../tags/tag243.xml" /><Relationship Id="rId29" Type="http://schemas.openxmlformats.org/officeDocument/2006/relationships/tags" Target="../tags/tag244.xml" /><Relationship Id="rId3" Type="http://schemas.openxmlformats.org/officeDocument/2006/relationships/tags" Target="../tags/tag218.xml" /><Relationship Id="rId30" Type="http://schemas.openxmlformats.org/officeDocument/2006/relationships/tags" Target="../tags/tag245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13302701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2024年智慧城市点燃城市发展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智慧城市的发展历程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智慧城市建设的关键要素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智慧城市的具体应用场景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智慧城市建设的挑战与对策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智慧城市的未来展望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智慧城市的发展历程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智慧城市的起源</a:t>
            </a:r>
            <a:endParaRPr lang="zh-CN" altLang="en-US"/>
          </a:p>
        </p:txBody>
      </p:sp>
      <p:sp>
        <p:nvSpPr>
          <p:cNvPr id="104905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智慧城市的概念起源于21世纪初，旨在通过信息技术和智能化手段改善城市管理和服务。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随着物联网、云计算等技术的不断发展，智慧城市逐渐成为城市发展的重要趋势。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智慧城市的核心是通过数据共享和智能化应用，提高城市治理水平、公共服务水平和城市居民的生活质量。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智慧城市的发展历程包括萌芽期、探索期、快速发展期和成熟期四个阶段，目前正处于快速发展期。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智慧城市的发展阶段</a:t>
            </a:r>
            <a:endParaRPr lang="zh-CN" altLang="en-US"/>
          </a:p>
        </p:txBody>
      </p:sp>
      <p:sp>
        <p:nvSpPr>
          <p:cNvPr id="1049118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0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2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4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6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发展阶段：智能化升级，数据驱动决策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8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初级阶段：数字化转型，基础设施建设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0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高级阶段：全面智慧化，城市生态系统协同发展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2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未来展望：持续创新，实现可持续发展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2024年智慧城市的现状与趋势</a:t>
            </a:r>
            <a:endParaRPr lang="zh-CN" altLang="en-US"/>
          </a:p>
        </p:txBody>
      </p:sp>
      <p:sp>
        <p:nvSpPr>
          <p:cNvPr id="1049172" name="正文"/>
          <p:cNvSpPr txBox="1"/>
          <p:nvPr>
            <p:custDataLst>
              <p:tags r:id="rId2"/>
            </p:custDataLst>
          </p:nvPr>
        </p:nvSpPr>
        <p:spPr>
          <a:xfrm>
            <a:off x="2383177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现状：智慧城市已经成为全球城市发展的重要趋势，2024年更是智慧城市发展的关键节点。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正文"/>
          <p:cNvSpPr txBox="1"/>
          <p:nvPr>
            <p:custDataLst>
              <p:tags r:id="rId3"/>
            </p:custDataLst>
          </p:nvPr>
        </p:nvSpPr>
        <p:spPr>
          <a:xfrm>
            <a:off x="2383177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技术应用：人工智能、物联网、云计算等技术在智慧城市建设中得到广泛应用，提高了城市治理水平和生活质量。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正文"/>
          <p:cNvSpPr txBox="1"/>
          <p:nvPr>
            <p:custDataLst>
              <p:tags r:id="rId4"/>
            </p:custDataLst>
          </p:nvPr>
        </p:nvSpPr>
        <p:spPr>
          <a:xfrm>
            <a:off x="2383177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未来趋势：随着技术的不断进步和应用场景的不断拓展，智慧城市将呈现出更加智能化、绿色化、人性化的发展趋势。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正文"/>
          <p:cNvSpPr txBox="1"/>
          <p:nvPr>
            <p:custDataLst>
              <p:tags r:id="rId5"/>
            </p:custDataLst>
          </p:nvPr>
        </p:nvSpPr>
        <p:spPr>
          <a:xfrm>
            <a:off x="2383177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挑战与机遇：智慧城市建设仍面临诸多挑战，如数据安全、技术标准等，但同时也为城市发展带来了巨大的机遇和空间。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智慧城市对城市发展的影响</a:t>
            </a:r>
            <a:endParaRPr lang="zh-CN" altLang="en-US"/>
          </a:p>
        </p:txBody>
      </p:sp>
      <p:sp>
        <p:nvSpPr>
          <p:cNvPr id="104921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提高城市治理水平：智慧城市通过数字化手段提升城市治理效率，实现精细化管理。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促进产业升级：智慧城市建设催生新技术、新业态，推动城市产业向高端化、智能化发展。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提升民生福祉：智慧城市在教育、医疗、交通等领域提供便捷服务，提高市民生活品质。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44"/>
          <p:cNvSpPr/>
          <p:nvPr>
            <p:custDataLst>
              <p:tags r:id="rId10"/>
            </p:custDataLst>
          </p:nvPr>
        </p:nvSpPr>
        <p:spPr>
          <a:xfrm>
            <a:off x="6481974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增强城市竞争力：智慧城市成为城市发展的重要驱动力，提升城市的吸引力和竞争力。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智慧城市建设的关键要素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信息技术应用</a:t>
            </a:r>
            <a:endParaRPr lang="zh-CN" altLang="en-US"/>
          </a:p>
        </p:txBody>
      </p:sp>
      <p:sp>
        <p:nvSpPr>
          <p:cNvPr id="1049356" name="圆角矩形 26"/>
          <p:cNvSpPr/>
          <p:nvPr>
            <p:custDataLst>
              <p:tags r:id="rId2"/>
            </p:custDataLst>
          </p:nvPr>
        </p:nvSpPr>
        <p:spPr>
          <a:xfrm>
            <a:off x="551935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58" name="圆角矩形 28"/>
          <p:cNvSpPr/>
          <p:nvPr>
            <p:custDataLst>
              <p:tags r:id="rId3"/>
            </p:custDataLst>
          </p:nvPr>
        </p:nvSpPr>
        <p:spPr>
          <a:xfrm>
            <a:off x="5545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60" name="文本框 31"/>
          <p:cNvSpPr txBox="1"/>
          <p:nvPr>
            <p:custDataLst>
              <p:tags r:id="rId4"/>
            </p:custDataLst>
          </p:nvPr>
        </p:nvSpPr>
        <p:spPr>
          <a:xfrm>
            <a:off x="708594" y="2174232"/>
            <a:ext cx="2307652" cy="344209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云计算：提供数据存储和计算能力，支持智慧城市的数据处理和分析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圆角矩形 29"/>
          <p:cNvSpPr/>
          <p:nvPr>
            <p:custDataLst>
              <p:tags r:id="rId5"/>
            </p:custDataLst>
          </p:nvPr>
        </p:nvSpPr>
        <p:spPr>
          <a:xfrm>
            <a:off x="3374368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64" name="圆角矩形 32"/>
          <p:cNvSpPr/>
          <p:nvPr>
            <p:custDataLst>
              <p:tags r:id="rId6"/>
            </p:custDataLst>
          </p:nvPr>
        </p:nvSpPr>
        <p:spPr>
          <a:xfrm>
            <a:off x="3376936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66" name="文本框 34"/>
          <p:cNvSpPr txBox="1"/>
          <p:nvPr>
            <p:custDataLst>
              <p:tags r:id="rId7"/>
            </p:custDataLst>
          </p:nvPr>
        </p:nvSpPr>
        <p:spPr>
          <a:xfrm>
            <a:off x="3533595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大数据：收集、处理和分析海量数据，为智慧城市提供决策支持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圆角矩形 3"/>
          <p:cNvSpPr/>
          <p:nvPr>
            <p:custDataLst>
              <p:tags r:id="rId8"/>
            </p:custDataLst>
          </p:nvPr>
        </p:nvSpPr>
        <p:spPr>
          <a:xfrm>
            <a:off x="6196801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70" name="圆角矩形 4"/>
          <p:cNvSpPr/>
          <p:nvPr>
            <p:custDataLst>
              <p:tags r:id="rId9"/>
            </p:custDataLst>
          </p:nvPr>
        </p:nvSpPr>
        <p:spPr>
          <a:xfrm>
            <a:off x="6199369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72" name="文本框 5"/>
          <p:cNvSpPr txBox="1"/>
          <p:nvPr>
            <p:custDataLst>
              <p:tags r:id="rId10"/>
            </p:custDataLst>
          </p:nvPr>
        </p:nvSpPr>
        <p:spPr>
          <a:xfrm>
            <a:off x="6355387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物联网：实现城市各领域的互联互通，提升城市管理和服务效率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圆角矩形 8"/>
          <p:cNvSpPr/>
          <p:nvPr>
            <p:custDataLst>
              <p:tags r:id="rId11"/>
            </p:custDataLst>
          </p:nvPr>
        </p:nvSpPr>
        <p:spPr>
          <a:xfrm>
            <a:off x="9019234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76" name="圆角矩形 9"/>
          <p:cNvSpPr/>
          <p:nvPr>
            <p:custDataLst>
              <p:tags r:id="rId12"/>
            </p:custDataLst>
          </p:nvPr>
        </p:nvSpPr>
        <p:spPr>
          <a:xfrm>
            <a:off x="90218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78" name="文本框 10"/>
          <p:cNvSpPr txBox="1"/>
          <p:nvPr>
            <p:custDataLst>
              <p:tags r:id="rId13"/>
            </p:custDataLst>
          </p:nvPr>
        </p:nvSpPr>
        <p:spPr>
          <a:xfrm>
            <a:off x="9177820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人工智能：提升城市智能化水平，为城市管理和服务提供智能化决策支持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基础设施建设</a:t>
            </a:r>
            <a:endParaRPr lang="zh-CN" altLang="en-US"/>
          </a:p>
        </p:txBody>
      </p:sp>
      <p:sp>
        <p:nvSpPr>
          <p:cNvPr id="1049418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20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22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24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26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8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30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32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4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6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38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40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2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4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6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8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0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2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4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5G网络覆盖：提供高速、低延迟的网络服务，支持智慧城市各项应用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城市数据中心：集中处理和分析城市运行数据，为决策提供支持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正文"/>
          <p:cNvSpPr txBox="1"/>
          <p:nvPr>
            <p:custDataLst>
              <p:tags r:id="rId29"/>
            </p:custDataLst>
          </p:nvPr>
        </p:nvSpPr>
        <p:spPr>
          <a:xfrm>
            <a:off x="7077046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物联网设备：实现城市各领域的智能化监测和管理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正文"/>
          <p:cNvSpPr txBox="1"/>
          <p:nvPr>
            <p:custDataLst>
              <p:tags r:id="rId30"/>
            </p:custDataLst>
          </p:nvPr>
        </p:nvSpPr>
        <p:spPr>
          <a:xfrm>
            <a:off x="2933531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云计算平台：提供数据存储和分析服务，支持智慧城市各项应用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4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数据共享与治理</a:t>
            </a:r>
            <a:endParaRPr lang="zh-CN" altLang="en-US"/>
          </a:p>
        </p:txBody>
      </p:sp>
      <p:sp>
        <p:nvSpPr>
          <p:cNvPr id="1049500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02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04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06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08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0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12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14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6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8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20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22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4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6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8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0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2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4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6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数据共享：实现城市各部门之间的信息互通，提高城市管理效率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技术创新：采用先进技术，如云计算、大数据等，提升数据共享与治理的水平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正文"/>
          <p:cNvSpPr txBox="1"/>
          <p:nvPr>
            <p:custDataLst>
              <p:tags r:id="rId29"/>
            </p:custDataLst>
          </p:nvPr>
        </p:nvSpPr>
        <p:spPr>
          <a:xfrm>
            <a:off x="7077046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政策支持：政府出台相关政策，推动数据共享与治理的发展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2" name="正文"/>
          <p:cNvSpPr txBox="1"/>
          <p:nvPr>
            <p:custDataLst>
              <p:tags r:id="rId30"/>
            </p:custDataLst>
          </p:nvPr>
        </p:nvSpPr>
        <p:spPr>
          <a:xfrm>
            <a:off x="2933531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数据治理：建立数据管理机制，确保数据质量、安全性和可靠性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/>
        <p:cNvGrpSpPr/>
        <p:nvPr/>
      </p:nvGrpSpPr>
      <p:grpSpPr>
        <a:xfrm>
          <a:off x="0" y="0"/>
          <a:ext cx="0" cy="0"/>
        </a:xfrm>
      </p:grpSpPr>
      <p:sp>
        <p:nvSpPr>
          <p:cNvPr id="10495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公共服务优化</a:t>
            </a:r>
            <a:endParaRPr lang="zh-CN" altLang="en-US"/>
          </a:p>
        </p:txBody>
      </p:sp>
      <p:sp>
        <p:nvSpPr>
          <p:cNvPr id="104958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8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智慧城市通过数字化和智能化技术，提供高效便捷的公共服务，提高市民的生活质量和幸福感。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8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智慧城市通过大数据和人工智能等技术，实时监测和分析公共服务的供需情况，优化资源配置，提高服务效率。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9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9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智慧城市通过物联网和云计算等技术，实现公共服务信息的共享和协同，打破信息孤岛，提高服务的一致性和连贯性。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9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智慧城市通过智能化和人性化的设计，提高公共服务的便利性和舒适性，满足市民多元化和个性化的需求。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/>
        <p:cNvGrpSpPr/>
        <p:nvPr/>
      </p:nvGrpSpPr>
      <p:grpSpPr>
        <a:xfrm>
          <a:off x="0" y="0"/>
          <a:ext cx="0" cy="0"/>
        </a:xfrm>
      </p:grpSpPr>
      <p:sp>
        <p:nvSpPr>
          <p:cNvPr id="104964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智慧城市的具体应用场景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64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/>
        <p:cNvGrpSpPr/>
        <p:nvPr/>
      </p:nvGrpSpPr>
      <p:grpSpPr>
        <a:xfrm>
          <a:off x="0" y="0"/>
          <a:ext cx="0" cy="0"/>
        </a:xfrm>
      </p:grpSpPr>
      <p:sp>
        <p:nvSpPr>
          <p:cNvPr id="10497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智慧交通系统</a:t>
            </a:r>
            <a:endParaRPr lang="zh-CN" altLang="en-US"/>
          </a:p>
        </p:txBody>
      </p:sp>
      <p:sp>
        <p:nvSpPr>
          <p:cNvPr id="1049720" name="正文"/>
          <p:cNvSpPr txBox="1"/>
          <p:nvPr>
            <p:custDataLst>
              <p:tags r:id="rId2"/>
            </p:custDataLst>
          </p:nvPr>
        </p:nvSpPr>
        <p:spPr>
          <a:xfrm>
            <a:off x="2383177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实时路况监测：通过大数据和传感器技术，实时监测城市道路交通情况，为市民提供实时路况信息。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2" name="正文"/>
          <p:cNvSpPr txBox="1"/>
          <p:nvPr>
            <p:custDataLst>
              <p:tags r:id="rId3"/>
            </p:custDataLst>
          </p:nvPr>
        </p:nvSpPr>
        <p:spPr>
          <a:xfrm>
            <a:off x="2383177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智能信号灯控制：根据实时交通流量调整信号灯时间，提高交通效率，缓解交通拥堵。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4" name="正文"/>
          <p:cNvSpPr txBox="1"/>
          <p:nvPr>
            <p:custDataLst>
              <p:tags r:id="rId4"/>
            </p:custDataLst>
          </p:nvPr>
        </p:nvSpPr>
        <p:spPr>
          <a:xfrm>
            <a:off x="2383177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公共交通优化：通过智能化管理，优化公共交通线路和班次，提高公共交通服务质量和效率。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6" name="正文"/>
          <p:cNvSpPr txBox="1"/>
          <p:nvPr>
            <p:custDataLst>
              <p:tags r:id="rId5"/>
            </p:custDataLst>
          </p:nvPr>
        </p:nvSpPr>
        <p:spPr>
          <a:xfrm>
            <a:off x="2383177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共享单车管理：通过物联网技术，实现共享单车的智能化管理，方便市民出行，减少城市拥堵。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https://d.book118.com/628133027012006031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75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6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微软雅黑</vt:lpstr>
      <vt:lpstr>+中文标题</vt:lpstr>
      <vt:lpstr>Wingdings</vt:lpstr>
      <vt:lpstr>Office Theme</vt:lpstr>
      <vt:lpstr>2024年智慧城市点燃城市发展</vt:lpstr>
      <vt:lpstr>目录</vt:lpstr>
      <vt:lpstr>添加章节标题</vt:lpstr>
      <vt:lpstr>智慧城市的发展历程</vt:lpstr>
      <vt:lpstr>智慧城市的起源</vt:lpstr>
      <vt:lpstr>智慧城市的发展阶段</vt:lpstr>
      <vt:lpstr>2024年智慧城市的现状与趋势</vt:lpstr>
      <vt:lpstr>智慧城市对城市发展的影响</vt:lpstr>
      <vt:lpstr>智慧城市建设的关键要素</vt:lpstr>
      <vt:lpstr>信息技术应用</vt:lpstr>
      <vt:lpstr>基础设施建设</vt:lpstr>
      <vt:lpstr>数据共享与治理</vt:lpstr>
      <vt:lpstr>公共服务优化</vt:lpstr>
      <vt:lpstr>智慧城市的具体应用场景</vt:lpstr>
      <vt:lpstr>智慧交通系统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2024-09-07T19:32:23.829</cp:lastPrinted>
  <dcterms:created xsi:type="dcterms:W3CDTF">2024-09-07T11:32:23Z</dcterms:created>
  <dcterms:modified xsi:type="dcterms:W3CDTF">2024-09-07T11:32:26Z</dcterms:modified>
</cp:coreProperties>
</file>