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99E2F1A-F6A3-4914-9274-0043F1F287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2617BF6-5360-4C53-A0D0-6798BEC02A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81E4FD0-3693-4615-968D-5BF6F5DE98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DEC20B7-25D5-4081-A611-706C2634DE6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6EB98A2-2E75-4E10-AB8C-AEE91FCCBD2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7DAF122-F239-499D-858C-8612D96E48F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3F70289-7EAD-4571-8869-652EE0003E8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E8BA8A7-E392-423B-8641-4309D6B097C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EE9F30B-D82C-4985-817F-AABF69FC425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BFCC44F-3DE0-44A5-A254-ABF1DC68A4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A0DC53C-3B10-437A-BB77-DD61E0F128F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3504103030401111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556465" y="3402577"/>
            <a:ext cx="3125471" cy="697074"/>
          </a:xfrm>
          <a:prstGeom prst="rect">
            <a:avLst/>
          </a:prstGeom>
          <a:noFill/>
          <a:ln w="19050">
            <a:solidFill>
              <a:schemeClr val="accent3">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556465" y="3538707"/>
            <a:ext cx="3125471" cy="424815"/>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endParaRPr lang="en-US" sz="1950">
              <a:solidFill>
                <a:schemeClr val="accent3">
                  <a:alpha val="100000"/>
                </a:schemeClr>
              </a:solidFill>
              <a:latin typeface="Microsoft Yahei"/>
              <a:ea typeface="Microsoft Yahei"/>
              <a:cs typeface="Microsoft Yahei"/>
            </a:endParaRPr>
          </a:p>
        </p:txBody>
      </p:sp>
      <p:sp>
        <p:nvSpPr>
          <p:cNvPr id="4" name="TextBox 4"/>
          <p:cNvSpPr txBox="1"/>
          <p:nvPr/>
        </p:nvSpPr>
        <p:spPr>
          <a:xfrm>
            <a:off x="912132" y="755795"/>
            <a:ext cx="8414137" cy="228478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5550" b="1">
                <a:solidFill>
                  <a:schemeClr val="accent3">
                    <a:alpha val="100000"/>
                  </a:schemeClr>
                </a:solidFill>
                <a:latin typeface="Microsoft Yahei"/>
                <a:ea typeface="Microsoft Yahei"/>
                <a:cs typeface="Microsoft Yahei"/>
              </a:rPr>
              <a:t>旅游法律案件分析</a:t>
            </a:r>
          </a:p>
        </p:txBody>
      </p:sp>
      <p:sp>
        <p:nvSpPr>
          <p:cNvPr id="5" name="AutoShape 5"/>
          <p:cNvSpPr/>
          <p:nvPr/>
        </p:nvSpPr>
        <p:spPr>
          <a:xfrm>
            <a:off x="3556465" y="4303782"/>
            <a:ext cx="3125471" cy="697074"/>
          </a:xfrm>
          <a:prstGeom prst="rect">
            <a:avLst/>
          </a:prstGeom>
          <a:noFill/>
          <a:ln w="19050">
            <a:solidFill>
              <a:schemeClr val="accent3">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3556465" y="4439912"/>
            <a:ext cx="3125471" cy="424815"/>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950">
                <a:solidFill>
                  <a:schemeClr val="accent3">
                    <a:alpha val="100000"/>
                  </a:schemeClr>
                </a:solidFill>
                <a:latin typeface="Microsoft Yahei"/>
                <a:ea typeface="Microsoft Yahei"/>
                <a:cs typeface="Microsoft Yahei"/>
              </a:rPr>
              <a:t>2024-02-02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521895" y="976412"/>
            <a:ext cx="5464151" cy="5483387"/>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3">
                    <a:alpha val="100000"/>
                  </a:schemeClr>
                </a:solidFill>
                <a:latin typeface="Microsoft Yahei"/>
                <a:ea typeface="Microsoft Yahei"/>
                <a:cs typeface="Microsoft Yahei"/>
              </a:rPr>
              <a:t>旅游法律概述</a:t>
            </a:r>
          </a:p>
          <a:p>
            <a:pPr marL="203200" lvl="0" indent="-203200">
              <a:lnSpc>
                <a:spcPct val="150000"/>
              </a:lnSpc>
              <a:buFont typeface="Arial"/>
              <a:buChar char="•"/>
            </a:pPr>
            <a:r>
              <a:rPr lang="en-US" sz="2400" b="1">
                <a:solidFill>
                  <a:schemeClr val="accent3">
                    <a:alpha val="100000"/>
                  </a:schemeClr>
                </a:solidFill>
                <a:latin typeface="Microsoft Yahei"/>
                <a:ea typeface="Microsoft Yahei"/>
                <a:cs typeface="Microsoft Yahei"/>
              </a:rPr>
              <a:t>旅游合同纠纷案件分析</a:t>
            </a:r>
          </a:p>
          <a:p>
            <a:pPr marL="203200" lvl="0" indent="-203200">
              <a:lnSpc>
                <a:spcPct val="150000"/>
              </a:lnSpc>
              <a:buFont typeface="Arial"/>
              <a:buChar char="•"/>
            </a:pPr>
            <a:r>
              <a:rPr lang="en-US" sz="2400" b="1">
                <a:solidFill>
                  <a:schemeClr val="accent3">
                    <a:alpha val="100000"/>
                  </a:schemeClr>
                </a:solidFill>
                <a:latin typeface="Microsoft Yahei"/>
                <a:ea typeface="Microsoft Yahei"/>
                <a:cs typeface="Microsoft Yahei"/>
              </a:rPr>
              <a:t>旅游侵权纠纷案件分析</a:t>
            </a:r>
          </a:p>
          <a:p>
            <a:pPr marL="203200" lvl="0" indent="-203200">
              <a:lnSpc>
                <a:spcPct val="150000"/>
              </a:lnSpc>
              <a:buFont typeface="Arial"/>
              <a:buChar char="•"/>
            </a:pPr>
            <a:r>
              <a:rPr lang="en-US" sz="2400" b="1">
                <a:solidFill>
                  <a:schemeClr val="accent3">
                    <a:alpha val="100000"/>
                  </a:schemeClr>
                </a:solidFill>
                <a:latin typeface="Microsoft Yahei"/>
                <a:ea typeface="Microsoft Yahei"/>
                <a:cs typeface="Microsoft Yahei"/>
              </a:rPr>
              <a:t>旅游安全事故处理及法律责任认定</a:t>
            </a:r>
          </a:p>
          <a:p>
            <a:pPr marL="203200" lvl="0" indent="-203200">
              <a:lnSpc>
                <a:spcPct val="150000"/>
              </a:lnSpc>
              <a:buFont typeface="Arial"/>
              <a:buChar char="•"/>
            </a:pPr>
            <a:r>
              <a:rPr lang="en-US" sz="2400" b="1">
                <a:solidFill>
                  <a:schemeClr val="accent3">
                    <a:alpha val="100000"/>
                  </a:schemeClr>
                </a:solidFill>
                <a:latin typeface="Microsoft Yahei"/>
                <a:ea typeface="Microsoft Yahei"/>
                <a:cs typeface="Microsoft Yahei"/>
              </a:rPr>
              <a:t>旅游投诉与纠纷解决机制探讨</a:t>
            </a:r>
          </a:p>
          <a:p>
            <a:pPr marL="203200" lvl="0" indent="-203200">
              <a:lnSpc>
                <a:spcPct val="150000"/>
              </a:lnSpc>
              <a:buFont typeface="Arial"/>
              <a:buChar char="•"/>
            </a:pPr>
            <a:r>
              <a:rPr lang="en-US" sz="2400" b="1">
                <a:solidFill>
                  <a:schemeClr val="accent3">
                    <a:alpha val="100000"/>
                  </a:schemeClr>
                </a:solidFill>
                <a:latin typeface="Microsoft Yahei"/>
                <a:ea typeface="Microsoft Yahei"/>
                <a:cs typeface="Microsoft Yahei"/>
              </a:rPr>
              <a:t>总结：提高旅游法律意识和风险防范能力</a:t>
            </a:r>
          </a:p>
        </p:txBody>
      </p:sp>
      <p:sp>
        <p:nvSpPr>
          <p:cNvPr id="3" name="TextBox 3"/>
          <p:cNvSpPr txBox="1"/>
          <p:nvPr/>
        </p:nvSpPr>
        <p:spPr>
          <a:xfrm>
            <a:off x="1149281" y="2019667"/>
            <a:ext cx="3813883" cy="125436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7125" b="1">
                <a:solidFill>
                  <a:schemeClr val="accent3">
                    <a:alpha val="100000"/>
                  </a:schemeClr>
                </a:solidFill>
                <a:latin typeface="微软雅黑"/>
                <a:ea typeface="微软雅黑"/>
                <a:cs typeface="微软雅黑"/>
              </a:rPr>
              <a:t>目录</a:t>
            </a:r>
          </a:p>
        </p:txBody>
      </p:sp>
      <p:sp>
        <p:nvSpPr>
          <p:cNvPr id="4" name="TextBox 4"/>
          <p:cNvSpPr txBox="1"/>
          <p:nvPr/>
        </p:nvSpPr>
        <p:spPr>
          <a:xfrm>
            <a:off x="1950369" y="3274028"/>
            <a:ext cx="2211705" cy="7200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300">
                <a:solidFill>
                  <a:schemeClr val="accent3">
                    <a:alpha val="100000"/>
                  </a:schemeClr>
                </a:solidFill>
                <a:latin typeface="Microsoft Yahei"/>
                <a:ea typeface="Microsoft Yahei"/>
                <a:cs typeface="Microsoft Yahei"/>
              </a:rPr>
              <a:t>contents</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97584" y="2777390"/>
            <a:ext cx="10396832" cy="2255015"/>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950" b="1">
                <a:solidFill>
                  <a:schemeClr val="accent3">
                    <a:alpha val="100000"/>
                  </a:schemeClr>
                </a:solidFill>
                <a:latin typeface="Microsoft Yahei"/>
                <a:ea typeface="Microsoft Yahei"/>
                <a:cs typeface="Microsoft Yahei"/>
              </a:rPr>
              <a:t>旅游法律概述</a:t>
            </a:r>
          </a:p>
        </p:txBody>
      </p:sp>
      <p:sp>
        <p:nvSpPr>
          <p:cNvPr id="3" name="TextBox 3"/>
          <p:cNvSpPr txBox="1"/>
          <p:nvPr/>
        </p:nvSpPr>
        <p:spPr>
          <a:xfrm>
            <a:off x="4255167" y="699023"/>
            <a:ext cx="3681665" cy="1934841"/>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8775" b="1">
                <a:solidFill>
                  <a:schemeClr val="accent3">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63829" y="2207484"/>
            <a:ext cx="10507884" cy="1487614"/>
          </a:xfrm>
          <a:prstGeom prst="roundRect">
            <a:avLst>
              <a:gd name="adj" fmla="val 1402"/>
            </a:avLst>
          </a:prstGeom>
          <a:solidFill>
            <a:schemeClr val="lt1">
              <a:alpha val="100000"/>
            </a:schemeClr>
          </a:solidFill>
          <a:ln w="9525">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560833" y="1636739"/>
            <a:ext cx="8913876" cy="755911"/>
          </a:xfrm>
          <a:prstGeom prst="roundRect">
            <a:avLst>
              <a:gd name="adj" fmla="val 10864"/>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3829" y="4419284"/>
            <a:ext cx="10507884" cy="1607249"/>
          </a:xfrm>
          <a:prstGeom prst="roundRect">
            <a:avLst>
              <a:gd name="adj" fmla="val 1402"/>
            </a:avLst>
          </a:prstGeom>
          <a:solidFill>
            <a:schemeClr val="lt1">
              <a:alpha val="100000"/>
            </a:schemeClr>
          </a:solidFill>
          <a:ln w="9525">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63654" y="1769528"/>
            <a:ext cx="8708234"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DFCFC">
                    <a:alpha val="100000"/>
                  </a:srgbClr>
                </a:solidFill>
                <a:latin typeface="Microsoft Yahei"/>
                <a:ea typeface="Microsoft Yahei"/>
                <a:cs typeface="Microsoft Yahei"/>
              </a:rPr>
              <a:t>旅游法律定义</a:t>
            </a:r>
          </a:p>
        </p:txBody>
      </p:sp>
      <p:sp>
        <p:nvSpPr>
          <p:cNvPr id="6" name="TextBox 6"/>
          <p:cNvSpPr txBox="1"/>
          <p:nvPr/>
        </p:nvSpPr>
        <p:spPr>
          <a:xfrm>
            <a:off x="1009288" y="2444060"/>
            <a:ext cx="10016966" cy="1172937"/>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旅游法是调整旅游活动领域中各种社会关系的法律规范的总和，是保护旅游者和旅游经营者合法权益、维护旅游市场秩序的重要工具。</a:t>
            </a:r>
          </a:p>
        </p:txBody>
      </p:sp>
      <p:sp>
        <p:nvSpPr>
          <p:cNvPr id="7" name="AutoShape 7"/>
          <p:cNvSpPr/>
          <p:nvPr/>
        </p:nvSpPr>
        <p:spPr>
          <a:xfrm>
            <a:off x="1560833" y="3910280"/>
            <a:ext cx="8913876" cy="755911"/>
          </a:xfrm>
          <a:prstGeom prst="roundRect">
            <a:avLst>
              <a:gd name="adj" fmla="val 10864"/>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663654" y="4043069"/>
            <a:ext cx="8708234"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DFCFC">
                    <a:alpha val="100000"/>
                  </a:srgbClr>
                </a:solidFill>
                <a:latin typeface="Microsoft Yahei"/>
                <a:ea typeface="Microsoft Yahei"/>
                <a:cs typeface="Microsoft Yahei"/>
              </a:rPr>
              <a:t>旅游法律特点</a:t>
            </a:r>
          </a:p>
        </p:txBody>
      </p:sp>
      <p:sp>
        <p:nvSpPr>
          <p:cNvPr id="9" name="TextBox 9"/>
          <p:cNvSpPr txBox="1"/>
          <p:nvPr/>
        </p:nvSpPr>
        <p:spPr>
          <a:xfrm>
            <a:off x="1009288" y="4717602"/>
            <a:ext cx="10016966" cy="1172937"/>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旅游法具有综合性、跨部门性、地域性等特点，涉及民事、行政、刑事等多个法律部门，需要各部门法协同作用。</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旅游法律定义与特点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39110" y="1308453"/>
            <a:ext cx="4493120" cy="4493120"/>
          </a:xfrm>
          <a:prstGeom prst="rect">
            <a:avLst/>
          </a:prstGeom>
        </p:spPr>
      </p:pic>
      <p:sp>
        <p:nvSpPr>
          <p:cNvPr id="3" name="TextBox 3"/>
          <p:cNvSpPr txBox="1"/>
          <p:nvPr/>
        </p:nvSpPr>
        <p:spPr>
          <a:xfrm>
            <a:off x="5417813" y="1544614"/>
            <a:ext cx="5880469"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旅游基本法</a:t>
            </a:r>
          </a:p>
        </p:txBody>
      </p:sp>
      <p:sp>
        <p:nvSpPr>
          <p:cNvPr id="4" name="TextBox 4"/>
          <p:cNvSpPr txBox="1"/>
          <p:nvPr/>
        </p:nvSpPr>
        <p:spPr>
          <a:xfrm>
            <a:off x="5434616" y="1977702"/>
            <a:ext cx="5863667" cy="792318"/>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是旅游法律体系的核心，为旅游业的综合性法律，具有统领全局的作用。</a:t>
            </a:r>
          </a:p>
        </p:txBody>
      </p:sp>
      <p:sp>
        <p:nvSpPr>
          <p:cNvPr id="5" name="TextBox 5"/>
          <p:cNvSpPr txBox="1"/>
          <p:nvPr/>
        </p:nvSpPr>
        <p:spPr>
          <a:xfrm>
            <a:off x="5417813" y="2922420"/>
            <a:ext cx="5880469"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旅游专项法规</a:t>
            </a:r>
          </a:p>
        </p:txBody>
      </p:sp>
      <p:sp>
        <p:nvSpPr>
          <p:cNvPr id="6" name="TextBox 6"/>
          <p:cNvSpPr txBox="1"/>
          <p:nvPr/>
        </p:nvSpPr>
        <p:spPr>
          <a:xfrm>
            <a:off x="5434616" y="3374559"/>
            <a:ext cx="5863667" cy="792318"/>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针对旅游业的特定领域和方面制定的单项法律法规，如旅游交通管理、旅游饭店管理、旅行社管理等。</a:t>
            </a:r>
          </a:p>
        </p:txBody>
      </p:sp>
      <p:sp>
        <p:nvSpPr>
          <p:cNvPr id="7" name="TextBox 7"/>
          <p:cNvSpPr txBox="1"/>
          <p:nvPr/>
        </p:nvSpPr>
        <p:spPr>
          <a:xfrm>
            <a:off x="5417813" y="4286711"/>
            <a:ext cx="5880469"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旅游相关法规</a:t>
            </a:r>
          </a:p>
        </p:txBody>
      </p:sp>
      <p:sp>
        <p:nvSpPr>
          <p:cNvPr id="8" name="TextBox 8"/>
          <p:cNvSpPr txBox="1"/>
          <p:nvPr/>
        </p:nvSpPr>
        <p:spPr>
          <a:xfrm>
            <a:off x="5434616" y="4719800"/>
            <a:ext cx="5863667" cy="792318"/>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与旅游业发展密切相关的其他法律法规，如消费者权益保护法、环境保护法、文物保护法等。</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旅游法律体系及框架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3542" r="13542"/>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旅游合同纠纷</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旅游侵权纠纷</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旅游行政纠纷</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旅游刑事犯罪</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旅游法律案件分类</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主要涉及旅游者与旅游经营者之间的权利义务关系，如旅游行程安排、服务质量、费用支付等。</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主要涉及旅游行政管理部门与旅游经营者、旅游者之间的行政法律关系，如行政处罚、行政许可等。</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涉及旅游者或旅游经营者的人身权、财产权等民事权益受到侵害而引发的纠纷。</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主要涉及旅游活动中的犯罪行为，如诈骗、盗窃、抢劫等，需要依法追究刑事责任。</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97584" y="2777390"/>
            <a:ext cx="10396832" cy="2255015"/>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950" b="1">
                <a:solidFill>
                  <a:schemeClr val="accent3">
                    <a:alpha val="100000"/>
                  </a:schemeClr>
                </a:solidFill>
                <a:latin typeface="Microsoft Yahei"/>
                <a:ea typeface="Microsoft Yahei"/>
                <a:cs typeface="Microsoft Yahei"/>
              </a:rPr>
              <a:t>旅游合同纠纷案件分析</a:t>
            </a:r>
          </a:p>
        </p:txBody>
      </p:sp>
      <p:sp>
        <p:nvSpPr>
          <p:cNvPr id="3" name="TextBox 3"/>
          <p:cNvSpPr txBox="1"/>
          <p:nvPr/>
        </p:nvSpPr>
        <p:spPr>
          <a:xfrm>
            <a:off x="4255167" y="699023"/>
            <a:ext cx="3681665" cy="1934841"/>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8775" b="1">
                <a:solidFill>
                  <a:schemeClr val="accent3">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0979" b="10979"/>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2999" b="12999"/>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合同签订与履行问题</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合同签订前的准备不足</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旅行社未对游客进行充分告知，未明确旅游行程、住宿、交通等具体安排，导致游客对旅游合同内容存在误解。</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合同履行过程中的变更</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旅行社在未经游客同意的情况下，擅自更改旅游行程、降低住宿标准等，引发游客不满和投诉。</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合同解除与终止的争议</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因天气、自然灾害等不可抗力因素导致旅游合同无法继续履行，双方对合同解除和终止后的责任承担产生争议。</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旅行社未按照合同约定提供服务，如未安排约定景点、未提供约定标准的住宿等，应承担违约责任并赔偿游客损失。</a:t>
            </a:r>
          </a:p>
        </p:txBody>
      </p:sp>
      <p:pic>
        <p:nvPicPr>
          <p:cNvPr id="6" name="Picture 6"/>
          <p:cNvPicPr>
            <a:picLocks noChangeAspect="1"/>
          </p:cNvPicPr>
          <p:nvPr/>
        </p:nvPicPr>
        <p:blipFill>
          <a:blip r:embed="rId2"/>
          <a:srcRect l="1792" r="179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旅行社的违约责任</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游客未按照合同约定支付旅游费用、未按照行程安排参加旅游活动等，也应承担相应的违约责任。</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游客的违约责任</a:t>
            </a:r>
          </a:p>
        </p:txBody>
      </p:sp>
      <p:pic>
        <p:nvPicPr>
          <p:cNvPr id="10" name="Picture 10"/>
          <p:cNvPicPr>
            <a:picLocks noChangeAspect="1"/>
          </p:cNvPicPr>
          <p:nvPr/>
        </p:nvPicPr>
        <p:blipFill>
          <a:blip r:embed="rId3"/>
          <a:srcRect l="8458" r="8458"/>
          <a:stretch>
            <a:fillRect/>
          </a:stretch>
        </p:blipFill>
        <p:spPr>
          <a:xfrm>
            <a:off x="5820153" y="3595858"/>
            <a:ext cx="2380229" cy="2380229"/>
          </a:xfrm>
          <a:prstGeom prst="ellipse">
            <a:avLst/>
          </a:prstGeom>
        </p:spPr>
      </p:pic>
      <p:pic>
        <p:nvPicPr>
          <p:cNvPr id="11" name="Picture 11"/>
          <p:cNvPicPr>
            <a:picLocks noChangeAspect="1"/>
          </p:cNvPicPr>
          <p:nvPr/>
        </p:nvPicPr>
        <p:blipFill>
          <a:blip r:embed="rId4"/>
          <a:srcRect l="18000" r="180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根据旅游合同的具体内容和实际损失情况，确定旅行社应承担的赔偿范围，包括直接损失和间接损失等。</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赔偿范围的确定</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违约责任及赔偿范围</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案例一</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旅行社擅自更改行程引发的纠纷。旅行社在未经游客同意的情况下，将原定的景点更改为其他景点，导致游客未能游览到约定的景点。法院最终判决旅行社承担违约责任并赔偿游客损失。</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4958" r="4958"/>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案例二</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因天气原因导致的旅游合同纠纷。因天气原因导致旅游行程无法继续履行，旅行社与游客就合同解除和终止后的责任承担产生争议。法院在审理中充分考虑了天气因素对旅游合同履行的影响，最终判决双方各自承担部分责任。</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案例三</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游客未支付旅游费用引发的纠纷。游客在参加旅游活动后，未按照合同约定支付旅游费用。旅行社在多次催讨无果后向法院提起诉讼。法院最终判决游客承担违约责任并支付拖欠的旅游费用。</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典型案例分析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97584" y="2777390"/>
            <a:ext cx="10396832" cy="2255015"/>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950" b="1">
                <a:solidFill>
                  <a:schemeClr val="accent3">
                    <a:alpha val="100000"/>
                  </a:schemeClr>
                </a:solidFill>
                <a:latin typeface="Microsoft Yahei"/>
                <a:ea typeface="Microsoft Yahei"/>
                <a:cs typeface="Microsoft Yahei"/>
              </a:rPr>
              <a:t>旅游侵权纠纷案件分析</a:t>
            </a:r>
          </a:p>
        </p:txBody>
      </p:sp>
      <p:sp>
        <p:nvSpPr>
          <p:cNvPr id="3" name="TextBox 3"/>
          <p:cNvSpPr txBox="1"/>
          <p:nvPr/>
        </p:nvSpPr>
        <p:spPr>
          <a:xfrm>
            <a:off x="4255167" y="699023"/>
            <a:ext cx="3681665" cy="1934841"/>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8775" b="1">
                <a:solidFill>
                  <a:schemeClr val="accent3">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4343439" y="1390903"/>
            <a:ext cx="3583020" cy="975360"/>
            <a:chOff x="4343439" y="1390903"/>
            <a:chExt cx="3583020" cy="975360"/>
          </a:xfrm>
        </p:grpSpPr>
        <p:sp>
          <p:nvSpPr>
            <p:cNvPr id="3" name="AutoShape 3"/>
            <p:cNvSpPr/>
            <p:nvPr/>
          </p:nvSpPr>
          <p:spPr>
            <a:xfrm>
              <a:off x="695109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6" name="Picture 6"/>
          <p:cNvPicPr>
            <a:picLocks noChangeAspect="1"/>
          </p:cNvPicPr>
          <p:nvPr/>
        </p:nvPicPr>
        <p:blipFill>
          <a:blip r:embed="rId2">
            <a:alphaModFix/>
          </a:blip>
          <a:srcRect l="20615" r="20615"/>
          <a:stretch>
            <a:fillRect/>
          </a:stretch>
        </p:blipFill>
        <p:spPr>
          <a:xfrm>
            <a:off x="8437172" y="1327341"/>
            <a:ext cx="3341641" cy="4581961"/>
          </a:xfrm>
          <a:prstGeom prst="rect">
            <a:avLst/>
          </a:prstGeom>
        </p:spPr>
      </p:pic>
      <p:sp>
        <p:nvSpPr>
          <p:cNvPr id="7" name="AutoShape 7"/>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01242"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指旅游经营者或旅游辅助服务者违反法律、法规或合同约定，侵犯旅游者合法权益的行为。</a:t>
            </a:r>
          </a:p>
        </p:txBody>
      </p:sp>
      <p:sp>
        <p:nvSpPr>
          <p:cNvPr id="10" name="AutoShape 10"/>
          <p:cNvSpPr/>
          <p:nvPr/>
        </p:nvSpPr>
        <p:spPr>
          <a:xfrm>
            <a:off x="314677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01242" y="1602358"/>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违法行为</a:t>
            </a:r>
          </a:p>
        </p:txBody>
      </p:sp>
      <p:sp>
        <p:nvSpPr>
          <p:cNvPr id="12" name="TextBox 12"/>
          <p:cNvSpPr txBox="1"/>
          <p:nvPr/>
        </p:nvSpPr>
        <p:spPr>
          <a:xfrm>
            <a:off x="4405571"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指旅游者因旅游经营者或旅游辅助服务者的违法行为而遭受的人身、财产或精神损害。</a:t>
            </a:r>
          </a:p>
        </p:txBody>
      </p:sp>
      <p:sp>
        <p:nvSpPr>
          <p:cNvPr id="13" name="TextBox 13"/>
          <p:cNvSpPr txBox="1"/>
          <p:nvPr/>
        </p:nvSpPr>
        <p:spPr>
          <a:xfrm>
            <a:off x="4405571" y="1601372"/>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损害事实</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4982395"/>
            <a:ext cx="3433799"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指旅游经营者或旅游辅助服务者的违法行为与旅游者的损害事实之间存在直接的因果关系。</a:t>
            </a:r>
          </a:p>
        </p:txBody>
      </p:sp>
      <p:sp>
        <p:nvSpPr>
          <p:cNvPr id="17" name="AutoShape 17"/>
          <p:cNvSpPr/>
          <p:nvPr/>
        </p:nvSpPr>
        <p:spPr>
          <a:xfrm>
            <a:off x="314677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601242"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因果关系</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4982395"/>
            <a:ext cx="3438525"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指旅游经营者或旅游辅助服务者在主观上存在过错，包括故意和过失，应当对旅游者的损害承担赔偿责任。</a:t>
            </a:r>
          </a:p>
        </p:txBody>
      </p:sp>
      <p:sp>
        <p:nvSpPr>
          <p:cNvPr id="22" name="AutoShape 22"/>
          <p:cNvSpPr/>
          <p:nvPr/>
        </p:nvSpPr>
        <p:spPr>
          <a:xfrm>
            <a:off x="695109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386521"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过错责任</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侵权责任构成要件</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9" name="AutoShape 9"/>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797656" y="3303419"/>
            <a:ext cx="931450" cy="924116"/>
            <a:chOff x="1797656" y="3303419"/>
            <a:chExt cx="931450" cy="924116"/>
          </a:xfrm>
        </p:grpSpPr>
        <p:sp>
          <p:nvSpPr>
            <p:cNvPr id="11" name="Freeform 11"/>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损害赔偿计算方法</a:t>
              </a:r>
            </a:p>
          </p:txBody>
        </p:sp>
      </p:grpSp>
      <p:sp>
        <p:nvSpPr>
          <p:cNvPr id="37" name="AutoShape 37"/>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人身损害赔偿</a:t>
            </a:r>
          </a:p>
        </p:txBody>
      </p:sp>
      <p:sp>
        <p:nvSpPr>
          <p:cNvPr id="40" name="TextBox 40"/>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包括医疗费、护理费、交通费、住宿费、住院伙食补助费、营养费、残疾赔偿金、死亡赔偿金等。</a:t>
            </a:r>
          </a:p>
        </p:txBody>
      </p:sp>
      <p:sp>
        <p:nvSpPr>
          <p:cNvPr id="41" name="AutoShape 41"/>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财产损害赔偿</a:t>
            </a:r>
          </a:p>
        </p:txBody>
      </p:sp>
      <p:sp>
        <p:nvSpPr>
          <p:cNvPr id="44" name="TextBox 44"/>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包括直接损失和间接损失，如旅游费用、行李物品损失、因误工减少的收入等。</a:t>
            </a:r>
          </a:p>
        </p:txBody>
      </p:sp>
      <p:sp>
        <p:nvSpPr>
          <p:cNvPr id="45" name="AutoShape 45"/>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精神损害赔偿</a:t>
            </a:r>
          </a:p>
        </p:txBody>
      </p:sp>
      <p:sp>
        <p:nvSpPr>
          <p:cNvPr id="48" name="TextBox 48"/>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针对旅游者因侵权行为遭受的精神痛苦和损害，可以要求侵权人承担精神损害抚慰金等赔偿责任。</a:t>
            </a:r>
          </a:p>
        </p:txBody>
      </p:sp>
      <p:sp>
        <p:nvSpPr>
          <p:cNvPr id="49" name="AutoShape 49"/>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TextBox 51"/>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惩罚性赔偿</a:t>
            </a:r>
          </a:p>
        </p:txBody>
      </p:sp>
      <p:sp>
        <p:nvSpPr>
          <p:cNvPr id="52" name="TextBox 52"/>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在特定情况下，如旅游经营者或旅游辅助服务者存在欺诈、恶意违约等行为，旅游者可以要求其承担惩罚性赔偿责任。</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https://d.book118.com/635041030304011112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2024-09-19T07:44:04.761</cp:lastPrinted>
  <dcterms:created xsi:type="dcterms:W3CDTF">2024-09-18T23:44:04Z</dcterms:created>
  <dcterms:modified xsi:type="dcterms:W3CDTF">2024-09-18T23:44:06Z</dcterms:modified>
</cp:coreProperties>
</file>