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34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78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5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tags" Target="../tags/tag5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7.png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3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1214AC-A316-4CD3-843E-A3F53AFBD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230775-21B0-4526-AF90-32272548A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DF8336-F27C-4A78-AEBA-CFEC1C0BB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0F1959-F0C6-4C8C-B8B6-20912256F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837691-A7C6-4957-92E7-91058FD96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C42F16-C4DA-43B9-BFFF-946E57BCD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E2F5CD-19FA-43F1-808D-6ABB9507C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69C33E-F1D7-4FAA-9801-44D94BAFC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DE3489-934B-4D74-A54D-2682051AA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824ABE-2078-4089-AA51-C6A389177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40C6C8-36D3-4228-B264-2A2FEA5A7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8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5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674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任意多边形: 形状 7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: 形状 8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: 形状 9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6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8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0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形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1048714" name="图形 6"/>
          <p:cNvSpPr/>
          <p:nvPr>
            <p:custDataLst>
              <p:tags r:id="rId5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6" name="图片 3" descr="光源1"/>
          <p:cNvSpPr/>
          <p:nvPr>
            <p:custDataLst>
              <p:tags r:id="rId6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任意多边形 43"/>
          <p:cNvSpPr/>
          <p:nvPr>
            <p:custDataLst>
              <p:tags r:id="rId7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任意多边形 47"/>
          <p:cNvSpPr/>
          <p:nvPr>
            <p:custDataLst>
              <p:tags r:id="rId8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7000">
                <a:schemeClr val="accent5">
                  <a:alpha val="2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51"/>
          <p:cNvSpPr/>
          <p:nvPr>
            <p:custDataLst>
              <p:tags r:id="rId9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7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209716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048734" name="图形 6"/>
          <p:cNvSpPr/>
          <p:nvPr>
            <p:custDataLst>
              <p:tags r:id="rId5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任意多边形 13"/>
          <p:cNvSpPr/>
          <p:nvPr>
            <p:custDataLst>
              <p:tags r:id="rId6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任意多边形 16"/>
          <p:cNvSpPr/>
          <p:nvPr>
            <p:custDataLst>
              <p:tags r:id="rId7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78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任意多边形 19"/>
          <p:cNvSpPr/>
          <p:nvPr>
            <p:custDataLst>
              <p:tags r:id="rId8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任意多边形 23"/>
          <p:cNvSpPr/>
          <p:nvPr>
            <p:custDataLst>
              <p:tags r:id="rId9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4" name="节编号"/>
          <p:cNvSpPr txBox="1">
            <a:spLocks noGrp="1"/>
          </p:cNvSpPr>
          <p:nvPr>
            <p:ph type="body" idx="5" hasCustomPrompt="1"/>
            <p:custDataLst>
              <p:tags r:id="rId10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4" hasCustomPrompt="1"/>
            <p:custDataLst>
              <p:tags r:id="rId11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椭圆 9"/>
          <p:cNvSpPr/>
          <p:nvPr>
            <p:custDataLst>
              <p:tags r:id="rId12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0" name="椭圆 10"/>
          <p:cNvSpPr/>
          <p:nvPr>
            <p:custDataLst>
              <p:tags r:id="rId13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2" name="椭圆 11"/>
          <p:cNvSpPr/>
          <p:nvPr>
            <p:custDataLst>
              <p:tags r:id="rId14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5" name="图片 9" descr="黑暗中的灯光  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2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3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3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50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5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54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0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4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83" name="图形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868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任意多边形: 形状 8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任意多边形: 形状 12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任意多边形: 形状 13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80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黑暗中的灯光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5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8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0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2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4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2330" r:id="rId2"/>
    <p:sldLayoutId id="2147492331" r:id="rId3"/>
    <p:sldLayoutId id="2147492332" r:id="rId4"/>
    <p:sldLayoutId id="2147492333" r:id="rId5"/>
    <p:sldLayoutId id="2147492334" r:id="rId6"/>
    <p:sldLayoutId id="2147492335" r:id="rId7"/>
    <p:sldLayoutId id="2147492336" r:id="rId8"/>
    <p:sldLayoutId id="2147492337" r:id="rId9"/>
    <p:sldLayoutId id="2147492338" r:id="rId10"/>
    <p:sldLayoutId id="2147492339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22" Type="http://schemas.openxmlformats.org/officeDocument/2006/relationships/tags" Target="../tags/tag157.xml" /><Relationship Id="rId23" Type="http://schemas.openxmlformats.org/officeDocument/2006/relationships/tags" Target="../tags/tag158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14" Type="http://schemas.openxmlformats.org/officeDocument/2006/relationships/tags" Target="../tags/tag174.xml" /><Relationship Id="rId15" Type="http://schemas.openxmlformats.org/officeDocument/2006/relationships/tags" Target="../tags/tag175.xml" /><Relationship Id="rId16" Type="http://schemas.openxmlformats.org/officeDocument/2006/relationships/tags" Target="../tags/tag176.xml" /><Relationship Id="rId17" Type="http://schemas.openxmlformats.org/officeDocument/2006/relationships/tags" Target="../tags/tag177.xml" /><Relationship Id="rId18" Type="http://schemas.openxmlformats.org/officeDocument/2006/relationships/tags" Target="../tags/tag178.xml" /><Relationship Id="rId19" Type="http://schemas.openxmlformats.org/officeDocument/2006/relationships/tags" Target="../tags/tag179.xml" /><Relationship Id="rId2" Type="http://schemas.openxmlformats.org/officeDocument/2006/relationships/tags" Target="../tags/tag162.xml" /><Relationship Id="rId20" Type="http://schemas.openxmlformats.org/officeDocument/2006/relationships/tags" Target="../tags/tag180.xml" /><Relationship Id="rId21" Type="http://schemas.openxmlformats.org/officeDocument/2006/relationships/tags" Target="../tags/tag181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9.xml" /><Relationship Id="rId11" Type="http://schemas.openxmlformats.org/officeDocument/2006/relationships/tags" Target="../tags/tag230.xml" /><Relationship Id="rId12" Type="http://schemas.openxmlformats.org/officeDocument/2006/relationships/tags" Target="../tags/tag231.xml" /><Relationship Id="rId13" Type="http://schemas.openxmlformats.org/officeDocument/2006/relationships/tags" Target="../tags/tag232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Relationship Id="rId7" Type="http://schemas.openxmlformats.org/officeDocument/2006/relationships/tags" Target="../tags/tag238.xml" /><Relationship Id="rId8" Type="http://schemas.openxmlformats.org/officeDocument/2006/relationships/tags" Target="../tags/tag239.xml" /><Relationship Id="rId9" Type="http://schemas.openxmlformats.org/officeDocument/2006/relationships/tags" Target="../tags/tag24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9.xml" /><Relationship Id="rId11" Type="http://schemas.openxmlformats.org/officeDocument/2006/relationships/tags" Target="../tags/tag250.xml" /><Relationship Id="rId12" Type="http://schemas.openxmlformats.org/officeDocument/2006/relationships/tags" Target="../tags/tag251.xml" /><Relationship Id="rId13" Type="http://schemas.openxmlformats.org/officeDocument/2006/relationships/tags" Target="../tags/tag252.xml" /><Relationship Id="rId2" Type="http://schemas.openxmlformats.org/officeDocument/2006/relationships/tags" Target="../tags/tag241.xml" /><Relationship Id="rId3" Type="http://schemas.openxmlformats.org/officeDocument/2006/relationships/tags" Target="../tags/tag242.xml" /><Relationship Id="rId4" Type="http://schemas.openxmlformats.org/officeDocument/2006/relationships/tags" Target="../tags/tag243.xml" /><Relationship Id="rId5" Type="http://schemas.openxmlformats.org/officeDocument/2006/relationships/tags" Target="../tags/tag244.xml" /><Relationship Id="rId6" Type="http://schemas.openxmlformats.org/officeDocument/2006/relationships/tags" Target="../tags/tag245.xml" /><Relationship Id="rId7" Type="http://schemas.openxmlformats.org/officeDocument/2006/relationships/tags" Target="../tags/tag246.xml" /><Relationship Id="rId8" Type="http://schemas.openxmlformats.org/officeDocument/2006/relationships/tags" Target="../tags/tag247.xml" /><Relationship Id="rId9" Type="http://schemas.openxmlformats.org/officeDocument/2006/relationships/tags" Target="../tags/tag24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53.xml" /><Relationship Id="rId3" Type="http://schemas.openxmlformats.org/officeDocument/2006/relationships/tags" Target="../tags/tag254.xml" /><Relationship Id="rId4" Type="http://schemas.openxmlformats.org/officeDocument/2006/relationships/tags" Target="../tags/tag255.xml" /><Relationship Id="rId5" Type="http://schemas.openxmlformats.org/officeDocument/2006/relationships/tags" Target="../tags/tag25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7.xml" /><Relationship Id="rId3" Type="http://schemas.openxmlformats.org/officeDocument/2006/relationships/tags" Target="../tags/tag258.xml" /><Relationship Id="rId4" Type="http://schemas.openxmlformats.org/officeDocument/2006/relationships/tags" Target="../tags/tag25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60.xml" /><Relationship Id="rId3" Type="http://schemas.openxmlformats.org/officeDocument/2006/relationships/tags" Target="../tags/tag261.xml" /><Relationship Id="rId4" Type="http://schemas.openxmlformats.org/officeDocument/2006/relationships/tags" Target="../tags/tag262.xml" /><Relationship Id="rId5" Type="http://schemas.openxmlformats.org/officeDocument/2006/relationships/tags" Target="../tags/tag26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2.xml" /><Relationship Id="rId11" Type="http://schemas.openxmlformats.org/officeDocument/2006/relationships/tags" Target="../tags/tag273.xml" /><Relationship Id="rId12" Type="http://schemas.openxmlformats.org/officeDocument/2006/relationships/tags" Target="../tags/tag274.xml" /><Relationship Id="rId13" Type="http://schemas.openxmlformats.org/officeDocument/2006/relationships/tags" Target="../tags/tag275.xml" /><Relationship Id="rId14" Type="http://schemas.openxmlformats.org/officeDocument/2006/relationships/tags" Target="../tags/tag276.xml" /><Relationship Id="rId15" Type="http://schemas.openxmlformats.org/officeDocument/2006/relationships/tags" Target="../tags/tag277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tags" Target="../tags/tag269.xml" /><Relationship Id="rId8" Type="http://schemas.openxmlformats.org/officeDocument/2006/relationships/tags" Target="../tags/tag270.xml" /><Relationship Id="rId9" Type="http://schemas.openxmlformats.org/officeDocument/2006/relationships/tags" Target="../tags/tag27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04422211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0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创新管理对企业发展的重要推动力</a:t>
            </a:r>
            <a:endParaRPr lang="zh-CN" altLang="en-US"/>
          </a:p>
        </p:txBody>
      </p:sp>
      <p:sp>
        <p:nvSpPr>
          <p:cNvPr id="1048652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2857" lnSpcReduction="1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10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12" name="文本占位符 17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14" name="矩形 46"/>
          <p:cNvSpPr/>
          <p:nvPr>
            <p:custDataLst>
              <p:tags r:id="rId5"/>
            </p:custDataLst>
          </p:nvPr>
        </p:nvSpPr>
        <p:spPr>
          <a:xfrm>
            <a:off x="4431665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16" name="序号"/>
          <p:cNvSpPr txBox="1"/>
          <p:nvPr>
            <p:custDataLst>
              <p:tags r:id="rId6"/>
            </p:custDataLst>
          </p:nvPr>
        </p:nvSpPr>
        <p:spPr>
          <a:xfrm>
            <a:off x="4719955" y="153987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18" name="标题"/>
          <p:cNvSpPr txBox="1"/>
          <p:nvPr>
            <p:custDataLst>
              <p:tags r:id="rId7"/>
            </p:custDataLst>
          </p:nvPr>
        </p:nvSpPr>
        <p:spPr>
          <a:xfrm>
            <a:off x="465963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创新管理的重要性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0" name="矩形 12"/>
          <p:cNvSpPr/>
          <p:nvPr>
            <p:custDataLst>
              <p:tags r:id="rId8"/>
            </p:custDataLst>
          </p:nvPr>
        </p:nvSpPr>
        <p:spPr>
          <a:xfrm>
            <a:off x="4431665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2" name="序号"/>
          <p:cNvSpPr txBox="1"/>
          <p:nvPr>
            <p:custDataLst>
              <p:tags r:id="rId9"/>
            </p:custDataLst>
          </p:nvPr>
        </p:nvSpPr>
        <p:spPr>
          <a:xfrm>
            <a:off x="471995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4" name="标题"/>
          <p:cNvSpPr txBox="1"/>
          <p:nvPr>
            <p:custDataLst>
              <p:tags r:id="rId10"/>
            </p:custDataLst>
          </p:nvPr>
        </p:nvSpPr>
        <p:spPr>
          <a:xfrm>
            <a:off x="465963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创新管理的核心要素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6" name="矩形 7"/>
          <p:cNvSpPr/>
          <p:nvPr>
            <p:custDataLst>
              <p:tags r:id="rId11"/>
            </p:custDataLst>
          </p:nvPr>
        </p:nvSpPr>
        <p:spPr>
          <a:xfrm>
            <a:off x="4431665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8" name="序号"/>
          <p:cNvSpPr txBox="1"/>
          <p:nvPr>
            <p:custDataLst>
              <p:tags r:id="rId12"/>
            </p:custDataLst>
          </p:nvPr>
        </p:nvSpPr>
        <p:spPr>
          <a:xfrm>
            <a:off x="471995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0" name="标题"/>
          <p:cNvSpPr txBox="1"/>
          <p:nvPr>
            <p:custDataLst>
              <p:tags r:id="rId13"/>
            </p:custDataLst>
          </p:nvPr>
        </p:nvSpPr>
        <p:spPr>
          <a:xfrm>
            <a:off x="465963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创新管理的实施策略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2" name="矩形 62"/>
          <p:cNvSpPr/>
          <p:nvPr>
            <p:custDataLst>
              <p:tags r:id="rId14"/>
            </p:custDataLst>
          </p:nvPr>
        </p:nvSpPr>
        <p:spPr>
          <a:xfrm>
            <a:off x="8081010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34" name="序号"/>
          <p:cNvSpPr txBox="1"/>
          <p:nvPr>
            <p:custDataLst>
              <p:tags r:id="rId15"/>
            </p:custDataLst>
          </p:nvPr>
        </p:nvSpPr>
        <p:spPr>
          <a:xfrm>
            <a:off x="8368665" y="158559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6" name="标题"/>
          <p:cNvSpPr txBox="1"/>
          <p:nvPr>
            <p:custDataLst>
              <p:tags r:id="rId16"/>
            </p:custDataLst>
          </p:nvPr>
        </p:nvSpPr>
        <p:spPr>
          <a:xfrm>
            <a:off x="830834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创新管理对企业发展的推动力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矩形 58"/>
          <p:cNvSpPr/>
          <p:nvPr>
            <p:custDataLst>
              <p:tags r:id="rId17"/>
            </p:custDataLst>
          </p:nvPr>
        </p:nvSpPr>
        <p:spPr>
          <a:xfrm>
            <a:off x="8081010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0" name="序号"/>
          <p:cNvSpPr txBox="1"/>
          <p:nvPr>
            <p:custDataLst>
              <p:tags r:id="rId18"/>
            </p:custDataLst>
          </p:nvPr>
        </p:nvSpPr>
        <p:spPr>
          <a:xfrm>
            <a:off x="836866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9"/>
            </p:custDataLst>
          </p:nvPr>
        </p:nvSpPr>
        <p:spPr>
          <a:xfrm>
            <a:off x="830834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创新管理面临的挑战与对策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4" name="矩形 54"/>
          <p:cNvSpPr/>
          <p:nvPr>
            <p:custDataLst>
              <p:tags r:id="rId20"/>
            </p:custDataLst>
          </p:nvPr>
        </p:nvSpPr>
        <p:spPr>
          <a:xfrm>
            <a:off x="8081010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6" name="序号"/>
          <p:cNvSpPr txBox="1"/>
          <p:nvPr>
            <p:custDataLst>
              <p:tags r:id="rId21"/>
            </p:custDataLst>
          </p:nvPr>
        </p:nvSpPr>
        <p:spPr>
          <a:xfrm>
            <a:off x="836866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8" name="标题"/>
          <p:cNvSpPr txBox="1"/>
          <p:nvPr>
            <p:custDataLst>
              <p:tags r:id="rId22"/>
            </p:custDataLst>
          </p:nvPr>
        </p:nvSpPr>
        <p:spPr>
          <a:xfrm>
            <a:off x="830834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总结与展望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01</a:t>
            </a:r>
            <a:endParaRPr lang="zh-CN" altLang="en-US"/>
          </a:p>
        </p:txBody>
      </p:sp>
      <p:sp>
        <p:nvSpPr>
          <p:cNvPr id="104901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创新管理的重要性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适应市场变化</a:t>
            </a:r>
            <a:endParaRPr lang="zh-CN" altLang="en-US"/>
          </a:p>
        </p:txBody>
      </p:sp>
      <p:sp>
        <p:nvSpPr>
          <p:cNvPr id="104908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30500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0398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2" name="任意多边形 18"/>
          <p:cNvSpPr/>
          <p:nvPr>
            <p:custDataLst>
              <p:tags r:id="rId4"/>
            </p:custDataLst>
          </p:nvPr>
        </p:nvSpPr>
        <p:spPr>
          <a:xfrm>
            <a:off x="6439191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4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04805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31141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0398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0" name="任意多边形 4"/>
          <p:cNvSpPr/>
          <p:nvPr>
            <p:custDataLst>
              <p:tags r:id="rId8"/>
            </p:custDataLst>
          </p:nvPr>
        </p:nvSpPr>
        <p:spPr>
          <a:xfrm>
            <a:off x="736495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2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04805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5374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创新管理能够快速响应市场需求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5374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创新管理能够推动企业持续发展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0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543958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16805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2" name="任意多边形 11"/>
          <p:cNvSpPr/>
          <p:nvPr>
            <p:custDataLst>
              <p:tags r:id="rId14"/>
            </p:custDataLst>
          </p:nvPr>
        </p:nvSpPr>
        <p:spPr>
          <a:xfrm>
            <a:off x="3661217" y="2356523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4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1826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68950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40515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0" name="任意多边形 25"/>
          <p:cNvSpPr/>
          <p:nvPr>
            <p:custDataLst>
              <p:tags r:id="rId18"/>
            </p:custDataLst>
          </p:nvPr>
        </p:nvSpPr>
        <p:spPr>
          <a:xfrm>
            <a:off x="9216523" y="2381515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2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43254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90908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创新管理能够增强企业创新能力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65916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创新管理能够提高企业竞争力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提升竞争力</a:t>
            </a:r>
            <a:endParaRPr lang="zh-CN" altLang="en-US"/>
          </a:p>
        </p:txBody>
      </p:sp>
      <p:sp>
        <p:nvSpPr>
          <p:cNvPr id="1049186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96167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14377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90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323061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08812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4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74179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36365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9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198290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0947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2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25808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创新管理能够促进企业转型升级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04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199553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创新管理能够增强企业品牌影响力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06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03821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创新管理能够推动企业持续发展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08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678840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创新管理能够提高企业市场竞争力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6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促进可持续发展</a:t>
            </a:r>
            <a:endParaRPr lang="zh-CN" altLang="en-US"/>
          </a:p>
        </p:txBody>
      </p:sp>
      <p:sp>
        <p:nvSpPr>
          <p:cNvPr id="1049268" name="矩形 5"/>
          <p:cNvSpPr/>
          <p:nvPr>
            <p:custDataLst>
              <p:tags r:id="rId2"/>
            </p:custDataLst>
          </p:nvPr>
        </p:nvSpPr>
        <p:spPr>
          <a:xfrm>
            <a:off x="608330" y="247876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0" name="矩形 10"/>
          <p:cNvSpPr/>
          <p:nvPr>
            <p:custDataLst>
              <p:tags r:id="rId3"/>
            </p:custDataLst>
          </p:nvPr>
        </p:nvSpPr>
        <p:spPr>
          <a:xfrm>
            <a:off x="962930" y="247302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2" name="TextBox 2"/>
          <p:cNvSpPr txBox="1"/>
          <p:nvPr>
            <p:custDataLst>
              <p:tags r:id="rId4"/>
            </p:custDataLst>
          </p:nvPr>
        </p:nvSpPr>
        <p:spPr>
          <a:xfrm>
            <a:off x="763308" y="305212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创新管理是企业发展的核心动力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74" name="矩形 6"/>
          <p:cNvSpPr/>
          <p:nvPr>
            <p:custDataLst>
              <p:tags r:id="rId5"/>
            </p:custDataLst>
          </p:nvPr>
        </p:nvSpPr>
        <p:spPr>
          <a:xfrm>
            <a:off x="3406861" y="247876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6" name="矩形 11"/>
          <p:cNvSpPr/>
          <p:nvPr>
            <p:custDataLst>
              <p:tags r:id="rId6"/>
            </p:custDataLst>
          </p:nvPr>
        </p:nvSpPr>
        <p:spPr>
          <a:xfrm>
            <a:off x="3780593" y="247302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8" name="TextBox 2"/>
          <p:cNvSpPr txBox="1"/>
          <p:nvPr>
            <p:custDataLst>
              <p:tags r:id="rId7"/>
            </p:custDataLst>
          </p:nvPr>
        </p:nvSpPr>
        <p:spPr>
          <a:xfrm>
            <a:off x="3561201" y="305212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创新管理有助于提高企业竞争力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80" name="矩形 33"/>
          <p:cNvSpPr/>
          <p:nvPr>
            <p:custDataLst>
              <p:tags r:id="rId8"/>
            </p:custDataLst>
          </p:nvPr>
        </p:nvSpPr>
        <p:spPr>
          <a:xfrm>
            <a:off x="6200927" y="247876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2" name="矩形 37"/>
          <p:cNvSpPr/>
          <p:nvPr>
            <p:custDataLst>
              <p:tags r:id="rId9"/>
            </p:custDataLst>
          </p:nvPr>
        </p:nvSpPr>
        <p:spPr>
          <a:xfrm>
            <a:off x="6555527" y="247302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4" name="TextBox 2"/>
          <p:cNvSpPr txBox="1"/>
          <p:nvPr>
            <p:custDataLst>
              <p:tags r:id="rId10"/>
            </p:custDataLst>
          </p:nvPr>
        </p:nvSpPr>
        <p:spPr>
          <a:xfrm>
            <a:off x="6355905" y="305212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创新管理有助于推动企业转型升级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86" name="矩形 34"/>
          <p:cNvSpPr/>
          <p:nvPr>
            <p:custDataLst>
              <p:tags r:id="rId11"/>
            </p:custDataLst>
          </p:nvPr>
        </p:nvSpPr>
        <p:spPr>
          <a:xfrm>
            <a:off x="8989253" y="247876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8" name="矩形 38"/>
          <p:cNvSpPr/>
          <p:nvPr>
            <p:custDataLst>
              <p:tags r:id="rId12"/>
            </p:custDataLst>
          </p:nvPr>
        </p:nvSpPr>
        <p:spPr>
          <a:xfrm>
            <a:off x="9362986" y="247302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0" name="TextBox 2"/>
          <p:cNvSpPr txBox="1"/>
          <p:nvPr>
            <p:custDataLst>
              <p:tags r:id="rId13"/>
            </p:custDataLst>
          </p:nvPr>
        </p:nvSpPr>
        <p:spPr>
          <a:xfrm>
            <a:off x="9144231" y="305212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创新管理有助于提升企业品牌形象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34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激发企业活力</a:t>
            </a:r>
            <a:endParaRPr lang="zh-CN" altLang="en-US"/>
          </a:p>
        </p:txBody>
      </p:sp>
      <p:sp>
        <p:nvSpPr>
          <p:cNvPr id="1049350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96167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14377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54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323061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08812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8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74179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36365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6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198290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0947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6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25808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创新管理能够增强企业创新能力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68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199553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创新管理能够激发员工创造力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70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03821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创新管理能够推动企业持续发展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72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678840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创新管理能够提高企业竞争力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43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02</a:t>
            </a:r>
            <a:endParaRPr lang="zh-CN" altLang="en-US"/>
          </a:p>
        </p:txBody>
      </p:sp>
      <p:sp>
        <p:nvSpPr>
          <p:cNvPr id="104943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创新管理的核心要素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50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创新思维</a:t>
            </a:r>
            <a:endParaRPr lang="zh-CN" altLang="en-US"/>
          </a:p>
        </p:txBody>
      </p:sp>
      <p:sp>
        <p:nvSpPr>
          <p:cNvPr id="1049508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96167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0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14377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12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323061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4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08812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16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74179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8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36365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2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198290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2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0947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24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25808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创新思维需要具备开放、包容、灵活和前瞻性的特点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26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199553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创新思维需要不断学习和实践，以保持持续的创新动力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28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03821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创新思维是企业创新管理的核心要素之一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30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678840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创新思维能够推动企业不断探索新的商业模式和竞争优势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58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创新技术</a:t>
            </a:r>
            <a:endParaRPr lang="zh-CN" altLang="en-US"/>
          </a:p>
        </p:txBody>
      </p:sp>
      <p:sp>
        <p:nvSpPr>
          <p:cNvPr id="1049590" name="五边形 30"/>
          <p:cNvSpPr/>
          <p:nvPr>
            <p:custDataLst>
              <p:tags r:id="rId2"/>
            </p:custDataLst>
          </p:nvPr>
        </p:nvSpPr>
        <p:spPr>
          <a:xfrm>
            <a:off x="608330" y="3207818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92" name="燕尾形 36"/>
          <p:cNvSpPr/>
          <p:nvPr>
            <p:custDataLst>
              <p:tags r:id="rId3"/>
            </p:custDataLst>
          </p:nvPr>
        </p:nvSpPr>
        <p:spPr>
          <a:xfrm>
            <a:off x="3220372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94" name="燕尾形 37"/>
          <p:cNvSpPr/>
          <p:nvPr>
            <p:custDataLst>
              <p:tags r:id="rId4"/>
            </p:custDataLst>
          </p:nvPr>
        </p:nvSpPr>
        <p:spPr>
          <a:xfrm>
            <a:off x="8444456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96" name="燕尾形 38"/>
          <p:cNvSpPr/>
          <p:nvPr>
            <p:custDataLst>
              <p:tags r:id="rId5"/>
            </p:custDataLst>
          </p:nvPr>
        </p:nvSpPr>
        <p:spPr>
          <a:xfrm>
            <a:off x="5832414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98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技术合作：与高校、科研机构等合作，共同推动技术创新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00" name="文本框 6"/>
          <p:cNvSpPr txBox="1"/>
          <p:nvPr>
            <p:custDataLst>
              <p:tags r:id="rId7"/>
            </p:custDataLst>
          </p:nvPr>
        </p:nvSpPr>
        <p:spPr>
          <a:xfrm>
            <a:off x="608330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技术研发：投入大量资源进行技术研发，提高企业核心竞争力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02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技术人才：培养和引进高素质技术人才，为企业创新提供智力支持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04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技术转化：将技术成果转化为实际产品或服务，实现商业价值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66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创新组织</a:t>
            </a:r>
            <a:endParaRPr lang="zh-CN" altLang="en-US"/>
          </a:p>
        </p:txBody>
      </p:sp>
      <p:sp>
        <p:nvSpPr>
          <p:cNvPr id="1049664" name="矩形 3"/>
          <p:cNvSpPr/>
          <p:nvPr>
            <p:custDataLst>
              <p:tags r:id="rId2"/>
            </p:custDataLst>
          </p:nvPr>
        </p:nvSpPr>
        <p:spPr>
          <a:xfrm>
            <a:off x="1450759" y="1319530"/>
            <a:ext cx="9831404" cy="108093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6" name="矩形 13"/>
          <p:cNvSpPr/>
          <p:nvPr>
            <p:custDataLst>
              <p:tags r:id="rId3"/>
            </p:custDataLst>
          </p:nvPr>
        </p:nvSpPr>
        <p:spPr>
          <a:xfrm>
            <a:off x="903550" y="1319530"/>
            <a:ext cx="266624" cy="108093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8" name="文本框 4"/>
          <p:cNvSpPr txBox="1"/>
          <p:nvPr>
            <p:custDataLst>
              <p:tags r:id="rId4"/>
            </p:custDataLst>
          </p:nvPr>
        </p:nvSpPr>
        <p:spPr>
          <a:xfrm>
            <a:off x="1732256" y="1412924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建立创新团队：具备跨领域、跨部门的知识和技能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0" name="矩形 39"/>
          <p:cNvSpPr/>
          <p:nvPr>
            <p:custDataLst>
              <p:tags r:id="rId5"/>
            </p:custDataLst>
          </p:nvPr>
        </p:nvSpPr>
        <p:spPr>
          <a:xfrm>
            <a:off x="1450759" y="2602708"/>
            <a:ext cx="9831404" cy="108093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2" name="矩形 5"/>
          <p:cNvSpPr/>
          <p:nvPr>
            <p:custDataLst>
              <p:tags r:id="rId6"/>
            </p:custDataLst>
          </p:nvPr>
        </p:nvSpPr>
        <p:spPr>
          <a:xfrm>
            <a:off x="903550" y="2602708"/>
            <a:ext cx="266624" cy="108093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4" name="文本框 41"/>
          <p:cNvSpPr txBox="1"/>
          <p:nvPr>
            <p:custDataLst>
              <p:tags r:id="rId7"/>
            </p:custDataLst>
          </p:nvPr>
        </p:nvSpPr>
        <p:spPr>
          <a:xfrm>
            <a:off x="1732256" y="2696102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鼓励员工参与：提供良好的工作环境和激励机制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6" name="矩形 12"/>
          <p:cNvSpPr/>
          <p:nvPr>
            <p:custDataLst>
              <p:tags r:id="rId8"/>
            </p:custDataLst>
          </p:nvPr>
        </p:nvSpPr>
        <p:spPr>
          <a:xfrm>
            <a:off x="1450759" y="3885886"/>
            <a:ext cx="9831404" cy="108093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矩形 17"/>
          <p:cNvSpPr/>
          <p:nvPr>
            <p:custDataLst>
              <p:tags r:id="rId9"/>
            </p:custDataLst>
          </p:nvPr>
        </p:nvSpPr>
        <p:spPr>
          <a:xfrm>
            <a:off x="903550" y="3885886"/>
            <a:ext cx="266624" cy="108093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0" name="文本框 19"/>
          <p:cNvSpPr txBox="1"/>
          <p:nvPr>
            <p:custDataLst>
              <p:tags r:id="rId10"/>
            </p:custDataLst>
          </p:nvPr>
        </p:nvSpPr>
        <p:spPr>
          <a:xfrm>
            <a:off x="1732256" y="3979280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创新文化：培养开放、包容、鼓励尝试的企业文化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2" name="矩形 49"/>
          <p:cNvSpPr/>
          <p:nvPr>
            <p:custDataLst>
              <p:tags r:id="rId11"/>
            </p:custDataLst>
          </p:nvPr>
        </p:nvSpPr>
        <p:spPr>
          <a:xfrm>
            <a:off x="1450759" y="5168407"/>
            <a:ext cx="9831404" cy="108093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4" name="矩形 26"/>
          <p:cNvSpPr/>
          <p:nvPr>
            <p:custDataLst>
              <p:tags r:id="rId12"/>
            </p:custDataLst>
          </p:nvPr>
        </p:nvSpPr>
        <p:spPr>
          <a:xfrm>
            <a:off x="903550" y="5168407"/>
            <a:ext cx="266624" cy="108093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6" name="文本框 27"/>
          <p:cNvSpPr txBox="1"/>
          <p:nvPr>
            <p:custDataLst>
              <p:tags r:id="rId13"/>
            </p:custDataLst>
          </p:nvPr>
        </p:nvSpPr>
        <p:spPr>
          <a:xfrm>
            <a:off x="1732256" y="5261801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创新流程：建立高效、灵活、适应变化的创新流程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74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创新文化</a:t>
            </a:r>
            <a:endParaRPr lang="zh-CN" altLang="en-US"/>
          </a:p>
        </p:txBody>
      </p:sp>
      <p:sp>
        <p:nvSpPr>
          <p:cNvPr id="1049746" name="矩形 31"/>
          <p:cNvSpPr/>
          <p:nvPr>
            <p:custDataLst>
              <p:tags r:id="rId2"/>
            </p:custDataLst>
          </p:nvPr>
        </p:nvSpPr>
        <p:spPr>
          <a:xfrm>
            <a:off x="2554517" y="1319530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鼓励创新思维：培养员工敢于挑战传统、勇于尝试新方法的精神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8" name="矩形 4"/>
          <p:cNvSpPr/>
          <p:nvPr>
            <p:custDataLst>
              <p:tags r:id="rId3"/>
            </p:custDataLst>
          </p:nvPr>
        </p:nvSpPr>
        <p:spPr>
          <a:xfrm>
            <a:off x="2554517" y="2599100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宽容失败：鼓励员工在创新过程中不怕失败，勇于承担责任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0" name="矩形 5"/>
          <p:cNvSpPr/>
          <p:nvPr>
            <p:custDataLst>
              <p:tags r:id="rId4"/>
            </p:custDataLst>
          </p:nvPr>
        </p:nvSpPr>
        <p:spPr>
          <a:xfrm>
            <a:off x="2554517" y="3878671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跨部门合作：促进不同部门之间的交流与合作，共同推动创新发展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2" name="矩形 7"/>
          <p:cNvSpPr/>
          <p:nvPr>
            <p:custDataLst>
              <p:tags r:id="rId5"/>
            </p:custDataLst>
          </p:nvPr>
        </p:nvSpPr>
        <p:spPr>
          <a:xfrm>
            <a:off x="2554517" y="5158241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持续学习：鼓励员工不断学习新知识、新技能，提高创新能力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81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03</a:t>
            </a:r>
            <a:endParaRPr lang="zh-CN" altLang="en-US"/>
          </a:p>
        </p:txBody>
      </p:sp>
      <p:sp>
        <p:nvSpPr>
          <p:cNvPr id="104981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创新管理的实施策略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88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制定创新战略</a:t>
            </a:r>
            <a:endParaRPr lang="zh-CN" altLang="en-US"/>
          </a:p>
        </p:txBody>
      </p:sp>
      <p:sp>
        <p:nvSpPr>
          <p:cNvPr id="1049888" name="矩形 31"/>
          <p:cNvSpPr/>
          <p:nvPr>
            <p:custDataLst>
              <p:tags r:id="rId2"/>
            </p:custDataLst>
          </p:nvPr>
        </p:nvSpPr>
        <p:spPr>
          <a:xfrm>
            <a:off x="2554517" y="1319530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明确创新目标：根据企业战略和市场需求，制定具体的创新目标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90" name="矩形 4"/>
          <p:cNvSpPr/>
          <p:nvPr>
            <p:custDataLst>
              <p:tags r:id="rId3"/>
            </p:custDataLst>
          </p:nvPr>
        </p:nvSpPr>
        <p:spPr>
          <a:xfrm>
            <a:off x="2554517" y="2599100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识别创新机会：通过市场调研、技术趋势分析等方式，发现潜在的创新机会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92" name="矩形 5"/>
          <p:cNvSpPr/>
          <p:nvPr>
            <p:custDataLst>
              <p:tags r:id="rId4"/>
            </p:custDataLst>
          </p:nvPr>
        </p:nvSpPr>
        <p:spPr>
          <a:xfrm>
            <a:off x="2554517" y="3878671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制定创新计划：根据创新目标和创新机会，制定具体的创新计划，包括创新项目、时间表、资源需求等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94" name="矩形 7"/>
          <p:cNvSpPr/>
          <p:nvPr>
            <p:custDataLst>
              <p:tags r:id="rId5"/>
            </p:custDataLst>
          </p:nvPr>
        </p:nvSpPr>
        <p:spPr>
          <a:xfrm>
            <a:off x="2554517" y="5158241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调整创新战略：根据市场变化和企业发展需要，及时调整创新战略，保持创新活力和竞争力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95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建立创新团队</a:t>
            </a:r>
            <a:endParaRPr lang="zh-CN" altLang="en-US"/>
          </a:p>
        </p:txBody>
      </p:sp>
      <p:sp>
        <p:nvSpPr>
          <p:cNvPr id="1049954" name="弧形 58"/>
          <p:cNvSpPr/>
          <p:nvPr>
            <p:custDataLst>
              <p:tags r:id="rId2"/>
            </p:custDataLst>
          </p:nvPr>
        </p:nvSpPr>
        <p:spPr>
          <a:xfrm>
            <a:off x="8107509" y="2049694"/>
            <a:ext cx="3470614" cy="3470614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56" name="弧形 57"/>
          <p:cNvSpPr/>
          <p:nvPr>
            <p:custDataLst>
              <p:tags r:id="rId3"/>
            </p:custDataLst>
          </p:nvPr>
        </p:nvSpPr>
        <p:spPr>
          <a:xfrm>
            <a:off x="608330" y="2049694"/>
            <a:ext cx="3470614" cy="3470614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58" name="椭圆 22"/>
          <p:cNvSpPr/>
          <p:nvPr>
            <p:custDataLst>
              <p:tags r:id="rId4"/>
            </p:custDataLst>
          </p:nvPr>
        </p:nvSpPr>
        <p:spPr>
          <a:xfrm>
            <a:off x="8448679" y="232525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60" name="椭圆 23"/>
          <p:cNvSpPr/>
          <p:nvPr>
            <p:custDataLst>
              <p:tags r:id="rId5"/>
            </p:custDataLst>
          </p:nvPr>
        </p:nvSpPr>
        <p:spPr>
          <a:xfrm>
            <a:off x="8834838" y="238336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62" name="正文"/>
          <p:cNvSpPr txBox="1"/>
          <p:nvPr>
            <p:custDataLst>
              <p:tags r:id="rId6"/>
            </p:custDataLst>
          </p:nvPr>
        </p:nvSpPr>
        <p:spPr>
          <a:xfrm>
            <a:off x="8901385" y="316787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建立激励机制，激发团队成员的创新热情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964" name="椭圆 24"/>
          <p:cNvSpPr/>
          <p:nvPr>
            <p:custDataLst>
              <p:tags r:id="rId7"/>
            </p:custDataLst>
          </p:nvPr>
        </p:nvSpPr>
        <p:spPr>
          <a:xfrm>
            <a:off x="6016437" y="2325255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66" name="椭圆 25"/>
          <p:cNvSpPr/>
          <p:nvPr>
            <p:custDataLst>
              <p:tags r:id="rId8"/>
            </p:custDataLst>
          </p:nvPr>
        </p:nvSpPr>
        <p:spPr>
          <a:xfrm>
            <a:off x="6401659" y="238336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68" name="正文"/>
          <p:cNvSpPr txBox="1"/>
          <p:nvPr>
            <p:custDataLst>
              <p:tags r:id="rId9"/>
            </p:custDataLst>
          </p:nvPr>
        </p:nvSpPr>
        <p:spPr>
          <a:xfrm>
            <a:off x="6469143" y="316787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提供必要的资源和支持，促进团队创新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70" name="椭圆 7"/>
          <p:cNvSpPr/>
          <p:nvPr>
            <p:custDataLst>
              <p:tags r:id="rId10"/>
            </p:custDataLst>
          </p:nvPr>
        </p:nvSpPr>
        <p:spPr>
          <a:xfrm>
            <a:off x="3584195" y="232525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72" name="椭圆 9"/>
          <p:cNvSpPr/>
          <p:nvPr>
            <p:custDataLst>
              <p:tags r:id="rId11"/>
            </p:custDataLst>
          </p:nvPr>
        </p:nvSpPr>
        <p:spPr>
          <a:xfrm>
            <a:off x="3969417" y="238336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74" name="正文"/>
          <p:cNvSpPr txBox="1"/>
          <p:nvPr>
            <p:custDataLst>
              <p:tags r:id="rId12"/>
            </p:custDataLst>
          </p:nvPr>
        </p:nvSpPr>
        <p:spPr>
          <a:xfrm>
            <a:off x="4036901" y="316787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鼓励团队成员之间的交流与合作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976" name="椭圆 5"/>
          <p:cNvSpPr/>
          <p:nvPr>
            <p:custDataLst>
              <p:tags r:id="rId13"/>
            </p:custDataLst>
          </p:nvPr>
        </p:nvSpPr>
        <p:spPr>
          <a:xfrm>
            <a:off x="875455" y="2325255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78" name="椭圆 4"/>
          <p:cNvSpPr/>
          <p:nvPr>
            <p:custDataLst>
              <p:tags r:id="rId14"/>
            </p:custDataLst>
          </p:nvPr>
        </p:nvSpPr>
        <p:spPr>
          <a:xfrm>
            <a:off x="1260677" y="238336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80" name="正文"/>
          <p:cNvSpPr txBox="1"/>
          <p:nvPr>
            <p:custDataLst>
              <p:tags r:id="rId15"/>
            </p:custDataLst>
          </p:nvPr>
        </p:nvSpPr>
        <p:spPr>
          <a:xfrm>
            <a:off x="1328161" y="316787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组建具备创新思维和能力的团队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https://d.book118.com/635044222112011040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2"/>
  <p:tag name="KSO_WM_UNIT_INDEX" val="1_1_2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2"/>
  <p:tag name="KSO_WM_UNIT_INDEX" val="1_2_2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2"/>
  <p:tag name="KSO_WM_UNIT_INDEX" val="1_3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2"/>
  <p:tag name="KSO_WM_UNIT_INDEX" val="1_4_2"/>
  <p:tag name="KSO_WM_UNIT_LAYERLEVEL" val="1_1_1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2"/>
  <p:tag name="KSO_WM_UNIT_INDEX" val="1_5_2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1"/>
  <p:tag name="KSO_WM_UNIT_INDEX" val="1_6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2"/>
  <p:tag name="KSO_WM_UNIT_INDEX" val="1_6_2"/>
  <p:tag name="KSO_WM_UNIT_LAYERLEVEL" val="1_1_1"/>
  <p:tag name="KSO_WM_UNIT_SUBTYPE" val="d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6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0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6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9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MiSans Heavy</vt:lpstr>
      <vt:lpstr>MiSans Normal</vt:lpstr>
      <vt:lpstr>Wingdings</vt:lpstr>
      <vt:lpstr>Calibri Light</vt:lpstr>
      <vt:lpstr>宋体</vt:lpstr>
      <vt:lpstr>微软雅黑</vt:lpstr>
      <vt:lpstr>Office Theme</vt:lpstr>
      <vt:lpstr>创新管理对企业发展的重要推动力</vt:lpstr>
      <vt:lpstr>目录</vt:lpstr>
      <vt:lpstr>创新管理的重要性</vt:lpstr>
      <vt:lpstr>适应市场变化</vt:lpstr>
      <vt:lpstr>提升竞争力</vt:lpstr>
      <vt:lpstr>促进可持续发展</vt:lpstr>
      <vt:lpstr>激发企业活力</vt:lpstr>
      <vt:lpstr>创新管理的核心要素</vt:lpstr>
      <vt:lpstr>创新思维</vt:lpstr>
      <vt:lpstr>创新技术</vt:lpstr>
      <vt:lpstr>创新组织</vt:lpstr>
      <vt:lpstr>创新文化</vt:lpstr>
      <vt:lpstr>创新管理的实施策略</vt:lpstr>
      <vt:lpstr>制定创新战略</vt:lpstr>
      <vt:lpstr>建立创新团队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2024-08-31T07:09:57.050</cp:lastPrinted>
  <dcterms:created xsi:type="dcterms:W3CDTF">2024-08-30T23:09:57Z</dcterms:created>
  <dcterms:modified xsi:type="dcterms:W3CDTF">2024-08-30T23:10:00Z</dcterms:modified>
</cp:coreProperties>
</file>