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2" r:id="rId42"/>
  </p:sldIdLst>
  <p:sldSz cx="12601575" cy="72009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tags" Target="tags/tag1.xml" /><Relationship Id="rId44" Type="http://schemas.openxmlformats.org/officeDocument/2006/relationships/presProps" Target="presProps.xml" /><Relationship Id="rId45" Type="http://schemas.openxmlformats.org/officeDocument/2006/relationships/viewProps" Target="viewProps.xml" /><Relationship Id="rId46" Type="http://schemas.openxmlformats.org/officeDocument/2006/relationships/theme" Target="theme/theme1.xml" /><Relationship Id="rId47"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bwMode="auto">
      <p:bgPr>
        <a:solidFill>
          <a:schemeClr val="bg1"/>
        </a:solidFill>
        <a:effectLst/>
      </p:bgPr>
    </p:bg>
    <p:spTree>
      <p:nvGrpSpPr>
        <p:cNvPr id="1" name=""/>
        <p:cNvGrpSpPr/>
        <p:nvPr/>
      </p:nvGrpSpPr>
      <p:grpSpPr>
        <a:xfrm>
          <a:off x="0" y="0"/>
          <a:ext cx="0" cy="0"/>
        </a:xfrm>
      </p:grpSpPr>
      <p:sp>
        <p:nvSpPr>
          <p:cNvPr id="7170" name="页眉占位符 1"/>
          <p:cNvSpPr>
            <a:spLocks noGrp="1" noChangeArrowheads="1"/>
          </p:cNvSpPr>
          <p:nvPr>
            <p:ph type="hdr" sz="quarter"/>
          </p:nvPr>
        </p:nvSpPr>
        <p:spPr bwMode="auto">
          <a:xfrm>
            <a:off x="0" y="0"/>
            <a:ext cx="2971800" cy="457200"/>
          </a:xfrm>
          <a:prstGeom prst="rect">
            <a:avLst/>
          </a:prstGeom>
          <a:noFill/>
          <a:ln w="9525">
            <a:noFill/>
            <a:miter lim="800000"/>
          </a:ln>
        </p:spPr>
        <p:txBody>
          <a:bodyPr vert="horz" wrap="square" lIns="91440" tIns="45720" rIns="91440" bIns="45720" numCol="1" anchor="t" anchorCtr="0" compatLnSpc="1"/>
          <a:lstStyle>
            <a:lvl1pPr>
              <a:defRPr sz="1200">
                <a:latin typeface="Arial" pitchFamily="34" charset="0"/>
                <a:ea typeface="宋体" panose="02010600030101010101" pitchFamily="2" charset="-122"/>
              </a:defRPr>
            </a:lvl1pPr>
          </a:lstStyle>
          <a:p>
            <a:pPr>
              <a:defRPr/>
            </a:pPr>
            <a:endParaRPr lang="zh-CN" altLang="en-US"/>
          </a:p>
        </p:txBody>
      </p:sp>
      <p:sp>
        <p:nvSpPr>
          <p:cNvPr id="7171" name="日期占位符 2"/>
          <p:cNvSpPr>
            <a:spLocks noGrp="1" noChangeArrowheads="1"/>
          </p:cNvSpPr>
          <p:nvPr>
            <p:ph type="dt" idx="1"/>
          </p:nvPr>
        </p:nvSpPr>
        <p:spPr bwMode="auto">
          <a:xfrm>
            <a:off x="3884613" y="0"/>
            <a:ext cx="2971800" cy="457200"/>
          </a:xfrm>
          <a:prstGeom prst="rect">
            <a:avLst/>
          </a:prstGeom>
          <a:noFill/>
          <a:ln w="9525">
            <a:noFill/>
            <a:miter lim="800000"/>
          </a:ln>
        </p:spPr>
        <p:txBody>
          <a:bodyPr vert="horz" wrap="square" lIns="91440" tIns="45720" rIns="91440" bIns="45720" numCol="1" anchor="t" anchorCtr="0" compatLnSpc="1"/>
          <a:lstStyle>
            <a:lvl1pPr algn="r">
              <a:defRPr sz="1200">
                <a:latin typeface="Arial" pitchFamily="34" charset="0"/>
                <a:ea typeface="宋体" panose="02010600030101010101" pitchFamily="2" charset="-122"/>
              </a:defRPr>
            </a:lvl1pPr>
          </a:lstStyle>
          <a:p>
            <a:pPr>
              <a:defRPr/>
            </a:pPr>
            <a:fld id="{5DB17D54-1F6D-4E35-940B-4F63BFECA8CD}" type="datetimeFigureOut">
              <a:rPr lang="zh-CN" altLang="en-US"/>
              <a:t>2023/12/20</a:t>
            </a:fld>
            <a:endParaRPr lang="en-US"/>
          </a:p>
        </p:txBody>
      </p:sp>
      <p:sp>
        <p:nvSpPr>
          <p:cNvPr id="8196" name="幻灯片图像占位符 3"/>
          <p:cNvSpPr>
            <a:spLocks noGrp="1" noRot="1" noChangeAspect="1" noChangeArrowheads="1"/>
          </p:cNvSpPr>
          <p:nvPr>
            <p:ph type="sldImg" idx="2"/>
          </p:nvPr>
        </p:nvSpPr>
        <p:spPr bwMode="auto">
          <a:xfrm>
            <a:off x="428625" y="685800"/>
            <a:ext cx="6000750" cy="3429000"/>
          </a:xfrm>
          <a:prstGeom prst="rect">
            <a:avLst/>
          </a:prstGeom>
          <a:noFill/>
          <a:ln w="9525">
            <a:noFill/>
            <a:miter lim="800000"/>
          </a:ln>
        </p:spPr>
      </p:sp>
      <p:sp>
        <p:nvSpPr>
          <p:cNvPr id="7173" name="备注占位符 4"/>
          <p:cNvSpPr>
            <a:spLocks noGrp="1" noChangeArrowheads="1"/>
          </p:cNvSpPr>
          <p:nvPr>
            <p:ph type="body" sz="quarter" idx="3"/>
          </p:nvPr>
        </p:nvSpPr>
        <p:spPr bwMode="auto">
          <a:xfrm>
            <a:off x="685800" y="4343400"/>
            <a:ext cx="5486400" cy="4114800"/>
          </a:xfrm>
          <a:prstGeom prst="rect">
            <a:avLst/>
          </a:prstGeom>
          <a:noFill/>
          <a:ln w="9525">
            <a:noFill/>
            <a:miter lim="800000"/>
          </a:ln>
        </p:spPr>
        <p:txBody>
          <a:bodyPr vert="horz" wrap="square" lIns="91440" tIns="45720" rIns="91440" bIns="45720" numCol="1" anchor="ctr" anchorCtr="0" compatLnSpc="1"/>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7174" name="页脚占位符 5"/>
          <p:cNvSpPr>
            <a:spLocks noGrp="1" noChangeArrowheads="1"/>
          </p:cNvSpPr>
          <p:nvPr>
            <p:ph type="ftr" sz="quarter" idx="4"/>
          </p:nvPr>
        </p:nvSpPr>
        <p:spPr bwMode="auto">
          <a:xfrm>
            <a:off x="0" y="8685213"/>
            <a:ext cx="2971800" cy="457200"/>
          </a:xfrm>
          <a:prstGeom prst="rect">
            <a:avLst/>
          </a:prstGeom>
          <a:noFill/>
          <a:ln w="9525">
            <a:noFill/>
            <a:miter lim="800000"/>
          </a:ln>
        </p:spPr>
        <p:txBody>
          <a:bodyPr vert="horz" wrap="square" lIns="91440" tIns="45720" rIns="91440" bIns="45720" numCol="1" anchor="b" anchorCtr="0" compatLnSpc="1"/>
          <a:lstStyle>
            <a:lvl1pPr>
              <a:defRPr sz="1200">
                <a:latin typeface="Arial" pitchFamily="34" charset="0"/>
                <a:ea typeface="宋体" panose="02010600030101010101" pitchFamily="2" charset="-122"/>
              </a:defRPr>
            </a:lvl1pPr>
          </a:lstStyle>
          <a:p>
            <a:pPr>
              <a:defRPr/>
            </a:pPr>
            <a:endParaRPr lang="zh-CN" altLang="en-US"/>
          </a:p>
        </p:txBody>
      </p:sp>
      <p:sp>
        <p:nvSpPr>
          <p:cNvPr id="7175" name="灯片编号占位符 6"/>
          <p:cNvSpPr>
            <a:spLocks noGrp="1" noChangeArrowheads="1"/>
          </p:cNvSpPr>
          <p:nvPr>
            <p:ph type="sldNum" sz="quarter" idx="5"/>
          </p:nvPr>
        </p:nvSpPr>
        <p:spPr bwMode="auto">
          <a:xfrm>
            <a:off x="3884613" y="8685213"/>
            <a:ext cx="2971800" cy="457200"/>
          </a:xfrm>
          <a:prstGeom prst="rect">
            <a:avLst/>
          </a:prstGeom>
          <a:noFill/>
          <a:ln w="9525">
            <a:noFill/>
            <a:miter lim="800000"/>
          </a:ln>
        </p:spPr>
        <p:txBody>
          <a:bodyPr vert="horz" wrap="square" lIns="91440" tIns="45720" rIns="91440" bIns="45720" numCol="1" anchor="b" anchorCtr="0" compatLnSpc="1"/>
          <a:lstStyle>
            <a:lvl1pPr algn="r">
              <a:defRPr sz="1200">
                <a:latin typeface="Arial" pitchFamily="34" charset="0"/>
                <a:ea typeface="宋体" panose="02010600030101010101" pitchFamily="2" charset="-122"/>
              </a:defRPr>
            </a:lvl1pPr>
          </a:lstStyle>
          <a:p>
            <a:pPr>
              <a:defRPr/>
            </a:pPr>
            <a:fld id="{8C8D081C-E555-4E47-9CAC-17BF5E3D8074}" type="slidenum">
              <a:rPr lang="zh-CN" altLang="en-US"/>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500" kern="1200">
        <a:solidFill>
          <a:schemeClr val="tx1"/>
        </a:solidFill>
        <a:latin typeface="Calibri" panose="020f0502020204030204" pitchFamily="34" charset="0"/>
        <a:ea typeface="宋体" panose="02010600030101010101" pitchFamily="2" charset="-122"/>
        <a:cs typeface="+mn-cs"/>
      </a:defRPr>
    </a:lvl1pPr>
    <a:lvl2pPr marL="555625" algn="l" rtl="0" eaLnBrk="0" fontAlgn="base" hangingPunct="0">
      <a:spcBef>
        <a:spcPct val="30000"/>
      </a:spcBef>
      <a:spcAft>
        <a:spcPct val="0"/>
      </a:spcAft>
      <a:defRPr sz="1500" kern="1200">
        <a:solidFill>
          <a:schemeClr val="tx1"/>
        </a:solidFill>
        <a:latin typeface="Calibri" panose="020f0502020204030204" pitchFamily="34" charset="0"/>
        <a:ea typeface="宋体" panose="02010600030101010101" pitchFamily="2" charset="-122"/>
        <a:cs typeface="+mn-cs"/>
      </a:defRPr>
    </a:lvl2pPr>
    <a:lvl3pPr marL="1111250" algn="l" rtl="0" eaLnBrk="0" fontAlgn="base" hangingPunct="0">
      <a:spcBef>
        <a:spcPct val="30000"/>
      </a:spcBef>
      <a:spcAft>
        <a:spcPct val="0"/>
      </a:spcAft>
      <a:defRPr sz="1500" kern="1200">
        <a:solidFill>
          <a:schemeClr val="tx1"/>
        </a:solidFill>
        <a:latin typeface="Calibri" panose="020f0502020204030204" pitchFamily="34" charset="0"/>
        <a:ea typeface="宋体" panose="02010600030101010101" pitchFamily="2" charset="-122"/>
        <a:cs typeface="+mn-cs"/>
      </a:defRPr>
    </a:lvl3pPr>
    <a:lvl4pPr marL="1666875" algn="l" rtl="0" eaLnBrk="0" fontAlgn="base" hangingPunct="0">
      <a:spcBef>
        <a:spcPct val="30000"/>
      </a:spcBef>
      <a:spcAft>
        <a:spcPct val="0"/>
      </a:spcAft>
      <a:defRPr sz="1500" kern="1200">
        <a:solidFill>
          <a:schemeClr val="tx1"/>
        </a:solidFill>
        <a:latin typeface="Calibri" panose="020f0502020204030204" pitchFamily="34" charset="0"/>
        <a:ea typeface="宋体" panose="02010600030101010101" pitchFamily="2" charset="-122"/>
        <a:cs typeface="+mn-cs"/>
      </a:defRPr>
    </a:lvl4pPr>
    <a:lvl5pPr marL="2222500" algn="l" rtl="0" eaLnBrk="0" fontAlgn="base" hangingPunct="0">
      <a:spcBef>
        <a:spcPct val="30000"/>
      </a:spcBef>
      <a:spcAft>
        <a:spcPct val="0"/>
      </a:spcAft>
      <a:defRPr sz="1500" kern="1200">
        <a:solidFill>
          <a:schemeClr val="tx1"/>
        </a:solidFill>
        <a:latin typeface="Calibri" panose="020f0502020204030204" pitchFamily="34" charset="0"/>
        <a:ea typeface="宋体" panose="02010600030101010101" pitchFamily="2" charset="-122"/>
        <a:cs typeface="+mn-cs"/>
      </a:defRPr>
    </a:lvl5pPr>
    <a:lvl6pPr marL="2780030" algn="l" defTabSz="1111885" rtl="0" eaLnBrk="1" latinLnBrk="0" hangingPunct="1">
      <a:defRPr sz="1500" kern="1200">
        <a:solidFill>
          <a:schemeClr val="tx1"/>
        </a:solidFill>
        <a:latin typeface="+mn-lt"/>
        <a:ea typeface="+mn-ea"/>
        <a:cs typeface="+mn-cs"/>
      </a:defRPr>
    </a:lvl6pPr>
    <a:lvl7pPr marL="3336290" algn="l" defTabSz="1111885" rtl="0" eaLnBrk="1" latinLnBrk="0" hangingPunct="1">
      <a:defRPr sz="1500" kern="1200">
        <a:solidFill>
          <a:schemeClr val="tx1"/>
        </a:solidFill>
        <a:latin typeface="+mn-lt"/>
        <a:ea typeface="+mn-ea"/>
        <a:cs typeface="+mn-cs"/>
      </a:defRPr>
    </a:lvl7pPr>
    <a:lvl8pPr marL="3891915" algn="l" defTabSz="1111885" rtl="0" eaLnBrk="1" latinLnBrk="0" hangingPunct="1">
      <a:defRPr sz="1500" kern="1200">
        <a:solidFill>
          <a:schemeClr val="tx1"/>
        </a:solidFill>
        <a:latin typeface="+mn-lt"/>
        <a:ea typeface="+mn-ea"/>
        <a:cs typeface="+mn-cs"/>
      </a:defRPr>
    </a:lvl8pPr>
    <a:lvl9pPr marL="4448175" algn="l" defTabSz="1111885" rtl="0" eaLnBrk="1" latinLnBrk="0" hangingPunct="1">
      <a:defRPr sz="15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8C8D081C-E555-4E47-9CAC-17BF5E3D8074}" type="slidenum">
              <a:rPr lang="zh-CN" altLang="en-US" smtClean="0"/>
              <a:t>11</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44C243-2E41-4F2E-A083-DA4CF69E3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1DDE95-B086-40F4-83E0-456AE4D09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26CF6B-9A5B-48D1-80A2-7CAE4D1241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FD7D5E-7AFC-4FDA-AD22-993DCEB537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57607C-1378-477A-BFB9-58405DD7AC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E09303-F594-4BB0-82E7-A58F56D532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BCA22C-B350-4B85-8E6E-9CB7590626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117483-8EA1-48F2-9C32-7AE85651BE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53DB1C-199C-47E1-9791-F69125912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798090-961A-4746-980C-8DB337CBA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18D07D-572F-4FE0-A5D4-52A582D47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ctrTitle"/>
          </p:nvPr>
        </p:nvSpPr>
        <p:spPr>
          <a:xfrm>
            <a:off x="945119" y="2236947"/>
            <a:ext cx="10711339" cy="1543526"/>
          </a:xfrm>
        </p:spPr>
        <p:txBody>
          <a:bodyPr/>
          <a:lstStyle/>
          <a:p>
            <a:r>
              <a:rPr lang="zh-CN" altLang="en-US"/>
              <a:t>单击此处编辑母版标题样式</a:t>
            </a:r>
          </a:p>
        </p:txBody>
      </p:sp>
      <p:sp>
        <p:nvSpPr>
          <p:cNvPr id="3" name="副标题 2"/>
          <p:cNvSpPr>
            <a:spLocks noGrp="1"/>
          </p:cNvSpPr>
          <p:nvPr>
            <p:ph type="subTitle" idx="1"/>
          </p:nvPr>
        </p:nvSpPr>
        <p:spPr>
          <a:xfrm>
            <a:off x="1890237" y="4080510"/>
            <a:ext cx="8821103" cy="1840230"/>
          </a:xfrm>
        </p:spPr>
        <p:txBody>
          <a:bodyPr/>
          <a:lstStyle>
            <a:lvl1pPr marL="0" indent="0" algn="ctr">
              <a:buNone/>
              <a:defRPr/>
            </a:lvl1pPr>
            <a:lvl2pPr marL="556260" indent="0" algn="ctr">
              <a:buNone/>
              <a:defRPr/>
            </a:lvl2pPr>
            <a:lvl3pPr marL="1111885" indent="0" algn="ctr">
              <a:buNone/>
              <a:defRPr/>
            </a:lvl3pPr>
            <a:lvl4pPr marL="1668145" indent="0" algn="ctr">
              <a:buNone/>
              <a:defRPr/>
            </a:lvl4pPr>
            <a:lvl5pPr marL="2223770" indent="0" algn="ctr">
              <a:buNone/>
              <a:defRPr/>
            </a:lvl5pPr>
            <a:lvl6pPr marL="2780030" indent="0" algn="ctr">
              <a:buNone/>
              <a:defRPr/>
            </a:lvl6pPr>
            <a:lvl7pPr marL="3336290" indent="0" algn="ctr">
              <a:buNone/>
              <a:defRPr/>
            </a:lvl7pPr>
            <a:lvl8pPr marL="3891915" indent="0" algn="ctr">
              <a:buNone/>
              <a:defRPr/>
            </a:lvl8pPr>
            <a:lvl9pPr marL="4448175" indent="0" algn="ctr">
              <a:buNone/>
              <a:defRPr/>
            </a:lvl9pPr>
          </a:lstStyle>
          <a:p>
            <a:r>
              <a:rPr lang="zh-CN" altLang="en-US"/>
              <a:t>单击此处编辑母版副标题样式</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0955998B-CE2B-401C-8342-08EB5F275AB7}" type="slidenum">
              <a:rPr lang="en-US"/>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2F3EC105-700D-40D6-A7D1-BA91E1EA0825}" type="slidenum">
              <a:rPr lang="en-US"/>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995438" y="4627246"/>
            <a:ext cx="10711339" cy="1430178"/>
          </a:xfrm>
        </p:spPr>
        <p:txBody>
          <a:bodyPr anchor="t"/>
          <a:lstStyle>
            <a:lvl1pPr algn="l">
              <a:defRPr sz="4900" b="1" cap="all"/>
            </a:lvl1pPr>
          </a:lstStyle>
          <a:p>
            <a:r>
              <a:rPr lang="zh-CN" altLang="en-US"/>
              <a:t>单击此处编辑母版标题样式</a:t>
            </a:r>
          </a:p>
        </p:txBody>
      </p:sp>
      <p:sp>
        <p:nvSpPr>
          <p:cNvPr id="3" name="文本占位符 2"/>
          <p:cNvSpPr>
            <a:spLocks noGrp="1"/>
          </p:cNvSpPr>
          <p:nvPr>
            <p:ph type="body" idx="1"/>
          </p:nvPr>
        </p:nvSpPr>
        <p:spPr>
          <a:xfrm>
            <a:off x="995438" y="3052050"/>
            <a:ext cx="10711339" cy="1575196"/>
          </a:xfrm>
        </p:spPr>
        <p:txBody>
          <a:bodyPr anchor="b"/>
          <a:lstStyle>
            <a:lvl1pPr marL="0" indent="0">
              <a:buNone/>
              <a:defRPr sz="2400"/>
            </a:lvl1pPr>
            <a:lvl2pPr marL="556260" indent="0">
              <a:buNone/>
              <a:defRPr sz="2200"/>
            </a:lvl2pPr>
            <a:lvl3pPr marL="1111885" indent="0">
              <a:buNone/>
              <a:defRPr sz="1900"/>
            </a:lvl3pPr>
            <a:lvl4pPr marL="1668145" indent="0">
              <a:buNone/>
              <a:defRPr sz="1700"/>
            </a:lvl4pPr>
            <a:lvl5pPr marL="2223770" indent="0">
              <a:buNone/>
              <a:defRPr sz="1700"/>
            </a:lvl5pPr>
            <a:lvl6pPr marL="2780030" indent="0">
              <a:buNone/>
              <a:defRPr sz="1700"/>
            </a:lvl6pPr>
            <a:lvl7pPr marL="3336290" indent="0">
              <a:buNone/>
              <a:defRPr sz="1700"/>
            </a:lvl7pPr>
            <a:lvl8pPr marL="3891915" indent="0">
              <a:buNone/>
              <a:defRPr sz="1700"/>
            </a:lvl8pPr>
            <a:lvl9pPr marL="4448175" indent="0">
              <a:buNone/>
              <a:defRPr sz="1700"/>
            </a:lvl9pPr>
          </a:lstStyle>
          <a:p>
            <a:pPr lvl="0"/>
            <a:r>
              <a:rPr lang="zh-CN" altLang="en-US"/>
              <a:t>单击此处编辑母版文本样式</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77224E7D-72CB-4394-8A9D-01A217781071}" type="slidenum">
              <a:rPr lang="en-US"/>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30079" y="1680211"/>
            <a:ext cx="5040630" cy="4752261"/>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5880735" y="1680211"/>
            <a:ext cx="5040630" cy="4752261"/>
          </a:xfrm>
        </p:spPr>
        <p:txBody>
          <a:bodyPr/>
          <a:lstStyle>
            <a:lvl1pPr>
              <a:defRPr sz="3400"/>
            </a:lvl1pPr>
            <a:lvl2pPr>
              <a:defRPr sz="2900"/>
            </a:lvl2pPr>
            <a:lvl3pPr>
              <a:defRPr sz="2400"/>
            </a:lvl3pPr>
            <a:lvl4pPr>
              <a:defRPr sz="2200"/>
            </a:lvl4pPr>
            <a:lvl5pPr>
              <a:defRPr sz="2200"/>
            </a:lvl5pPr>
            <a:lvl6pPr>
              <a:defRPr sz="2200"/>
            </a:lvl6pPr>
            <a:lvl7pPr>
              <a:defRPr sz="2200"/>
            </a:lvl7pPr>
            <a:lvl8pPr>
              <a:defRPr sz="2200"/>
            </a:lvl8pPr>
            <a:lvl9pPr>
              <a:defRPr sz="22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noChangeArrowheads="1"/>
          </p:cNvSpPr>
          <p:nvPr>
            <p:ph type="dt" sz="half" idx="10"/>
          </p:nvPr>
        </p:nvSpPr>
        <p:spPr/>
        <p:txBody>
          <a:bodyPr/>
          <a:lstStyle>
            <a:lvl1pPr>
              <a:defRPr/>
            </a:lvl1pPr>
          </a:lstStyle>
          <a:p>
            <a:pPr>
              <a:defRPr/>
            </a:pPr>
            <a:endParaRPr lang="en-US"/>
          </a:p>
        </p:txBody>
      </p:sp>
      <p:sp>
        <p:nvSpPr>
          <p:cNvPr id="6" name="页脚占位符 5"/>
          <p:cNvSpPr>
            <a:spLocks noGrp="1" noChangeArrowheads="1"/>
          </p:cNvSpPr>
          <p:nvPr>
            <p:ph type="ftr" sz="quarter" idx="11"/>
          </p:nvPr>
        </p:nvSpPr>
        <p:spPr/>
        <p:txBody>
          <a:bodyPr/>
          <a:lstStyle>
            <a:lvl1pPr>
              <a:defRPr/>
            </a:lvl1pPr>
          </a:lstStyle>
          <a:p>
            <a:pPr>
              <a:defRPr/>
            </a:pPr>
            <a:endParaRPr lang="en-US"/>
          </a:p>
        </p:txBody>
      </p:sp>
      <p:sp>
        <p:nvSpPr>
          <p:cNvPr id="7" name="灯片编号占位符 6"/>
          <p:cNvSpPr>
            <a:spLocks noGrp="1" noChangeArrowheads="1"/>
          </p:cNvSpPr>
          <p:nvPr>
            <p:ph type="sldNum" sz="quarter" idx="12"/>
          </p:nvPr>
        </p:nvSpPr>
        <p:spPr/>
        <p:txBody>
          <a:bodyPr/>
          <a:lstStyle>
            <a:lvl1pPr>
              <a:defRPr/>
            </a:lvl1pPr>
          </a:lstStyle>
          <a:p>
            <a:pPr>
              <a:defRPr/>
            </a:pPr>
            <a:fld id="{758A1E97-8C94-44C5-9D2D-BDDDD76C66DE}" type="slidenum">
              <a:rPr lang="en-US"/>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30079" y="288370"/>
            <a:ext cx="11341418" cy="120015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30079" y="1611869"/>
            <a:ext cx="5567884" cy="671750"/>
          </a:xfrm>
        </p:spPr>
        <p:txBody>
          <a:bodyPr anchor="b"/>
          <a:lstStyle>
            <a:lvl1pPr marL="0" indent="0">
              <a:buNone/>
              <a:defRPr sz="2900" b="1"/>
            </a:lvl1pPr>
            <a:lvl2pPr marL="556260" indent="0">
              <a:buNone/>
              <a:defRPr sz="2400" b="1"/>
            </a:lvl2pPr>
            <a:lvl3pPr marL="1111885" indent="0">
              <a:buNone/>
              <a:defRPr sz="2200" b="1"/>
            </a:lvl3pPr>
            <a:lvl4pPr marL="1668145" indent="0">
              <a:buNone/>
              <a:defRPr sz="1900" b="1"/>
            </a:lvl4pPr>
            <a:lvl5pPr marL="2223770" indent="0">
              <a:buNone/>
              <a:defRPr sz="1900" b="1"/>
            </a:lvl5pPr>
            <a:lvl6pPr marL="2780030" indent="0">
              <a:buNone/>
              <a:defRPr sz="1900" b="1"/>
            </a:lvl6pPr>
            <a:lvl7pPr marL="3336290" indent="0">
              <a:buNone/>
              <a:defRPr sz="1900" b="1"/>
            </a:lvl7pPr>
            <a:lvl8pPr marL="3891915" indent="0">
              <a:buNone/>
              <a:defRPr sz="1900" b="1"/>
            </a:lvl8pPr>
            <a:lvl9pPr marL="4448175" indent="0">
              <a:buNone/>
              <a:defRPr sz="1900" b="1"/>
            </a:lvl9pPr>
          </a:lstStyle>
          <a:p>
            <a:pPr lvl="0"/>
            <a:r>
              <a:rPr lang="zh-CN" altLang="en-US"/>
              <a:t>单击此处编辑母版文本样式</a:t>
            </a:r>
          </a:p>
        </p:txBody>
      </p:sp>
      <p:sp>
        <p:nvSpPr>
          <p:cNvPr id="4" name="内容占位符 3"/>
          <p:cNvSpPr>
            <a:spLocks noGrp="1"/>
          </p:cNvSpPr>
          <p:nvPr>
            <p:ph sz="half" idx="2"/>
          </p:nvPr>
        </p:nvSpPr>
        <p:spPr>
          <a:xfrm>
            <a:off x="630079" y="2283620"/>
            <a:ext cx="5567884" cy="4148852"/>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401427" y="1611869"/>
            <a:ext cx="5570071" cy="671750"/>
          </a:xfrm>
        </p:spPr>
        <p:txBody>
          <a:bodyPr anchor="b"/>
          <a:lstStyle>
            <a:lvl1pPr marL="0" indent="0">
              <a:buNone/>
              <a:defRPr sz="2900" b="1"/>
            </a:lvl1pPr>
            <a:lvl2pPr marL="556260" indent="0">
              <a:buNone/>
              <a:defRPr sz="2400" b="1"/>
            </a:lvl2pPr>
            <a:lvl3pPr marL="1111885" indent="0">
              <a:buNone/>
              <a:defRPr sz="2200" b="1"/>
            </a:lvl3pPr>
            <a:lvl4pPr marL="1668145" indent="0">
              <a:buNone/>
              <a:defRPr sz="1900" b="1"/>
            </a:lvl4pPr>
            <a:lvl5pPr marL="2223770" indent="0">
              <a:buNone/>
              <a:defRPr sz="1900" b="1"/>
            </a:lvl5pPr>
            <a:lvl6pPr marL="2780030" indent="0">
              <a:buNone/>
              <a:defRPr sz="1900" b="1"/>
            </a:lvl6pPr>
            <a:lvl7pPr marL="3336290" indent="0">
              <a:buNone/>
              <a:defRPr sz="1900" b="1"/>
            </a:lvl7pPr>
            <a:lvl8pPr marL="3891915" indent="0">
              <a:buNone/>
              <a:defRPr sz="1900" b="1"/>
            </a:lvl8pPr>
            <a:lvl9pPr marL="4448175" indent="0">
              <a:buNone/>
              <a:defRPr sz="1900" b="1"/>
            </a:lvl9pPr>
          </a:lstStyle>
          <a:p>
            <a:pPr lvl="0"/>
            <a:r>
              <a:rPr lang="zh-CN" altLang="en-US"/>
              <a:t>单击此处编辑母版文本样式</a:t>
            </a:r>
          </a:p>
        </p:txBody>
      </p:sp>
      <p:sp>
        <p:nvSpPr>
          <p:cNvPr id="6" name="内容占位符 5"/>
          <p:cNvSpPr>
            <a:spLocks noGrp="1"/>
          </p:cNvSpPr>
          <p:nvPr>
            <p:ph sz="quarter" idx="4"/>
          </p:nvPr>
        </p:nvSpPr>
        <p:spPr>
          <a:xfrm>
            <a:off x="6401427" y="2283620"/>
            <a:ext cx="5570071" cy="4148852"/>
          </a:xfrm>
        </p:spPr>
        <p:txBody>
          <a:bodyPr/>
          <a:lstStyle>
            <a:lvl1pPr>
              <a:defRPr sz="2900"/>
            </a:lvl1pPr>
            <a:lvl2pPr>
              <a:defRPr sz="2400"/>
            </a:lvl2pPr>
            <a:lvl3pPr>
              <a:defRPr sz="2200"/>
            </a:lvl3pPr>
            <a:lvl4pPr>
              <a:defRPr sz="1900"/>
            </a:lvl4pPr>
            <a:lvl5pPr>
              <a:defRPr sz="1900"/>
            </a:lvl5pPr>
            <a:lvl6pPr>
              <a:defRPr sz="1900"/>
            </a:lvl6pPr>
            <a:lvl7pPr>
              <a:defRPr sz="1900"/>
            </a:lvl7pPr>
            <a:lvl8pPr>
              <a:defRPr sz="1900"/>
            </a:lvl8pPr>
            <a:lvl9pPr>
              <a:defRPr sz="19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4"/>
          <p:cNvSpPr>
            <a:spLocks noGrp="1" noChangeArrowheads="1"/>
          </p:cNvSpPr>
          <p:nvPr>
            <p:ph type="dt" sz="half" idx="10"/>
          </p:nvPr>
        </p:nvSpPr>
        <p:spPr/>
        <p:txBody>
          <a:bodyPr/>
          <a:lstStyle>
            <a:lvl1pPr>
              <a:defRPr/>
            </a:lvl1pPr>
          </a:lstStyle>
          <a:p>
            <a:pPr>
              <a:defRPr/>
            </a:pPr>
            <a:endParaRPr lang="en-US"/>
          </a:p>
        </p:txBody>
      </p:sp>
      <p:sp>
        <p:nvSpPr>
          <p:cNvPr id="8" name="页脚占位符 5"/>
          <p:cNvSpPr>
            <a:spLocks noGrp="1" noChangeArrowheads="1"/>
          </p:cNvSpPr>
          <p:nvPr>
            <p:ph type="ftr" sz="quarter" idx="11"/>
          </p:nvPr>
        </p:nvSpPr>
        <p:spPr/>
        <p:txBody>
          <a:bodyPr/>
          <a:lstStyle>
            <a:lvl1pPr>
              <a:defRPr/>
            </a:lvl1pPr>
          </a:lstStyle>
          <a:p>
            <a:pPr>
              <a:defRPr/>
            </a:pPr>
            <a:endParaRPr lang="en-US"/>
          </a:p>
        </p:txBody>
      </p:sp>
      <p:sp>
        <p:nvSpPr>
          <p:cNvPr id="9" name="灯片编号占位符 6"/>
          <p:cNvSpPr>
            <a:spLocks noGrp="1" noChangeArrowheads="1"/>
          </p:cNvSpPr>
          <p:nvPr>
            <p:ph type="sldNum" sz="quarter" idx="12"/>
          </p:nvPr>
        </p:nvSpPr>
        <p:spPr/>
        <p:txBody>
          <a:bodyPr/>
          <a:lstStyle>
            <a:lvl1pPr>
              <a:defRPr/>
            </a:lvl1pPr>
          </a:lstStyle>
          <a:p>
            <a:pPr>
              <a:defRPr/>
            </a:pPr>
            <a:fld id="{42AE1097-3F20-47C7-89CA-AE08BFA85DA8}" type="slidenum">
              <a:rPr lang="en-US"/>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4"/>
          <p:cNvSpPr>
            <a:spLocks noGrp="1" noChangeArrowheads="1"/>
          </p:cNvSpPr>
          <p:nvPr>
            <p:ph type="dt" sz="half" idx="10"/>
          </p:nvPr>
        </p:nvSpPr>
        <p:spPr/>
        <p:txBody>
          <a:bodyPr/>
          <a:lstStyle>
            <a:lvl1pPr>
              <a:defRPr/>
            </a:lvl1pPr>
          </a:lstStyle>
          <a:p>
            <a:pPr>
              <a:defRPr/>
            </a:pPr>
            <a:endParaRPr lang="en-US"/>
          </a:p>
        </p:txBody>
      </p:sp>
      <p:sp>
        <p:nvSpPr>
          <p:cNvPr id="4" name="页脚占位符 5"/>
          <p:cNvSpPr>
            <a:spLocks noGrp="1" noChangeArrowheads="1"/>
          </p:cNvSpPr>
          <p:nvPr>
            <p:ph type="ftr" sz="quarter" idx="11"/>
          </p:nvPr>
        </p:nvSpPr>
        <p:spPr/>
        <p:txBody>
          <a:bodyPr/>
          <a:lstStyle>
            <a:lvl1pPr>
              <a:defRPr/>
            </a:lvl1pPr>
          </a:lstStyle>
          <a:p>
            <a:pPr>
              <a:defRPr/>
            </a:pPr>
            <a:endParaRPr lang="en-US"/>
          </a:p>
        </p:txBody>
      </p:sp>
      <p:sp>
        <p:nvSpPr>
          <p:cNvPr id="5" name="灯片编号占位符 6"/>
          <p:cNvSpPr>
            <a:spLocks noGrp="1" noChangeArrowheads="1"/>
          </p:cNvSpPr>
          <p:nvPr>
            <p:ph type="sldNum" sz="quarter" idx="12"/>
          </p:nvPr>
        </p:nvSpPr>
        <p:spPr/>
        <p:txBody>
          <a:bodyPr/>
          <a:lstStyle>
            <a:lvl1pPr>
              <a:defRPr/>
            </a:lvl1pPr>
          </a:lstStyle>
          <a:p>
            <a:pPr>
              <a:defRPr/>
            </a:pPr>
            <a:fld id="{66DA3449-7D3D-42A9-B0D2-7A0B0B1BD4EA}" type="slidenum">
              <a:rPr lang="en-US"/>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空白">
    <p:bg>
      <p:bgPr>
        <a:blipFill>
          <a:blip r:embed="rId1"/>
          <a:stretch>
            <a:fillRect/>
          </a:stretch>
        </a:blipFill>
      </p:bgPr>
    </p:bg>
    <p:spTree>
      <p:nvGrpSpPr>
        <p:cNvPr id="1" name=""/>
        <p:cNvGrpSpPr/>
        <p:nvPr/>
      </p:nvGrpSpPr>
      <p:grpSpPr>
        <a:xfrm>
          <a:off x="0" y="0"/>
          <a:ext cx="0" cy="0"/>
        </a:xfrm>
      </p:grpSpPr>
      <p:sp>
        <p:nvSpPr>
          <p:cNvPr id="6" name="文本占位符 5"/>
          <p:cNvSpPr>
            <a:spLocks noGrp="1"/>
          </p:cNvSpPr>
          <p:nvPr>
            <p:ph type="body" sz="quarter" idx="13"/>
          </p:nvPr>
        </p:nvSpPr>
        <p:spPr>
          <a:xfrm>
            <a:off x="1260227" y="720130"/>
            <a:ext cx="8572560" cy="5688632"/>
          </a:xfrm>
        </p:spPr>
        <p:txBody>
          <a:bodyPr/>
          <a:lstStyle>
            <a:lvl1pPr marL="0" indent="0" algn="l" hangingPunct="1">
              <a:lnSpc>
                <a:spcPct val="150000"/>
              </a:lnSpc>
              <a:buFontTx/>
              <a:buNone/>
              <a:defRPr sz="2800" b="0">
                <a:latin typeface="微软雅黑" panose="020b0503020204020204" pitchFamily="34" charset="-122"/>
                <a:ea typeface="微软雅黑" panose="020b0503020204020204" pitchFamily="34" charset="-122"/>
              </a:defRPr>
            </a:lvl1pPr>
            <a:lvl2pPr marL="0" indent="0" algn="l" hangingPunct="1">
              <a:lnSpc>
                <a:spcPct val="150000"/>
              </a:lnSpc>
              <a:buFontTx/>
              <a:buNone/>
              <a:defRPr sz="2800" b="0">
                <a:latin typeface="微软雅黑" panose="020b0503020204020204" pitchFamily="34" charset="-122"/>
                <a:ea typeface="微软雅黑" panose="020b0503020204020204" pitchFamily="34" charset="-122"/>
              </a:defRPr>
            </a:lvl2pPr>
            <a:lvl3pPr marL="0" indent="0" algn="l" hangingPunct="1">
              <a:lnSpc>
                <a:spcPct val="150000"/>
              </a:lnSpc>
              <a:buFontTx/>
              <a:buNone/>
              <a:defRPr sz="2800" b="0">
                <a:latin typeface="微软雅黑" panose="020b0503020204020204" pitchFamily="34" charset="-122"/>
                <a:ea typeface="微软雅黑" panose="020b0503020204020204" pitchFamily="34" charset="-122"/>
              </a:defRPr>
            </a:lvl3pPr>
            <a:lvl4pPr marL="0" indent="0" algn="l" hangingPunct="1">
              <a:lnSpc>
                <a:spcPct val="150000"/>
              </a:lnSpc>
              <a:buFontTx/>
              <a:buNone/>
              <a:defRPr sz="2800" b="0">
                <a:latin typeface="微软雅黑" panose="020b0503020204020204" pitchFamily="34" charset="-122"/>
                <a:ea typeface="微软雅黑" panose="020b0503020204020204" pitchFamily="34" charset="-122"/>
              </a:defRPr>
            </a:lvl4pPr>
            <a:lvl5pPr marL="0" indent="0" algn="l" hangingPunct="1">
              <a:lnSpc>
                <a:spcPct val="150000"/>
              </a:lnSpc>
              <a:buFontTx/>
              <a:buNone/>
              <a:defRPr sz="2800" b="0">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30081" y="286703"/>
            <a:ext cx="4145831" cy="1220152"/>
          </a:xfrm>
        </p:spPr>
        <p:txBody>
          <a:bodyPr anchor="b"/>
          <a:lstStyle>
            <a:lvl1pPr algn="l">
              <a:defRPr sz="2400" b="1"/>
            </a:lvl1pPr>
          </a:lstStyle>
          <a:p>
            <a:r>
              <a:rPr lang="zh-CN" altLang="en-US"/>
              <a:t>单击此处编辑母版标题样式</a:t>
            </a:r>
          </a:p>
        </p:txBody>
      </p:sp>
      <p:sp>
        <p:nvSpPr>
          <p:cNvPr id="3" name="内容占位符 2"/>
          <p:cNvSpPr>
            <a:spLocks noGrp="1"/>
          </p:cNvSpPr>
          <p:nvPr>
            <p:ph idx="1"/>
          </p:nvPr>
        </p:nvSpPr>
        <p:spPr>
          <a:xfrm>
            <a:off x="4926866" y="286703"/>
            <a:ext cx="7044630" cy="6145768"/>
          </a:xfrm>
        </p:spPr>
        <p:txBody>
          <a:bodyPr/>
          <a:lstStyle>
            <a:lvl1pPr>
              <a:defRPr sz="3900"/>
            </a:lvl1pPr>
            <a:lvl2pPr>
              <a:defRPr sz="3400"/>
            </a:lvl2pPr>
            <a:lvl3pPr>
              <a:defRPr sz="29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30081" y="1506856"/>
            <a:ext cx="4145831" cy="4925616"/>
          </a:xfrm>
        </p:spPr>
        <p:txBody>
          <a:bodyPr/>
          <a:lstStyle>
            <a:lvl1pPr marL="0" indent="0">
              <a:buNone/>
              <a:defRPr sz="1700"/>
            </a:lvl1pPr>
            <a:lvl2pPr marL="556260" indent="0">
              <a:buNone/>
              <a:defRPr sz="1500"/>
            </a:lvl2pPr>
            <a:lvl3pPr marL="1111885" indent="0">
              <a:buNone/>
              <a:defRPr sz="1200"/>
            </a:lvl3pPr>
            <a:lvl4pPr marL="1668145" indent="0">
              <a:buNone/>
              <a:defRPr sz="1100"/>
            </a:lvl4pPr>
            <a:lvl5pPr marL="2223770" indent="0">
              <a:buNone/>
              <a:defRPr sz="1100"/>
            </a:lvl5pPr>
            <a:lvl6pPr marL="2780030" indent="0">
              <a:buNone/>
              <a:defRPr sz="1100"/>
            </a:lvl6pPr>
            <a:lvl7pPr marL="3336290" indent="0">
              <a:buNone/>
              <a:defRPr sz="1100"/>
            </a:lvl7pPr>
            <a:lvl8pPr marL="3891915" indent="0">
              <a:buNone/>
              <a:defRPr sz="1100"/>
            </a:lvl8pPr>
            <a:lvl9pPr marL="4448175" indent="0">
              <a:buNone/>
              <a:defRPr sz="1100"/>
            </a:lvl9pPr>
          </a:lstStyle>
          <a:p>
            <a:pPr lvl="0"/>
            <a:r>
              <a:rPr lang="zh-CN" altLang="en-US"/>
              <a:t>单击此处编辑母版文本样式</a:t>
            </a:r>
          </a:p>
        </p:txBody>
      </p:sp>
      <p:sp>
        <p:nvSpPr>
          <p:cNvPr id="5" name="日期占位符 4"/>
          <p:cNvSpPr>
            <a:spLocks noGrp="1" noChangeArrowheads="1"/>
          </p:cNvSpPr>
          <p:nvPr>
            <p:ph type="dt" sz="half" idx="10"/>
          </p:nvPr>
        </p:nvSpPr>
        <p:spPr/>
        <p:txBody>
          <a:bodyPr/>
          <a:lstStyle>
            <a:lvl1pPr>
              <a:defRPr/>
            </a:lvl1pPr>
          </a:lstStyle>
          <a:p>
            <a:pPr>
              <a:defRPr/>
            </a:pPr>
            <a:endParaRPr lang="en-US"/>
          </a:p>
        </p:txBody>
      </p:sp>
      <p:sp>
        <p:nvSpPr>
          <p:cNvPr id="6" name="页脚占位符 5"/>
          <p:cNvSpPr>
            <a:spLocks noGrp="1" noChangeArrowheads="1"/>
          </p:cNvSpPr>
          <p:nvPr>
            <p:ph type="ftr" sz="quarter" idx="11"/>
          </p:nvPr>
        </p:nvSpPr>
        <p:spPr/>
        <p:txBody>
          <a:bodyPr/>
          <a:lstStyle>
            <a:lvl1pPr>
              <a:defRPr/>
            </a:lvl1pPr>
          </a:lstStyle>
          <a:p>
            <a:pPr>
              <a:defRPr/>
            </a:pPr>
            <a:endParaRPr lang="en-US"/>
          </a:p>
        </p:txBody>
      </p:sp>
      <p:sp>
        <p:nvSpPr>
          <p:cNvPr id="7" name="灯片编号占位符 6"/>
          <p:cNvSpPr>
            <a:spLocks noGrp="1" noChangeArrowheads="1"/>
          </p:cNvSpPr>
          <p:nvPr>
            <p:ph type="sldNum" sz="quarter" idx="12"/>
          </p:nvPr>
        </p:nvSpPr>
        <p:spPr/>
        <p:txBody>
          <a:bodyPr/>
          <a:lstStyle>
            <a:lvl1pPr>
              <a:defRPr/>
            </a:lvl1pPr>
          </a:lstStyle>
          <a:p>
            <a:pPr>
              <a:defRPr/>
            </a:pPr>
            <a:fld id="{8BD79189-7DFB-47A1-AE7B-559CB76F0523}" type="slidenum">
              <a:rPr lang="en-US"/>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2469998" y="5040631"/>
            <a:ext cx="7560945" cy="595075"/>
          </a:xfrm>
        </p:spPr>
        <p:txBody>
          <a:bodyPr anchor="b"/>
          <a:lstStyle>
            <a:lvl1pPr algn="l">
              <a:defRPr sz="2400" b="1"/>
            </a:lvl1pPr>
          </a:lstStyle>
          <a:p>
            <a:r>
              <a:rPr lang="zh-CN" altLang="en-US"/>
              <a:t>单击此处编辑母版标题样式</a:t>
            </a:r>
          </a:p>
        </p:txBody>
      </p:sp>
      <p:sp>
        <p:nvSpPr>
          <p:cNvPr id="3" name="图片占位符 2"/>
          <p:cNvSpPr>
            <a:spLocks noGrp="1"/>
          </p:cNvSpPr>
          <p:nvPr>
            <p:ph type="pic" idx="1"/>
          </p:nvPr>
        </p:nvSpPr>
        <p:spPr>
          <a:xfrm>
            <a:off x="2469998" y="643414"/>
            <a:ext cx="7560945" cy="4320540"/>
          </a:xfrm>
        </p:spPr>
        <p:txBody>
          <a:bodyPr/>
          <a:lstStyle>
            <a:lvl1pPr marL="0" indent="0">
              <a:buNone/>
              <a:defRPr sz="3900"/>
            </a:lvl1pPr>
            <a:lvl2pPr marL="556260" indent="0">
              <a:buNone/>
              <a:defRPr sz="3400"/>
            </a:lvl2pPr>
            <a:lvl3pPr marL="1111885" indent="0">
              <a:buNone/>
              <a:defRPr sz="2900"/>
            </a:lvl3pPr>
            <a:lvl4pPr marL="1668145" indent="0">
              <a:buNone/>
              <a:defRPr sz="2400"/>
            </a:lvl4pPr>
            <a:lvl5pPr marL="2223770" indent="0">
              <a:buNone/>
              <a:defRPr sz="2400"/>
            </a:lvl5pPr>
            <a:lvl6pPr marL="2780030" indent="0">
              <a:buNone/>
              <a:defRPr sz="2400"/>
            </a:lvl6pPr>
            <a:lvl7pPr marL="3336290" indent="0">
              <a:buNone/>
              <a:defRPr sz="2400"/>
            </a:lvl7pPr>
            <a:lvl8pPr marL="3891915" indent="0">
              <a:buNone/>
              <a:defRPr sz="2400"/>
            </a:lvl8pPr>
            <a:lvl9pPr marL="4448175" indent="0">
              <a:buNone/>
              <a:defRPr sz="2400"/>
            </a:lvl9pPr>
          </a:lstStyle>
          <a:p>
            <a:pPr lvl="0"/>
            <a:endParaRPr lang="zh-CN" altLang="en-US" noProof="0"/>
          </a:p>
        </p:txBody>
      </p:sp>
      <p:sp>
        <p:nvSpPr>
          <p:cNvPr id="4" name="文本占位符 3"/>
          <p:cNvSpPr>
            <a:spLocks noGrp="1"/>
          </p:cNvSpPr>
          <p:nvPr>
            <p:ph type="body" sz="half" idx="2"/>
          </p:nvPr>
        </p:nvSpPr>
        <p:spPr>
          <a:xfrm>
            <a:off x="2469998" y="5635705"/>
            <a:ext cx="7560945" cy="845105"/>
          </a:xfrm>
        </p:spPr>
        <p:txBody>
          <a:bodyPr/>
          <a:lstStyle>
            <a:lvl1pPr marL="0" indent="0">
              <a:buNone/>
              <a:defRPr sz="1700"/>
            </a:lvl1pPr>
            <a:lvl2pPr marL="556260" indent="0">
              <a:buNone/>
              <a:defRPr sz="1500"/>
            </a:lvl2pPr>
            <a:lvl3pPr marL="1111885" indent="0">
              <a:buNone/>
              <a:defRPr sz="1200"/>
            </a:lvl3pPr>
            <a:lvl4pPr marL="1668145" indent="0">
              <a:buNone/>
              <a:defRPr sz="1100"/>
            </a:lvl4pPr>
            <a:lvl5pPr marL="2223770" indent="0">
              <a:buNone/>
              <a:defRPr sz="1100"/>
            </a:lvl5pPr>
            <a:lvl6pPr marL="2780030" indent="0">
              <a:buNone/>
              <a:defRPr sz="1100"/>
            </a:lvl6pPr>
            <a:lvl7pPr marL="3336290" indent="0">
              <a:buNone/>
              <a:defRPr sz="1100"/>
            </a:lvl7pPr>
            <a:lvl8pPr marL="3891915" indent="0">
              <a:buNone/>
              <a:defRPr sz="1100"/>
            </a:lvl8pPr>
            <a:lvl9pPr marL="4448175" indent="0">
              <a:buNone/>
              <a:defRPr sz="1100"/>
            </a:lvl9pPr>
          </a:lstStyle>
          <a:p>
            <a:pPr lvl="0"/>
            <a:r>
              <a:rPr lang="zh-CN" altLang="en-US"/>
              <a:t>单击此处编辑母版文本样式</a:t>
            </a:r>
          </a:p>
        </p:txBody>
      </p:sp>
      <p:sp>
        <p:nvSpPr>
          <p:cNvPr id="5" name="日期占位符 4"/>
          <p:cNvSpPr>
            <a:spLocks noGrp="1" noChangeArrowheads="1"/>
          </p:cNvSpPr>
          <p:nvPr>
            <p:ph type="dt" sz="half" idx="10"/>
          </p:nvPr>
        </p:nvSpPr>
        <p:spPr/>
        <p:txBody>
          <a:bodyPr/>
          <a:lstStyle>
            <a:lvl1pPr>
              <a:defRPr/>
            </a:lvl1pPr>
          </a:lstStyle>
          <a:p>
            <a:pPr>
              <a:defRPr/>
            </a:pPr>
            <a:endParaRPr lang="en-US"/>
          </a:p>
        </p:txBody>
      </p:sp>
      <p:sp>
        <p:nvSpPr>
          <p:cNvPr id="6" name="页脚占位符 5"/>
          <p:cNvSpPr>
            <a:spLocks noGrp="1" noChangeArrowheads="1"/>
          </p:cNvSpPr>
          <p:nvPr>
            <p:ph type="ftr" sz="quarter" idx="11"/>
          </p:nvPr>
        </p:nvSpPr>
        <p:spPr/>
        <p:txBody>
          <a:bodyPr/>
          <a:lstStyle>
            <a:lvl1pPr>
              <a:defRPr/>
            </a:lvl1pPr>
          </a:lstStyle>
          <a:p>
            <a:pPr>
              <a:defRPr/>
            </a:pPr>
            <a:endParaRPr lang="en-US"/>
          </a:p>
        </p:txBody>
      </p:sp>
      <p:sp>
        <p:nvSpPr>
          <p:cNvPr id="7" name="灯片编号占位符 6"/>
          <p:cNvSpPr>
            <a:spLocks noGrp="1" noChangeArrowheads="1"/>
          </p:cNvSpPr>
          <p:nvPr>
            <p:ph type="sldNum" sz="quarter" idx="12"/>
          </p:nvPr>
        </p:nvSpPr>
        <p:spPr/>
        <p:txBody>
          <a:bodyPr/>
          <a:lstStyle>
            <a:lvl1pPr>
              <a:defRPr/>
            </a:lvl1pPr>
          </a:lstStyle>
          <a:p>
            <a:pPr>
              <a:defRPr/>
            </a:pPr>
            <a:fld id="{14156F2F-2F92-41E9-99AF-80606AB09771}" type="slidenum">
              <a:rPr lang="en-US"/>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2A559FFF-46A4-4A6E-A767-7E6D4210A2E9}" type="slidenum">
              <a:rPr lang="en-US"/>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blipFill>
          <a:blip r:embed="rId1"/>
          <a:stretch>
            <a:fillRect/>
          </a:stretch>
        </a:blipFill>
      </p:bgPr>
    </p:bg>
    <p:spTree>
      <p:nvGrpSpPr>
        <p:cNvPr id="1" name=""/>
        <p:cNvGrpSpPr/>
        <p:nvPr/>
      </p:nvGrpSpPr>
      <p:grpSpPr>
        <a:xfrm>
          <a:off x="0" y="0"/>
          <a:ext cx="0" cy="0"/>
        </a:xfrm>
      </p:grpSpPr>
      <p:sp>
        <p:nvSpPr>
          <p:cNvPr id="2" name="竖排标题 1"/>
          <p:cNvSpPr>
            <a:spLocks noGrp="1"/>
          </p:cNvSpPr>
          <p:nvPr>
            <p:ph type="title" orient="vert"/>
          </p:nvPr>
        </p:nvSpPr>
        <p:spPr>
          <a:xfrm>
            <a:off x="8348543" y="288370"/>
            <a:ext cx="2572822" cy="6144101"/>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30079" y="288370"/>
            <a:ext cx="7508438" cy="6144101"/>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4"/>
          <p:cNvSpPr>
            <a:spLocks noGrp="1" noChangeArrowheads="1"/>
          </p:cNvSpPr>
          <p:nvPr>
            <p:ph type="dt" sz="half" idx="10"/>
          </p:nvPr>
        </p:nvSpPr>
        <p:spPr/>
        <p:txBody>
          <a:bodyPr/>
          <a:lstStyle>
            <a:lvl1pPr>
              <a:defRPr/>
            </a:lvl1pPr>
          </a:lstStyle>
          <a:p>
            <a:pPr>
              <a:defRPr/>
            </a:pPr>
            <a:endParaRPr lang="en-US"/>
          </a:p>
        </p:txBody>
      </p:sp>
      <p:sp>
        <p:nvSpPr>
          <p:cNvPr id="5" name="页脚占位符 5"/>
          <p:cNvSpPr>
            <a:spLocks noGrp="1" noChangeArrowheads="1"/>
          </p:cNvSpPr>
          <p:nvPr>
            <p:ph type="ftr" sz="quarter" idx="11"/>
          </p:nvPr>
        </p:nvSpPr>
        <p:spPr/>
        <p:txBody>
          <a:bodyPr/>
          <a:lstStyle>
            <a:lvl1pPr>
              <a:defRPr/>
            </a:lvl1pPr>
          </a:lstStyle>
          <a:p>
            <a:pPr>
              <a:defRPr/>
            </a:pPr>
            <a:endParaRPr lang="en-US"/>
          </a:p>
        </p:txBody>
      </p:sp>
      <p:sp>
        <p:nvSpPr>
          <p:cNvPr id="6" name="灯片编号占位符 6"/>
          <p:cNvSpPr>
            <a:spLocks noGrp="1" noChangeArrowheads="1"/>
          </p:cNvSpPr>
          <p:nvPr>
            <p:ph type="sldNum" sz="quarter" idx="12"/>
          </p:nvPr>
        </p:nvSpPr>
        <p:spPr/>
        <p:txBody>
          <a:bodyPr/>
          <a:lstStyle>
            <a:lvl1pPr>
              <a:defRPr/>
            </a:lvl1pPr>
          </a:lstStyle>
          <a:p>
            <a:pPr>
              <a:defRPr/>
            </a:pPr>
            <a:fld id="{FF087744-6BE8-40DC-B96D-648C409E6AEA}" type="slidenum">
              <a:rPr lang="en-US"/>
              <a:t>‹#›</a:t>
            </a:fld>
            <a:endParaRPr 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1_标题和内容">
    <p:bg>
      <p:bgPr>
        <a:blipFill>
          <a:blip r:embed="rId1"/>
          <a:stretch>
            <a:fillRect/>
          </a:stretch>
        </a:blipFill>
      </p:bgPr>
    </p:bg>
    <p:spTree>
      <p:nvGrpSpPr>
        <p:cNvPr id="1" name=""/>
        <p:cNvGrpSpPr/>
        <p:nvPr/>
      </p:nvGrpSpPr>
      <p:grpSpPr>
        <a:xfrm>
          <a:off x="0" y="0"/>
          <a:ext cx="0" cy="0"/>
        </a:xfrm>
      </p:grpSpPr>
      <p:sp>
        <p:nvSpPr>
          <p:cNvPr id="3" name="Shape 2"/>
          <p:cNvSpPr>
            <a:spLocks noGrp="1"/>
          </p:cNvSpPr>
          <p:nvPr>
            <p:ph idx="1"/>
          </p:nvPr>
        </p:nvSpPr>
        <p:spPr>
          <a:xfrm>
            <a:off x="630081" y="1680215"/>
            <a:ext cx="11341418" cy="4752261"/>
          </a:xfrm>
          <a:prstGeom prst="rect">
            <a:avLst/>
          </a:prstGeom>
        </p:spPr>
        <p:txBody>
          <a:bodyPr lIns="73957" tIns="36978" rIns="73957" bIns="36978"/>
          <a:lstStyle/>
          <a:p>
            <a:pPr lvl="0"/>
            <a:r>
              <a:rPr lang="zh-CN"/>
              <a:t>单击此处编辑母版文本样式</a:t>
            </a:r>
          </a:p>
          <a:p>
            <a:pPr lvl="1"/>
            <a:r>
              <a:rPr lang="zh-CN"/>
              <a:t>第二级</a:t>
            </a:r>
          </a:p>
          <a:p>
            <a:pPr lvl="2"/>
            <a:r>
              <a:rPr lang="zh-CN"/>
              <a:t>第三级</a:t>
            </a:r>
          </a:p>
          <a:p>
            <a:pPr lvl="3"/>
            <a:r>
              <a:rPr lang="zh-CN"/>
              <a:t>第四级</a:t>
            </a:r>
          </a:p>
          <a:p>
            <a:pPr lvl="4"/>
            <a:r>
              <a:rPr lang="zh-CN"/>
              <a:t>第五级</a:t>
            </a:r>
          </a:p>
        </p:txBody>
      </p:sp>
      <p:sp>
        <p:nvSpPr>
          <p:cNvPr id="7" name="Rectangle 6"/>
          <p:cNvSpPr>
            <a:spLocks noGrp="1"/>
          </p:cNvSpPr>
          <p:nvPr>
            <p:ph type="title"/>
          </p:nvPr>
        </p:nvSpPr>
        <p:spPr>
          <a:xfrm>
            <a:off x="630081" y="160020"/>
            <a:ext cx="11341418" cy="1328500"/>
          </a:xfrm>
          <a:prstGeom prst="rect">
            <a:avLst/>
          </a:prstGeom>
        </p:spPr>
        <p:txBody>
          <a:bodyPr lIns="73957" tIns="36978" rIns="73957" bIns="36978"/>
          <a:lstStyle/>
          <a:p>
            <a:r>
              <a:rPr lang="zh-CN"/>
              <a:t>单击此处编辑母版标题样式</a:t>
            </a:r>
          </a:p>
        </p:txBody>
      </p:sp>
      <p:sp>
        <p:nvSpPr>
          <p:cNvPr id="4" name="Rectangle 3"/>
          <p:cNvSpPr>
            <a:spLocks noGrp="1"/>
          </p:cNvSpPr>
          <p:nvPr>
            <p:ph type="dt" sz="half" idx="10"/>
          </p:nvPr>
        </p:nvSpPr>
        <p:spPr>
          <a:xfrm>
            <a:off x="630238" y="6673850"/>
            <a:ext cx="2940050" cy="384175"/>
          </a:xfrm>
        </p:spPr>
        <p:txBody>
          <a:bodyPr lIns="73957" tIns="36978" rIns="73957" bIns="36978"/>
          <a:lstStyle>
            <a:lvl1pPr>
              <a:defRPr>
                <a:latin typeface="Arial" pitchFamily="34" charset="0"/>
              </a:defRPr>
            </a:lvl1pPr>
          </a:lstStyle>
          <a:p>
            <a:pPr>
              <a:defRPr/>
            </a:pPr>
            <a:endParaRPr/>
          </a:p>
        </p:txBody>
      </p:sp>
      <p:sp>
        <p:nvSpPr>
          <p:cNvPr id="5" name="Rectangle 4"/>
          <p:cNvSpPr>
            <a:spLocks noGrp="1"/>
          </p:cNvSpPr>
          <p:nvPr>
            <p:ph type="ftr" sz="quarter" idx="11"/>
          </p:nvPr>
        </p:nvSpPr>
        <p:spPr>
          <a:xfrm>
            <a:off x="4305300" y="6673850"/>
            <a:ext cx="3990975" cy="384175"/>
          </a:xfrm>
        </p:spPr>
        <p:txBody>
          <a:bodyPr lIns="73957" tIns="36978" rIns="73957" bIns="36978"/>
          <a:lstStyle>
            <a:lvl1pPr>
              <a:defRPr>
                <a:latin typeface="Arial" pitchFamily="34" charset="0"/>
              </a:defRPr>
            </a:lvl1pPr>
          </a:lstStyle>
          <a:p>
            <a:pPr>
              <a:defRPr/>
            </a:pPr>
            <a:endParaRPr/>
          </a:p>
        </p:txBody>
      </p:sp>
      <p:sp>
        <p:nvSpPr>
          <p:cNvPr id="6" name="Rectangle 5"/>
          <p:cNvSpPr>
            <a:spLocks noGrp="1"/>
          </p:cNvSpPr>
          <p:nvPr>
            <p:ph type="sldNum" sz="quarter" idx="12"/>
          </p:nvPr>
        </p:nvSpPr>
        <p:spPr>
          <a:xfrm>
            <a:off x="9031288" y="6673850"/>
            <a:ext cx="2940050" cy="384175"/>
          </a:xfrm>
        </p:spPr>
        <p:txBody>
          <a:bodyPr lIns="73957" tIns="36978" rIns="73957" bIns="36978"/>
          <a:lstStyle>
            <a:lvl1pPr>
              <a:defRPr>
                <a:latin typeface="Arial" pitchFamily="34" charset="0"/>
              </a:defRPr>
            </a:lvl1pPr>
          </a:lstStyle>
          <a:p>
            <a:pPr>
              <a:defRPr/>
            </a:pPr>
            <a:fld id="{85655EA4-C27F-486F-A61B-C310E3D579C5}" type="slidenum">
              <a:rPr lang="en-US" altLang="zh-CN"/>
              <a:t>‹#›</a:t>
            </a:fld>
            <a:endParaRPr lang="en-US" altLang="zh-CN"/>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2_标题和内容">
    <p:bg>
      <p:bgPr>
        <a:blipFill>
          <a:blip r:embed="rId1"/>
          <a:stretch>
            <a:fillRect/>
          </a:stretch>
        </a:blipFill>
      </p:bgPr>
    </p:bg>
    <p:spTree>
      <p:nvGrpSpPr>
        <p:cNvPr id="1" name=""/>
        <p:cNvGrpSpPr/>
        <p:nvPr/>
      </p:nvGrpSpPr>
      <p:grpSpPr>
        <a:xfrm>
          <a:off x="0" y="0"/>
          <a:ext cx="0" cy="0"/>
        </a:xfrm>
      </p:grpSpPr>
      <p:sp>
        <p:nvSpPr>
          <p:cNvPr id="3" name="Shape 2"/>
          <p:cNvSpPr>
            <a:spLocks noGrp="1"/>
          </p:cNvSpPr>
          <p:nvPr>
            <p:ph idx="1"/>
          </p:nvPr>
        </p:nvSpPr>
        <p:spPr>
          <a:xfrm>
            <a:off x="630081" y="1680215"/>
            <a:ext cx="11341418" cy="4752261"/>
          </a:xfrm>
          <a:prstGeom prst="rect">
            <a:avLst/>
          </a:prstGeom>
        </p:spPr>
        <p:txBody>
          <a:bodyPr lIns="73957" tIns="36978" rIns="73957" bIns="36978"/>
          <a:lstStyle/>
          <a:p>
            <a:pPr lvl="0"/>
            <a:r>
              <a:rPr lang="zh-CN"/>
              <a:t>单击此处编辑母版文本样式</a:t>
            </a:r>
          </a:p>
          <a:p>
            <a:pPr lvl="1"/>
            <a:r>
              <a:rPr lang="zh-CN"/>
              <a:t>第二级</a:t>
            </a:r>
          </a:p>
          <a:p>
            <a:pPr lvl="2"/>
            <a:r>
              <a:rPr lang="zh-CN"/>
              <a:t>第三级</a:t>
            </a:r>
          </a:p>
          <a:p>
            <a:pPr lvl="3"/>
            <a:r>
              <a:rPr lang="zh-CN"/>
              <a:t>第四级</a:t>
            </a:r>
          </a:p>
          <a:p>
            <a:pPr lvl="4"/>
            <a:r>
              <a:rPr lang="zh-CN"/>
              <a:t>第五级</a:t>
            </a:r>
          </a:p>
        </p:txBody>
      </p:sp>
      <p:sp>
        <p:nvSpPr>
          <p:cNvPr id="7" name="Rectangle 6"/>
          <p:cNvSpPr>
            <a:spLocks noGrp="1"/>
          </p:cNvSpPr>
          <p:nvPr>
            <p:ph type="title"/>
          </p:nvPr>
        </p:nvSpPr>
        <p:spPr>
          <a:xfrm>
            <a:off x="630081" y="160020"/>
            <a:ext cx="11341418" cy="1328500"/>
          </a:xfrm>
          <a:prstGeom prst="rect">
            <a:avLst/>
          </a:prstGeom>
        </p:spPr>
        <p:txBody>
          <a:bodyPr lIns="73957" tIns="36978" rIns="73957" bIns="36978"/>
          <a:lstStyle/>
          <a:p>
            <a:r>
              <a:rPr lang="zh-CN"/>
              <a:t>单击此处编辑母版标题样式</a:t>
            </a:r>
          </a:p>
        </p:txBody>
      </p:sp>
      <p:sp>
        <p:nvSpPr>
          <p:cNvPr id="4" name="Rectangle 3"/>
          <p:cNvSpPr>
            <a:spLocks noGrp="1"/>
          </p:cNvSpPr>
          <p:nvPr>
            <p:ph type="dt" sz="half" idx="10"/>
          </p:nvPr>
        </p:nvSpPr>
        <p:spPr>
          <a:xfrm>
            <a:off x="630238" y="6673850"/>
            <a:ext cx="2940050" cy="384175"/>
          </a:xfrm>
        </p:spPr>
        <p:txBody>
          <a:bodyPr lIns="73957" tIns="36978" rIns="73957" bIns="36978"/>
          <a:lstStyle>
            <a:lvl1pPr>
              <a:defRPr>
                <a:latin typeface="Arial" pitchFamily="34" charset="0"/>
              </a:defRPr>
            </a:lvl1pPr>
          </a:lstStyle>
          <a:p>
            <a:pPr>
              <a:defRPr/>
            </a:pPr>
            <a:endParaRPr/>
          </a:p>
        </p:txBody>
      </p:sp>
      <p:sp>
        <p:nvSpPr>
          <p:cNvPr id="5" name="Rectangle 4"/>
          <p:cNvSpPr>
            <a:spLocks noGrp="1"/>
          </p:cNvSpPr>
          <p:nvPr>
            <p:ph type="ftr" sz="quarter" idx="11"/>
          </p:nvPr>
        </p:nvSpPr>
        <p:spPr>
          <a:xfrm>
            <a:off x="4305300" y="6673850"/>
            <a:ext cx="3990975" cy="384175"/>
          </a:xfrm>
        </p:spPr>
        <p:txBody>
          <a:bodyPr lIns="73957" tIns="36978" rIns="73957" bIns="36978"/>
          <a:lstStyle>
            <a:lvl1pPr>
              <a:defRPr>
                <a:latin typeface="Arial" pitchFamily="34" charset="0"/>
              </a:defRPr>
            </a:lvl1pPr>
          </a:lstStyle>
          <a:p>
            <a:pPr>
              <a:defRPr/>
            </a:pPr>
            <a:endParaRPr/>
          </a:p>
        </p:txBody>
      </p:sp>
      <p:sp>
        <p:nvSpPr>
          <p:cNvPr id="6" name="Rectangle 5"/>
          <p:cNvSpPr>
            <a:spLocks noGrp="1"/>
          </p:cNvSpPr>
          <p:nvPr>
            <p:ph type="sldNum" sz="quarter" idx="12"/>
          </p:nvPr>
        </p:nvSpPr>
        <p:spPr>
          <a:xfrm>
            <a:off x="9031288" y="6673850"/>
            <a:ext cx="2940050" cy="384175"/>
          </a:xfrm>
        </p:spPr>
        <p:txBody>
          <a:bodyPr lIns="73957" tIns="36978" rIns="73957" bIns="36978"/>
          <a:lstStyle>
            <a:lvl1pPr>
              <a:defRPr>
                <a:latin typeface="Arial" pitchFamily="34" charset="0"/>
              </a:defRPr>
            </a:lvl1pPr>
          </a:lstStyle>
          <a:p>
            <a:pPr>
              <a:defRPr/>
            </a:pPr>
            <a:fld id="{99E57F57-7447-49F3-9B1C-AC7BF2336F3E}" type="slidenum">
              <a:rPr lang="en-US" altLang="zh-CN"/>
              <a:t>‹#›</a:t>
            </a:fld>
            <a:endParaRPr lang="en-US" altLang="zh-CN"/>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自定义版式">
    <p:bg>
      <p:bgPr>
        <a:blipFill>
          <a:blip r:embed="rId1"/>
          <a:stretch>
            <a:fillRect/>
          </a:stretch>
        </a:blipFill>
      </p:bgPr>
    </p:bg>
    <p:spTree>
      <p:nvGrpSpPr>
        <p:cNvPr id="1" name=""/>
        <p:cNvGrpSpPr/>
        <p:nvPr/>
      </p:nvGrpSpPr>
      <p:grpSpPr>
        <a:xfrm>
          <a:off x="0" y="0"/>
          <a:ext cx="0" cy="0"/>
        </a:xfrm>
      </p:grpSpPr>
      <p:sp>
        <p:nvSpPr>
          <p:cNvPr id="2" name="标题 1"/>
          <p:cNvSpPr>
            <a:spLocks noGrp="1"/>
          </p:cNvSpPr>
          <p:nvPr>
            <p:ph type="title"/>
          </p:nvPr>
        </p:nvSpPr>
        <p:spPr>
          <a:xfrm>
            <a:off x="630253" y="289306"/>
            <a:ext cx="11341070" cy="1199562"/>
          </a:xfrm>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lvl1pPr>
              <a:defRPr smtClean="0"/>
            </a:lvl1pPr>
          </a:lstStyle>
          <a:p>
            <a:pPr>
              <a:defRPr/>
            </a:pPr>
            <a:endParaRPr lang="zh-CN" altLang="zh-CN"/>
          </a:p>
        </p:txBody>
      </p:sp>
      <p:sp>
        <p:nvSpPr>
          <p:cNvPr id="4" name="页脚占位符 3"/>
          <p:cNvSpPr>
            <a:spLocks noGrp="1"/>
          </p:cNvSpPr>
          <p:nvPr>
            <p:ph type="ftr" sz="quarter" idx="11"/>
          </p:nvPr>
        </p:nvSpPr>
        <p:spPr/>
        <p:txBody>
          <a:bodyPr/>
          <a:lstStyle>
            <a:lvl1pPr>
              <a:defRPr smtClean="0"/>
            </a:lvl1pPr>
          </a:lstStyle>
          <a:p>
            <a:pPr>
              <a:defRPr/>
            </a:pPr>
            <a:endParaRPr lang="zh-CN" altLang="zh-CN"/>
          </a:p>
        </p:txBody>
      </p:sp>
      <p:sp>
        <p:nvSpPr>
          <p:cNvPr id="5" name="灯片编号占位符 4"/>
          <p:cNvSpPr>
            <a:spLocks noGrp="1"/>
          </p:cNvSpPr>
          <p:nvPr>
            <p:ph type="sldNum" sz="quarter" idx="12"/>
          </p:nvPr>
        </p:nvSpPr>
        <p:spPr/>
        <p:txBody>
          <a:bodyPr/>
          <a:lstStyle>
            <a:lvl1pPr>
              <a:defRPr smtClean="0"/>
            </a:lvl1pPr>
          </a:lstStyle>
          <a:p>
            <a:pPr>
              <a:defRPr/>
            </a:pPr>
            <a:fld id="{264DFD5D-5792-400E-9E80-B90A6F444E72}" type="slidenum">
              <a:rPr lang="zh-CN" altLang="en-US"/>
              <a:t>‹#›</a:t>
            </a:fld>
            <a:endParaRPr lang="en-US" sz="2000">
              <a:solidFill>
                <a:schemeClr val="tx1"/>
              </a:solidFill>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1_空白">
    <p:bg>
      <p:bgPr>
        <a:blipFill>
          <a:blip r:embed="rId1"/>
          <a:stretch>
            <a:fillRect/>
          </a:stretch>
        </a:blipFill>
      </p:bgPr>
    </p:bg>
    <p:spTree>
      <p:nvGrpSpPr>
        <p:cNvPr id="1" name=""/>
        <p:cNvGrpSpPr/>
        <p:nvPr/>
      </p:nvGrpSpPr>
      <p:grpSpPr>
        <a:xfrm>
          <a:off x="0" y="0"/>
          <a:ext cx="0" cy="0"/>
        </a:xfrm>
      </p:grpSpPr>
      <p:sp>
        <p:nvSpPr>
          <p:cNvPr id="6" name="文本占位符 5"/>
          <p:cNvSpPr>
            <a:spLocks noGrp="1"/>
          </p:cNvSpPr>
          <p:nvPr>
            <p:ph type="body" sz="quarter" idx="13"/>
          </p:nvPr>
        </p:nvSpPr>
        <p:spPr>
          <a:xfrm>
            <a:off x="1260227" y="720131"/>
            <a:ext cx="8572560" cy="5688632"/>
          </a:xfrm>
        </p:spPr>
        <p:txBody>
          <a:bodyPr>
            <a:noAutofit/>
          </a:bodyPr>
          <a:lstStyle>
            <a:lvl1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1pPr>
            <a:lvl2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2pPr>
            <a:lvl3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3pPr>
            <a:lvl4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4pPr>
            <a:lvl5pPr marL="0" indent="0" algn="l" hangingPunct="1">
              <a:lnSpc>
                <a:spcPct val="150000"/>
              </a:lnSpc>
              <a:buFontTx/>
              <a:buNone/>
              <a:defRPr sz="2800" b="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image" Target="../media/image1.pn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rotWithShape="0">
          <a:blip r:embed="rId16"/>
          <a:stretch>
            <a:fillRect/>
          </a:stretch>
        </a:blipFill>
        <a:effectLst/>
      </p:bgPr>
    </p:bg>
    <p:spTree>
      <p:nvGrpSpPr>
        <p:cNvPr id="1" name=""/>
        <p:cNvGrpSpPr/>
        <p:nvPr/>
      </p:nvGrpSpPr>
      <p:grpSpPr>
        <a:xfrm>
          <a:off x="0" y="0"/>
          <a:ext cx="0" cy="0"/>
        </a:xfrm>
      </p:grpSpPr>
      <p:sp>
        <p:nvSpPr>
          <p:cNvPr id="1026" name="标题占位符 8"/>
          <p:cNvSpPr>
            <a:spLocks noGrp="1" noChangeArrowheads="1"/>
          </p:cNvSpPr>
          <p:nvPr>
            <p:ph type="title"/>
          </p:nvPr>
        </p:nvSpPr>
        <p:spPr bwMode="auto">
          <a:xfrm>
            <a:off x="630238" y="288925"/>
            <a:ext cx="10291762" cy="1198563"/>
          </a:xfrm>
          <a:prstGeom prst="rect">
            <a:avLst/>
          </a:prstGeom>
          <a:noFill/>
          <a:ln w="9525">
            <a:noFill/>
            <a:miter lim="800000"/>
          </a:ln>
        </p:spPr>
        <p:txBody>
          <a:bodyPr vert="horz" wrap="square" lIns="55600" tIns="55600" rIns="55600" bIns="55600" numCol="1" anchor="ctr" anchorCtr="0" compatLnSpc="1"/>
          <a:lstStyle/>
          <a:p>
            <a:pPr lvl="0"/>
            <a:r>
              <a:rPr lang="zh-CN" altLang="en-US"/>
              <a:t>单击此处编辑母版标题样式</a:t>
            </a:r>
          </a:p>
        </p:txBody>
      </p:sp>
      <p:sp>
        <p:nvSpPr>
          <p:cNvPr id="1027" name="文本占位符 29"/>
          <p:cNvSpPr>
            <a:spLocks noGrp="1" noChangeArrowheads="1"/>
          </p:cNvSpPr>
          <p:nvPr>
            <p:ph type="body" idx="1"/>
          </p:nvPr>
        </p:nvSpPr>
        <p:spPr bwMode="auto">
          <a:xfrm>
            <a:off x="630238" y="1679575"/>
            <a:ext cx="10291762" cy="4752975"/>
          </a:xfrm>
          <a:prstGeom prst="rect">
            <a:avLst/>
          </a:prstGeom>
          <a:noFill/>
          <a:ln w="9525">
            <a:noFill/>
            <a:miter lim="800000"/>
          </a:ln>
        </p:spPr>
        <p:txBody>
          <a:bodyPr vert="horz" wrap="square" lIns="111200" tIns="55600" rIns="111200" bIns="55600" numCol="1" anchor="t"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148" name="日期占位符 4"/>
          <p:cNvSpPr>
            <a:spLocks noGrp="1" noChangeArrowheads="1"/>
          </p:cNvSpPr>
          <p:nvPr>
            <p:ph type="dt" sz="half" idx="2"/>
          </p:nvPr>
        </p:nvSpPr>
        <p:spPr bwMode="auto">
          <a:xfrm>
            <a:off x="630238" y="6742113"/>
            <a:ext cx="2940050" cy="384175"/>
          </a:xfrm>
          <a:prstGeom prst="rect">
            <a:avLst/>
          </a:prstGeom>
          <a:noFill/>
          <a:ln w="9525">
            <a:noFill/>
            <a:miter lim="800000"/>
          </a:ln>
        </p:spPr>
        <p:txBody>
          <a:bodyPr vert="horz" wrap="square" lIns="111200" tIns="55600" rIns="111200" bIns="0" numCol="1" anchor="b" anchorCtr="0" compatLnSpc="1"/>
          <a:lstStyle>
            <a:defPPr>
              <a:defRPr lang="zh-CN"/>
            </a:defPPr>
            <a:lvl1pPr algn="l" rtl="0" fontAlgn="base">
              <a:spcBef>
                <a:spcPct val="0"/>
              </a:spcBef>
              <a:spcAft>
                <a:spcPct val="0"/>
              </a:spcAft>
              <a:defRPr sz="1200" kern="1200">
                <a:solidFill>
                  <a:srgbClr val="BCBCB3"/>
                </a:solidFill>
                <a:latin typeface="Arial" pitchFamily="34" charset="0"/>
                <a:ea typeface="宋体" panose="02010600030101010101" pitchFamily="2"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endParaRPr lang="en-US"/>
          </a:p>
        </p:txBody>
      </p:sp>
      <p:sp>
        <p:nvSpPr>
          <p:cNvPr id="6149" name="页脚占位符 5"/>
          <p:cNvSpPr>
            <a:spLocks noGrp="1" noChangeArrowheads="1"/>
          </p:cNvSpPr>
          <p:nvPr>
            <p:ph type="ftr" sz="quarter" idx="3"/>
          </p:nvPr>
        </p:nvSpPr>
        <p:spPr bwMode="auto">
          <a:xfrm>
            <a:off x="4305300" y="6742113"/>
            <a:ext cx="3990975" cy="384175"/>
          </a:xfrm>
          <a:prstGeom prst="rect">
            <a:avLst/>
          </a:prstGeom>
          <a:noFill/>
          <a:ln w="9525">
            <a:noFill/>
            <a:miter lim="800000"/>
          </a:ln>
        </p:spPr>
        <p:txBody>
          <a:bodyPr vert="horz" wrap="square" lIns="0" tIns="55600" rIns="0" bIns="0" numCol="1" anchor="b" anchorCtr="0" compatLnSpc="1"/>
          <a:lstStyle>
            <a:defPPr>
              <a:defRPr lang="zh-CN"/>
            </a:defPPr>
            <a:lvl1pPr algn="ctr" rtl="0" fontAlgn="base">
              <a:spcBef>
                <a:spcPct val="0"/>
              </a:spcBef>
              <a:spcAft>
                <a:spcPct val="0"/>
              </a:spcAft>
              <a:defRPr sz="1200" kern="1200">
                <a:solidFill>
                  <a:srgbClr val="BCBCB3"/>
                </a:solidFill>
                <a:latin typeface="Arial" pitchFamily="34" charset="0"/>
                <a:ea typeface="宋体" panose="02010600030101010101" pitchFamily="2"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endParaRPr lang="en-US"/>
          </a:p>
        </p:txBody>
      </p:sp>
      <p:sp>
        <p:nvSpPr>
          <p:cNvPr id="6150" name="灯片编号占位符 6"/>
          <p:cNvSpPr>
            <a:spLocks noGrp="1" noChangeArrowheads="1"/>
          </p:cNvSpPr>
          <p:nvPr>
            <p:ph type="sldNum" sz="quarter" idx="4"/>
          </p:nvPr>
        </p:nvSpPr>
        <p:spPr bwMode="auto">
          <a:xfrm>
            <a:off x="11236325" y="6742113"/>
            <a:ext cx="1050925" cy="384175"/>
          </a:xfrm>
          <a:prstGeom prst="rect">
            <a:avLst/>
          </a:prstGeom>
          <a:noFill/>
          <a:ln w="9525">
            <a:noFill/>
            <a:miter lim="800000"/>
          </a:ln>
        </p:spPr>
        <p:txBody>
          <a:bodyPr vert="horz" wrap="square" lIns="0" tIns="0" rIns="0" bIns="0" numCol="1" anchor="b" anchorCtr="0" compatLnSpc="1"/>
          <a:lstStyle>
            <a:defPPr>
              <a:defRPr lang="zh-CN"/>
            </a:defPPr>
            <a:lvl1pPr algn="r" rtl="0" fontAlgn="base">
              <a:spcBef>
                <a:spcPct val="0"/>
              </a:spcBef>
              <a:spcAft>
                <a:spcPct val="0"/>
              </a:spcAft>
              <a:defRPr sz="1200" kern="1200">
                <a:solidFill>
                  <a:srgbClr val="BCBCB3"/>
                </a:solidFill>
                <a:latin typeface="Arial" pitchFamily="34" charset="0"/>
                <a:ea typeface="宋体" panose="02010600030101010101" pitchFamily="2" charset="-122"/>
                <a:cs typeface="+mn-cs"/>
              </a:defRPr>
            </a:lvl1pPr>
            <a:lvl2pPr marL="555625" indent="-9842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2pPr>
            <a:lvl3pPr marL="1111250" indent="-19685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3pPr>
            <a:lvl4pPr marL="1666875" indent="-295275"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4pPr>
            <a:lvl5pPr marL="2222500" indent="-393700" algn="l" rtl="0" fontAlgn="base">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fld id="{4F49737F-801A-459C-AA0B-0E2ECD73AD41}" type="slidenum">
              <a:rPr lang="en-US"/>
              <a:t>‹#›</a:t>
            </a:fld>
            <a:endParaRPr lang="en-US"/>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Lst>
  <p:transition/>
  <p:timing/>
  <p:txStyles>
    <p:titleStyle>
      <a:lvl1pPr algn="l" rtl="0" eaLnBrk="0" fontAlgn="base" hangingPunct="0">
        <a:spcBef>
          <a:spcPct val="0"/>
        </a:spcBef>
        <a:spcAft>
          <a:spcPct val="0"/>
        </a:spcAft>
        <a:defRPr sz="5600">
          <a:solidFill>
            <a:schemeClr val="tx1"/>
          </a:solidFill>
          <a:latin typeface="+mj-lt"/>
          <a:ea typeface="+mj-ea"/>
          <a:cs typeface="+mj-cs"/>
        </a:defRPr>
      </a:lvl1pPr>
      <a:lvl2pPr algn="l" rtl="0" eaLnBrk="0" fontAlgn="base" hangingPunct="0">
        <a:spcBef>
          <a:spcPct val="0"/>
        </a:spcBef>
        <a:spcAft>
          <a:spcPct val="0"/>
        </a:spcAft>
        <a:defRPr sz="5600">
          <a:solidFill>
            <a:schemeClr val="tx1"/>
          </a:solidFill>
          <a:latin typeface="Arial" pitchFamily="34" charset="0"/>
          <a:ea typeface="黑体" panose="02010609060101010101" pitchFamily="49" charset="-122"/>
        </a:defRPr>
      </a:lvl2pPr>
      <a:lvl3pPr algn="l" rtl="0" eaLnBrk="0" fontAlgn="base" hangingPunct="0">
        <a:spcBef>
          <a:spcPct val="0"/>
        </a:spcBef>
        <a:spcAft>
          <a:spcPct val="0"/>
        </a:spcAft>
        <a:defRPr sz="5600">
          <a:solidFill>
            <a:schemeClr val="tx1"/>
          </a:solidFill>
          <a:latin typeface="Arial" pitchFamily="34" charset="0"/>
          <a:ea typeface="黑体" panose="02010609060101010101" pitchFamily="49" charset="-122"/>
        </a:defRPr>
      </a:lvl3pPr>
      <a:lvl4pPr algn="l" rtl="0" eaLnBrk="0" fontAlgn="base" hangingPunct="0">
        <a:spcBef>
          <a:spcPct val="0"/>
        </a:spcBef>
        <a:spcAft>
          <a:spcPct val="0"/>
        </a:spcAft>
        <a:defRPr sz="5600">
          <a:solidFill>
            <a:schemeClr val="tx1"/>
          </a:solidFill>
          <a:latin typeface="Arial" pitchFamily="34" charset="0"/>
          <a:ea typeface="黑体" panose="02010609060101010101" pitchFamily="49" charset="-122"/>
        </a:defRPr>
      </a:lvl4pPr>
      <a:lvl5pPr algn="l" rtl="0" eaLnBrk="0" fontAlgn="base" hangingPunct="0">
        <a:spcBef>
          <a:spcPct val="0"/>
        </a:spcBef>
        <a:spcAft>
          <a:spcPct val="0"/>
        </a:spcAft>
        <a:defRPr sz="5600">
          <a:solidFill>
            <a:schemeClr val="tx1"/>
          </a:solidFill>
          <a:latin typeface="Arial" pitchFamily="34" charset="0"/>
          <a:ea typeface="黑体" panose="02010609060101010101" pitchFamily="49" charset="-122"/>
        </a:defRPr>
      </a:lvl5pPr>
      <a:lvl6pPr marL="556260" algn="l" rtl="0" fontAlgn="base">
        <a:spcBef>
          <a:spcPct val="0"/>
        </a:spcBef>
        <a:spcAft>
          <a:spcPct val="0"/>
        </a:spcAft>
        <a:defRPr sz="5600">
          <a:solidFill>
            <a:schemeClr val="tx1"/>
          </a:solidFill>
          <a:latin typeface="Arial" pitchFamily="34" charset="0"/>
          <a:ea typeface="黑体" panose="02010609060101010101" pitchFamily="49" charset="-122"/>
        </a:defRPr>
      </a:lvl6pPr>
      <a:lvl7pPr marL="1111885" algn="l" rtl="0" fontAlgn="base">
        <a:spcBef>
          <a:spcPct val="0"/>
        </a:spcBef>
        <a:spcAft>
          <a:spcPct val="0"/>
        </a:spcAft>
        <a:defRPr sz="5600">
          <a:solidFill>
            <a:schemeClr val="tx1"/>
          </a:solidFill>
          <a:latin typeface="Arial" pitchFamily="34" charset="0"/>
          <a:ea typeface="黑体" panose="02010609060101010101" pitchFamily="49" charset="-122"/>
        </a:defRPr>
      </a:lvl7pPr>
      <a:lvl8pPr marL="1668145" algn="l" rtl="0" fontAlgn="base">
        <a:spcBef>
          <a:spcPct val="0"/>
        </a:spcBef>
        <a:spcAft>
          <a:spcPct val="0"/>
        </a:spcAft>
        <a:defRPr sz="5600">
          <a:solidFill>
            <a:schemeClr val="tx1"/>
          </a:solidFill>
          <a:latin typeface="Arial" pitchFamily="34" charset="0"/>
          <a:ea typeface="黑体" panose="02010609060101010101" pitchFamily="49" charset="-122"/>
        </a:defRPr>
      </a:lvl8pPr>
      <a:lvl9pPr marL="2223770" algn="l" rtl="0" fontAlgn="base">
        <a:spcBef>
          <a:spcPct val="0"/>
        </a:spcBef>
        <a:spcAft>
          <a:spcPct val="0"/>
        </a:spcAft>
        <a:defRPr sz="5600">
          <a:solidFill>
            <a:schemeClr val="tx1"/>
          </a:solidFill>
          <a:latin typeface="Arial" pitchFamily="34" charset="0"/>
          <a:ea typeface="黑体" panose="02010609060101010101" pitchFamily="49" charset="-122"/>
        </a:defRPr>
      </a:lvl9pPr>
    </p:titleStyle>
    <p:bodyStyle>
      <a:lvl1pPr marL="509905" indent="-465455" algn="l" rtl="0" eaLnBrk="0" fontAlgn="base" hangingPunct="0">
        <a:spcBef>
          <a:spcPct val="20000"/>
        </a:spcBef>
        <a:spcAft>
          <a:spcPct val="0"/>
        </a:spcAft>
        <a:buClr>
          <a:schemeClr val="accent1"/>
        </a:buClr>
        <a:buSzPct val="80000"/>
        <a:buFont typeface="Wingdings 2" panose="05020102010507070707" pitchFamily="18" charset="2"/>
        <a:buChar char=""/>
        <a:defRPr sz="3600">
          <a:solidFill>
            <a:schemeClr val="tx1"/>
          </a:solidFill>
          <a:latin typeface="+mn-lt"/>
          <a:ea typeface="+mn-ea"/>
          <a:cs typeface="+mn-cs"/>
        </a:defRPr>
      </a:lvl1pPr>
      <a:lvl2pPr marL="878205" indent="-332105" algn="l" rtl="0" eaLnBrk="0" fontAlgn="base" hangingPunct="0">
        <a:spcBef>
          <a:spcPct val="20000"/>
        </a:spcBef>
        <a:spcAft>
          <a:spcPct val="0"/>
        </a:spcAft>
        <a:buClr>
          <a:schemeClr val="accent1"/>
        </a:buClr>
        <a:buSzPct val="90000"/>
        <a:buFont typeface="Wingdings 2" panose="05020102010507070707" pitchFamily="18" charset="2"/>
        <a:buChar char=""/>
        <a:defRPr sz="3200">
          <a:solidFill>
            <a:schemeClr val="tx1"/>
          </a:solidFill>
          <a:latin typeface="+mn-lt"/>
          <a:ea typeface="+mn-ea"/>
        </a:defRPr>
      </a:lvl2pPr>
      <a:lvl3pPr marL="1221105" indent="-309880" algn="l" rtl="0" eaLnBrk="0" fontAlgn="base" hangingPunct="0">
        <a:spcBef>
          <a:spcPct val="20000"/>
        </a:spcBef>
        <a:spcAft>
          <a:spcPct val="0"/>
        </a:spcAft>
        <a:buClr>
          <a:schemeClr val="accent2"/>
        </a:buClr>
        <a:buSzPct val="85000"/>
        <a:buFont typeface="Arial" pitchFamily="34" charset="0"/>
        <a:buChar char="○"/>
        <a:defRPr sz="2900">
          <a:solidFill>
            <a:schemeClr val="tx1"/>
          </a:solidFill>
          <a:latin typeface="+mn-lt"/>
          <a:ea typeface="+mn-ea"/>
        </a:defRPr>
      </a:lvl3pPr>
      <a:lvl4pPr marL="1555750" indent="-287655" algn="l" rtl="0" eaLnBrk="0" fontAlgn="base" hangingPunct="0">
        <a:spcBef>
          <a:spcPct val="20000"/>
        </a:spcBef>
        <a:spcAft>
          <a:spcPct val="0"/>
        </a:spcAft>
        <a:buClr>
          <a:srgbClr val="AFB591"/>
        </a:buClr>
        <a:buSzPct val="90000"/>
        <a:buFont typeface="Wingdings 2" panose="05020102010507070707" pitchFamily="18" charset="2"/>
        <a:buChar char=""/>
        <a:defRPr sz="2400">
          <a:solidFill>
            <a:schemeClr val="tx1"/>
          </a:solidFill>
          <a:latin typeface="+mn-lt"/>
          <a:ea typeface="+mn-ea"/>
        </a:defRPr>
      </a:lvl4pPr>
      <a:lvl5pPr marL="1809750" indent="-220980" algn="l" rtl="0" eaLnBrk="0" fontAlgn="base" hangingPunct="0">
        <a:spcBef>
          <a:spcPct val="20000"/>
        </a:spcBef>
        <a:spcAft>
          <a:spcPct val="0"/>
        </a:spcAft>
        <a:buClr>
          <a:srgbClr val="B9945B"/>
        </a:buClr>
        <a:buSzTx/>
        <a:buFont typeface="Arial" pitchFamily="34" charset="0"/>
        <a:buChar char="-"/>
        <a:defRPr sz="2400">
          <a:solidFill>
            <a:schemeClr val="tx1"/>
          </a:solidFill>
          <a:latin typeface="+mn-lt"/>
          <a:ea typeface="+mn-ea"/>
        </a:defRPr>
      </a:lvl5pPr>
      <a:lvl6pPr marL="2366645" indent="-222250" algn="l" rtl="0" fontAlgn="base">
        <a:spcBef>
          <a:spcPct val="20000"/>
        </a:spcBef>
        <a:spcAft>
          <a:spcPct val="0"/>
        </a:spcAft>
        <a:buClr>
          <a:srgbClr val="B9945B"/>
        </a:buClr>
        <a:buSzTx/>
        <a:buFont typeface="Arial" pitchFamily="34" charset="0"/>
        <a:buChar char="-"/>
        <a:defRPr sz="2400">
          <a:solidFill>
            <a:schemeClr val="tx1"/>
          </a:solidFill>
          <a:latin typeface="+mn-lt"/>
          <a:ea typeface="+mn-ea"/>
        </a:defRPr>
      </a:lvl6pPr>
      <a:lvl7pPr marL="2922905" indent="-222250" algn="l" rtl="0" fontAlgn="base">
        <a:spcBef>
          <a:spcPct val="20000"/>
        </a:spcBef>
        <a:spcAft>
          <a:spcPct val="0"/>
        </a:spcAft>
        <a:buClr>
          <a:srgbClr val="B9945B"/>
        </a:buClr>
        <a:buSzTx/>
        <a:buFont typeface="Arial" pitchFamily="34" charset="0"/>
        <a:buChar char="-"/>
        <a:defRPr sz="2400">
          <a:solidFill>
            <a:schemeClr val="tx1"/>
          </a:solidFill>
          <a:latin typeface="+mn-lt"/>
          <a:ea typeface="+mn-ea"/>
        </a:defRPr>
      </a:lvl7pPr>
      <a:lvl8pPr marL="3479165" indent="-222250" algn="l" rtl="0" fontAlgn="base">
        <a:spcBef>
          <a:spcPct val="20000"/>
        </a:spcBef>
        <a:spcAft>
          <a:spcPct val="0"/>
        </a:spcAft>
        <a:buClr>
          <a:srgbClr val="B9945B"/>
        </a:buClr>
        <a:buSzTx/>
        <a:buFont typeface="Arial" pitchFamily="34" charset="0"/>
        <a:buChar char="-"/>
        <a:defRPr sz="2400">
          <a:solidFill>
            <a:schemeClr val="tx1"/>
          </a:solidFill>
          <a:latin typeface="+mn-lt"/>
          <a:ea typeface="+mn-ea"/>
        </a:defRPr>
      </a:lvl8pPr>
      <a:lvl9pPr marL="4034790" indent="-222250" algn="l" rtl="0" fontAlgn="base">
        <a:spcBef>
          <a:spcPct val="20000"/>
        </a:spcBef>
        <a:spcAft>
          <a:spcPct val="0"/>
        </a:spcAft>
        <a:buClr>
          <a:srgbClr val="B9945B"/>
        </a:buClr>
        <a:buSzTx/>
        <a:buFont typeface="Arial" pitchFamily="34" charset="0"/>
        <a:buChar char="-"/>
        <a:defRPr sz="2400">
          <a:solidFill>
            <a:schemeClr val="tx1"/>
          </a:solidFill>
          <a:latin typeface="+mn-lt"/>
          <a:ea typeface="+mn-ea"/>
        </a:defRPr>
      </a:lvl9pPr>
    </p:bodyStyle>
    <p:otherStyle>
      <a:defPPr>
        <a:defRPr lang="zh-CN"/>
      </a:defPPr>
      <a:lvl1pPr marL="0" algn="l" defTabSz="1111885" rtl="0" eaLnBrk="1" latinLnBrk="0" hangingPunct="1">
        <a:defRPr sz="2200" kern="1200">
          <a:solidFill>
            <a:schemeClr val="tx1"/>
          </a:solidFill>
          <a:latin typeface="+mn-lt"/>
          <a:ea typeface="+mn-ea"/>
          <a:cs typeface="+mn-cs"/>
        </a:defRPr>
      </a:lvl1pPr>
      <a:lvl2pPr marL="556260" algn="l" defTabSz="1111885" rtl="0" eaLnBrk="1" latinLnBrk="0" hangingPunct="1">
        <a:defRPr sz="2200" kern="1200">
          <a:solidFill>
            <a:schemeClr val="tx1"/>
          </a:solidFill>
          <a:latin typeface="+mn-lt"/>
          <a:ea typeface="+mn-ea"/>
          <a:cs typeface="+mn-cs"/>
        </a:defRPr>
      </a:lvl2pPr>
      <a:lvl3pPr marL="1111885" algn="l" defTabSz="1111885" rtl="0" eaLnBrk="1" latinLnBrk="0" hangingPunct="1">
        <a:defRPr sz="2200" kern="1200">
          <a:solidFill>
            <a:schemeClr val="tx1"/>
          </a:solidFill>
          <a:latin typeface="+mn-lt"/>
          <a:ea typeface="+mn-ea"/>
          <a:cs typeface="+mn-cs"/>
        </a:defRPr>
      </a:lvl3pPr>
      <a:lvl4pPr marL="1668145" algn="l" defTabSz="1111885" rtl="0" eaLnBrk="1" latinLnBrk="0" hangingPunct="1">
        <a:defRPr sz="2200" kern="1200">
          <a:solidFill>
            <a:schemeClr val="tx1"/>
          </a:solidFill>
          <a:latin typeface="+mn-lt"/>
          <a:ea typeface="+mn-ea"/>
          <a:cs typeface="+mn-cs"/>
        </a:defRPr>
      </a:lvl4pPr>
      <a:lvl5pPr marL="2223770" algn="l" defTabSz="1111885" rtl="0" eaLnBrk="1" latinLnBrk="0" hangingPunct="1">
        <a:defRPr sz="2200" kern="1200">
          <a:solidFill>
            <a:schemeClr val="tx1"/>
          </a:solidFill>
          <a:latin typeface="+mn-lt"/>
          <a:ea typeface="+mn-ea"/>
          <a:cs typeface="+mn-cs"/>
        </a:defRPr>
      </a:lvl5pPr>
      <a:lvl6pPr marL="2780030" algn="l" defTabSz="1111885" rtl="0" eaLnBrk="1" latinLnBrk="0" hangingPunct="1">
        <a:defRPr sz="2200" kern="1200">
          <a:solidFill>
            <a:schemeClr val="tx1"/>
          </a:solidFill>
          <a:latin typeface="+mn-lt"/>
          <a:ea typeface="+mn-ea"/>
          <a:cs typeface="+mn-cs"/>
        </a:defRPr>
      </a:lvl6pPr>
      <a:lvl7pPr marL="3336290" algn="l" defTabSz="1111885" rtl="0" eaLnBrk="1" latinLnBrk="0" hangingPunct="1">
        <a:defRPr sz="2200" kern="1200">
          <a:solidFill>
            <a:schemeClr val="tx1"/>
          </a:solidFill>
          <a:latin typeface="+mn-lt"/>
          <a:ea typeface="+mn-ea"/>
          <a:cs typeface="+mn-cs"/>
        </a:defRPr>
      </a:lvl7pPr>
      <a:lvl8pPr marL="3891915" algn="l" defTabSz="1111885" rtl="0" eaLnBrk="1" latinLnBrk="0" hangingPunct="1">
        <a:defRPr sz="2200" kern="1200">
          <a:solidFill>
            <a:schemeClr val="tx1"/>
          </a:solidFill>
          <a:latin typeface="+mn-lt"/>
          <a:ea typeface="+mn-ea"/>
          <a:cs typeface="+mn-cs"/>
        </a:defRPr>
      </a:lvl8pPr>
      <a:lvl9pPr marL="4448175" algn="l" defTabSz="1111885" rtl="0" eaLnBrk="1" latinLnBrk="0" hangingPunct="1">
        <a:defRPr sz="22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1.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1032323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82980" y="1731307"/>
            <a:ext cx="9572692" cy="1920846"/>
          </a:xfrm>
        </p:spPr>
        <p:txBody>
          <a:bodyPr anchor="ctr"/>
          <a:lstStyle/>
          <a:p>
            <a:pPr algn="ctr" eaLnBrk="1">
              <a:spcBef>
                <a:spcPct val="0"/>
              </a:spcBef>
            </a:pPr>
            <a:r>
              <a:rPr lang="zh-CN" altLang="en-US" sz="4000" b="1">
                <a:solidFill>
                  <a:schemeClr val="tx2">
                    <a:lumMod val="50000"/>
                  </a:schemeClr>
                </a:solidFill>
                <a:latin typeface="微软雅黑" panose="020b0503020204020204" pitchFamily="34" charset="-122"/>
                <a:ea typeface="微软雅黑" panose="020b0503020204020204" pitchFamily="34" charset="-122"/>
              </a:rPr>
              <a:t>施工职业健康安全与环境管理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64194" name="文本占位符 1"/>
          <p:cNvSpPr>
            <a:spLocks noGrp="1" noChangeArrowheads="1"/>
          </p:cNvSpPr>
          <p:nvPr>
            <p:ph sz="quarter" idx="4294967295"/>
          </p:nvPr>
        </p:nvSpPr>
        <p:spPr>
          <a:xfrm>
            <a:off x="1884690" y="1778169"/>
            <a:ext cx="8594351" cy="1944216"/>
          </a:xfrm>
        </p:spPr>
        <p:txBody>
          <a:bodyPr anchor="ctr"/>
          <a:lstStyle/>
          <a:p>
            <a:pPr marL="0" indent="0" algn="ctr" eaLnBrk="1" hangingPunct="1">
              <a:lnSpc>
                <a:spcPct val="150000"/>
              </a:lnSpc>
              <a:spcBef>
                <a:spcPct val="0"/>
              </a:spcBef>
              <a:buFont typeface="Arial" pitchFamily="34" charset="0"/>
              <a:buNone/>
            </a:pPr>
            <a:endParaRPr lang="en-US" altLang="zh-CN" b="1">
              <a:solidFill>
                <a:schemeClr val="tx2">
                  <a:lumMod val="50000"/>
                </a:schemeClr>
              </a:solidFill>
              <a:latin typeface="微软雅黑" panose="020b0503020204020204" pitchFamily="34" charset="-122"/>
              <a:ea typeface="微软雅黑" panose="020b0503020204020204" pitchFamily="34" charset="-122"/>
            </a:endParaRPr>
          </a:p>
          <a:p>
            <a:pPr marL="0" indent="0" algn="ctr" eaLnBrk="1" hangingPunct="1">
              <a:lnSpc>
                <a:spcPct val="150000"/>
              </a:lnSpc>
              <a:spcBef>
                <a:spcPct val="0"/>
              </a:spcBef>
              <a:buFont typeface="Arial" pitchFamily="34" charset="0"/>
              <a:buNone/>
            </a:pPr>
            <a:r>
              <a:rPr lang="zh-CN" altLang="en-US" b="1">
                <a:solidFill>
                  <a:schemeClr val="tx2">
                    <a:lumMod val="50000"/>
                  </a:schemeClr>
                </a:solidFill>
                <a:latin typeface="微软雅黑" panose="020b0503020204020204" pitchFamily="34" charset="-122"/>
                <a:ea typeface="微软雅黑" panose="020b0503020204020204" pitchFamily="34" charset="-122"/>
              </a:rPr>
              <a:t>职业健康安全管理体系与环境管理体系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496695" y="871855"/>
            <a:ext cx="8858885" cy="5000625"/>
          </a:xfrm>
        </p:spPr>
        <p:txBody>
          <a:bodyPr anchor="t" anchorCtr="0"/>
          <a:lstStyle/>
          <a:p>
            <a:pPr>
              <a:lnSpc>
                <a:spcPct val="150000"/>
              </a:lnSpc>
            </a:pPr>
            <a:r>
              <a:rPr lang="en-US" altLang="zh-CN" sz="2400">
                <a:latin typeface="微软雅黑" panose="020b0503020204020204" pitchFamily="34" charset="-122"/>
                <a:ea typeface="微软雅黑" panose="020b0503020204020204" pitchFamily="34" charset="-122"/>
              </a:rPr>
              <a:t>    </a:t>
            </a:r>
            <a:r>
              <a:rPr lang="zh-CN" altLang="zh-CN" sz="2400">
                <a:solidFill>
                  <a:srgbClr val="FFFF00"/>
                </a:solidFill>
                <a:latin typeface="微软雅黑" panose="020b0503020204020204" pitchFamily="34" charset="-122"/>
                <a:ea typeface="微软雅黑" panose="020b0503020204020204" pitchFamily="34" charset="-122"/>
              </a:rPr>
              <a:t>职业健康安全</a:t>
            </a:r>
            <a:r>
              <a:rPr lang="zh-CN" altLang="en-US" sz="2400">
                <a:latin typeface="微软雅黑" panose="020b0503020204020204" pitchFamily="34" charset="-122"/>
                <a:ea typeface="微软雅黑" panose="020b0503020204020204" pitchFamily="34" charset="-122"/>
              </a:rPr>
              <a:t>：</a:t>
            </a:r>
            <a:r>
              <a:rPr lang="zh-CN" altLang="zh-CN" sz="2400">
                <a:latin typeface="微软雅黑" panose="020b0503020204020204" pitchFamily="34" charset="-122"/>
                <a:ea typeface="微软雅黑" panose="020b0503020204020204" pitchFamily="34" charset="-122"/>
              </a:rPr>
              <a:t>是指影响或可能影响</a:t>
            </a:r>
            <a:r>
              <a:rPr lang="zh-CN" altLang="zh-CN" sz="2400">
                <a:solidFill>
                  <a:srgbClr val="FFFF00"/>
                </a:solidFill>
                <a:latin typeface="微软雅黑" panose="020b0503020204020204" pitchFamily="34" charset="-122"/>
                <a:ea typeface="微软雅黑" panose="020b0503020204020204" pitchFamily="34" charset="-122"/>
              </a:rPr>
              <a:t>工作场所内</a:t>
            </a:r>
            <a:r>
              <a:rPr lang="zh-CN" altLang="zh-CN" sz="2400">
                <a:latin typeface="微软雅黑" panose="020b0503020204020204" pitchFamily="34" charset="-122"/>
                <a:ea typeface="微软雅黑" panose="020b0503020204020204" pitchFamily="34" charset="-122"/>
              </a:rPr>
              <a:t>的员工或其他工作人员（包括临时工和承包方员工）、访问者或任何其他人员的健康安全的条件和因素。</a:t>
            </a:r>
            <a:br>
              <a:rPr lang="en-US" altLang="zh-CN" sz="2400">
                <a:latin typeface="微软雅黑" panose="020b0503020204020204" pitchFamily="34" charset="-122"/>
                <a:ea typeface="微软雅黑" panose="020b0503020204020204" pitchFamily="34" charset="-122"/>
              </a:rPr>
            </a:br>
            <a:br>
              <a:rPr lang="en-US" altLang="zh-CN" sz="2400">
                <a:latin typeface="微软雅黑" panose="020b0503020204020204" pitchFamily="34" charset="-122"/>
                <a:ea typeface="微软雅黑" panose="020b0503020204020204" pitchFamily="34" charset="-122"/>
              </a:rPr>
            </a:br>
            <a:r>
              <a:rPr lang="zh-CN" altLang="en-US" sz="2800">
                <a:solidFill>
                  <a:srgbClr val="FFFF00"/>
                </a:solidFill>
                <a:latin typeface="微软雅黑" panose="020b0503020204020204" pitchFamily="34" charset="-122"/>
                <a:ea typeface="微软雅黑" panose="020b0503020204020204" pitchFamily="34" charset="-122"/>
                <a:sym typeface="+mn-ea"/>
              </a:rPr>
              <a:t>职业健康安全和环境管理体系的相同点</a:t>
            </a:r>
            <a:br>
              <a:rPr lang="zh-CN" altLang="en-US" sz="2400">
                <a:solidFill>
                  <a:srgbClr val="FFFF00"/>
                </a:solidFill>
                <a:latin typeface="微软雅黑" panose="020b0503020204020204" pitchFamily="34" charset="-122"/>
                <a:ea typeface="微软雅黑" panose="020b0503020204020204" pitchFamily="34" charset="-122"/>
              </a:rPr>
            </a:br>
            <a:r>
              <a:rPr lang="zh-CN" altLang="en-US" sz="2400">
                <a:latin typeface="微软雅黑" panose="020b0503020204020204" pitchFamily="34" charset="-122"/>
                <a:ea typeface="微软雅黑" panose="020b0503020204020204" pitchFamily="34" charset="-122"/>
                <a:sym typeface="+mn-ea"/>
              </a:rPr>
              <a:t>（1）管理目标基本一致</a:t>
            </a:r>
            <a:br>
              <a:rPr lang="zh-CN" altLang="en-US" sz="2400">
                <a:latin typeface="微软雅黑" panose="020b0503020204020204" pitchFamily="34" charset="-122"/>
                <a:ea typeface="微软雅黑" panose="020b0503020204020204" pitchFamily="34" charset="-122"/>
              </a:rPr>
            </a:br>
            <a:r>
              <a:rPr lang="zh-CN" altLang="en-US" sz="2400">
                <a:latin typeface="微软雅黑" panose="020b0503020204020204" pitchFamily="34" charset="-122"/>
                <a:ea typeface="微软雅黑" panose="020b0503020204020204" pitchFamily="34" charset="-122"/>
                <a:sym typeface="+mn-ea"/>
              </a:rPr>
              <a:t>（2）管理原理基本相同</a:t>
            </a:r>
            <a:br>
              <a:rPr lang="zh-CN" altLang="en-US" sz="2400">
                <a:latin typeface="微软雅黑" panose="020b0503020204020204" pitchFamily="34" charset="-122"/>
                <a:ea typeface="微软雅黑" panose="020b0503020204020204" pitchFamily="34" charset="-122"/>
              </a:rPr>
            </a:br>
            <a:r>
              <a:rPr lang="zh-CN" altLang="en-US" sz="2400">
                <a:latin typeface="微软雅黑" panose="020b0503020204020204" pitchFamily="34" charset="-122"/>
                <a:ea typeface="微软雅黑" panose="020b0503020204020204" pitchFamily="34" charset="-122"/>
                <a:sym typeface="+mn-ea"/>
              </a:rPr>
              <a:t>    预防为主、系统管理、持续改进、</a:t>
            </a:r>
            <a:r>
              <a:rPr lang="en-US" altLang="zh-CN" sz="2400">
                <a:latin typeface="微软雅黑" panose="020b0503020204020204" pitchFamily="34" charset="-122"/>
                <a:ea typeface="微软雅黑" panose="020b0503020204020204" pitchFamily="34" charset="-122"/>
                <a:sym typeface="+mn-ea"/>
              </a:rPr>
              <a:t>PDCA</a:t>
            </a:r>
            <a:r>
              <a:rPr lang="zh-CN" altLang="en-US" sz="2400">
                <a:latin typeface="微软雅黑" panose="020b0503020204020204" pitchFamily="34" charset="-122"/>
                <a:ea typeface="微软雅黑" panose="020b0503020204020204" pitchFamily="34" charset="-122"/>
                <a:sym typeface="+mn-ea"/>
              </a:rPr>
              <a:t>循环原理</a:t>
            </a:r>
            <a:br>
              <a:rPr lang="zh-CN" altLang="en-US" sz="2400">
                <a:latin typeface="微软雅黑" panose="020b0503020204020204" pitchFamily="34" charset="-122"/>
                <a:ea typeface="微软雅黑" panose="020b0503020204020204" pitchFamily="34" charset="-122"/>
              </a:rPr>
            </a:br>
            <a:r>
              <a:rPr lang="zh-CN" altLang="en-US" sz="2400">
                <a:latin typeface="微软雅黑" panose="020b0503020204020204" pitchFamily="34" charset="-122"/>
                <a:ea typeface="微软雅黑" panose="020b0503020204020204" pitchFamily="34" charset="-122"/>
                <a:sym typeface="+mn-ea"/>
              </a:rPr>
              <a:t>（3）不规定具体绩效标准</a:t>
            </a:r>
            <a:br>
              <a:rPr lang="zh-CN" altLang="en-US" sz="2400">
                <a:latin typeface="微软雅黑" panose="020b0503020204020204" pitchFamily="34" charset="-122"/>
                <a:ea typeface="微软雅黑" panose="020b0503020204020204" pitchFamily="34" charset="-122"/>
              </a:rPr>
            </a:br>
            <a:br>
              <a:rPr lang="zh-CN" altLang="zh-CN" sz="2400">
                <a:latin typeface="微软雅黑" panose="020b0503020204020204" pitchFamily="34" charset="-122"/>
                <a:ea typeface="微软雅黑" panose="020b0503020204020204" pitchFamily="34" charset="-122"/>
              </a:rPr>
            </a:br>
            <a:r>
              <a:rPr lang="en-US" altLang="zh-CN" sz="2400">
                <a:latin typeface="微软雅黑" panose="020b0503020204020204" pitchFamily="34" charset="-122"/>
                <a:ea typeface="微软雅黑" panose="020b0503020204020204" pitchFamily="34" charset="-122"/>
              </a:rPr>
              <a:t>    </a:t>
            </a:r>
            <a:endParaRPr lang="zh-CN" altLang="en-US" sz="2400">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621790" y="472440"/>
            <a:ext cx="9027795" cy="5688330"/>
          </a:xfrm>
        </p:spPr>
        <p:txBody>
          <a:bodyPr anchor="t" anchorCtr="0"/>
          <a:lstStyle/>
          <a:p>
            <a:pPr algn="l" latinLnBrk="0">
              <a:lnSpc>
                <a:spcPct val="150000"/>
              </a:lnSpc>
              <a:spcBef>
                <a:spcPts val="1200"/>
              </a:spcBef>
              <a:spcAft>
                <a:spcPct val="0"/>
              </a:spcAft>
            </a:pPr>
            <a:r>
              <a:rPr lang="zh-CN" altLang="en-US">
                <a:solidFill>
                  <a:srgbClr val="FFFF00"/>
                </a:solidFill>
                <a:sym typeface="+mn-ea"/>
              </a:rPr>
              <a:t>职业</a:t>
            </a:r>
            <a:r>
              <a:rPr lang="zh-CN" altLang="en-US" sz="2800">
                <a:solidFill>
                  <a:srgbClr val="FFFF00"/>
                </a:solidFill>
                <a:sym typeface="+mn-ea"/>
              </a:rPr>
              <a:t>健康安全和环境管理体系的不同点</a:t>
            </a:r>
            <a:br>
              <a:rPr lang="zh-CN" altLang="en-US" sz="2400">
                <a:sym typeface="+mn-ea"/>
              </a:rPr>
            </a:br>
            <a:r>
              <a:rPr lang="zh-CN" altLang="en-US" sz="2400">
                <a:sym typeface="+mn-ea"/>
              </a:rPr>
              <a:t>（1）需要满足的对象不同</a:t>
            </a:r>
            <a:br>
              <a:rPr lang="zh-CN" altLang="en-US" sz="2400">
                <a:sym typeface="+mn-ea"/>
              </a:rPr>
            </a:br>
            <a:r>
              <a:rPr lang="zh-CN" altLang="en-US" sz="2400">
                <a:sym typeface="+mn-ea"/>
              </a:rPr>
              <a:t>    建立职业健康安全管理体系主要目标是使员工和相关方对职业健康安全条件满意。</a:t>
            </a:r>
            <a:br>
              <a:rPr lang="zh-CN" altLang="en-US" sz="2400">
                <a:sym typeface="+mn-ea"/>
              </a:rPr>
            </a:br>
            <a:r>
              <a:rPr lang="zh-CN" altLang="en-US" sz="2400">
                <a:sym typeface="+mn-ea"/>
              </a:rPr>
              <a:t>   建立环境管理体系主要目标是使公众和社会对环境保护满意。</a:t>
            </a:r>
          </a:p>
          <a:p>
            <a:pPr algn="l" latinLnBrk="0">
              <a:lnSpc>
                <a:spcPct val="150000"/>
              </a:lnSpc>
              <a:spcBef>
                <a:spcPts val="1200"/>
              </a:spcBef>
              <a:spcAft>
                <a:spcPct val="0"/>
              </a:spcAft>
            </a:pPr>
            <a:r>
              <a:rPr lang="zh-CN" altLang="en-US" sz="2400">
                <a:sym typeface="+mn-ea"/>
              </a:rPr>
              <a:t>（2）管理的侧重点有所不同</a:t>
            </a:r>
            <a:br>
              <a:rPr lang="zh-CN" altLang="en-US" sz="2400">
                <a:sym typeface="+mn-ea"/>
              </a:rPr>
            </a:br>
            <a:r>
              <a:rPr lang="zh-CN" altLang="en-US" sz="2400">
                <a:sym typeface="+mn-ea"/>
              </a:rPr>
              <a:t>    职业健康安全管理体系通过对危险源的辨识，评价风险、控制风险、改进职业健康安全绩效，满足员工和相关方的要求。</a:t>
            </a:r>
            <a:br>
              <a:rPr lang="zh-CN" altLang="en-US" sz="2400">
                <a:sym typeface="+mn-ea"/>
              </a:rPr>
            </a:br>
            <a:r>
              <a:rPr lang="zh-CN" altLang="en-US" sz="2400">
                <a:sym typeface="+mn-ea"/>
              </a:rPr>
              <a:t>    环境管理体系通过对环境产生不利影响的因素的分析，进行环境管理，满足相关法律法规的要求。</a:t>
            </a:r>
            <a:endParaRPr lang="zh-CN" altLang="en-US" sz="2400">
              <a:latin typeface="微软雅黑" panose="020b0503020204020204" pitchFamily="34" charset="-122"/>
              <a:ea typeface="微软雅黑" panose="020b0503020204020204" pitchFamily="34" charset="-122"/>
            </a:endParaRPr>
          </a:p>
          <a:p>
            <a:endParaRPr lang="zh-CN" altLang="en-US" sz="2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29690" y="882015"/>
            <a:ext cx="9555480" cy="5688330"/>
          </a:xfrm>
        </p:spPr>
        <p:txBody>
          <a:bodyPr/>
          <a:lstStyle/>
          <a:p>
            <a:pPr latinLnBrk="0">
              <a:lnSpc>
                <a:spcPct val="150000"/>
              </a:lnSpc>
              <a:spcBef>
                <a:spcPts val="1000"/>
              </a:spcBef>
              <a:spcAft>
                <a:spcPct val="0"/>
              </a:spcAft>
            </a:pPr>
            <a:r>
              <a:rPr lang="zh-CN" altLang="en-US">
                <a:solidFill>
                  <a:srgbClr val="FFFF00"/>
                </a:solidFill>
              </a:rPr>
              <a:t>职业健康安全管理体系的结构和模式</a:t>
            </a:r>
          </a:p>
          <a:p>
            <a:pPr latinLnBrk="0">
              <a:lnSpc>
                <a:spcPct val="150000"/>
              </a:lnSpc>
              <a:spcBef>
                <a:spcPts val="1000"/>
              </a:spcBef>
              <a:spcAft>
                <a:spcPct val="0"/>
              </a:spcAft>
            </a:pPr>
            <a:r>
              <a:rPr lang="zh-CN" altLang="en-US" sz="2400"/>
              <a:t>1.职业健康安全管理体系的结构</a:t>
            </a:r>
          </a:p>
          <a:p>
            <a:pPr latinLnBrk="0">
              <a:lnSpc>
                <a:spcPct val="150000"/>
              </a:lnSpc>
              <a:spcBef>
                <a:spcPts val="1000"/>
              </a:spcBef>
              <a:spcAft>
                <a:spcPct val="0"/>
              </a:spcAft>
            </a:pPr>
            <a:r>
              <a:rPr lang="zh-CN" altLang="en-US" sz="2400"/>
              <a:t>　该标准由“范围”、“规范性引用文件”、“术语和定义”、“职业健康安全管理体系要求”四部分组成。旨在针对</a:t>
            </a:r>
            <a:r>
              <a:rPr lang="zh-CN" altLang="en-US" sz="2400">
                <a:solidFill>
                  <a:srgbClr val="FFFF00"/>
                </a:solidFill>
              </a:rPr>
              <a:t>职业健康安全</a:t>
            </a:r>
            <a:r>
              <a:rPr lang="zh-CN" altLang="en-US" sz="2400"/>
              <a:t>。</a:t>
            </a:r>
          </a:p>
          <a:p>
            <a:pPr latinLnBrk="0">
              <a:lnSpc>
                <a:spcPct val="150000"/>
              </a:lnSpc>
              <a:spcBef>
                <a:spcPts val="1000"/>
              </a:spcBef>
              <a:spcAft>
                <a:spcPct val="0"/>
              </a:spcAft>
            </a:pPr>
            <a:r>
              <a:rPr lang="zh-CN" altLang="en-US" sz="2400"/>
              <a:t>2.职业健康安全管理体系的运行模式</a:t>
            </a:r>
          </a:p>
          <a:p>
            <a:pPr latinLnBrk="0">
              <a:lnSpc>
                <a:spcPct val="150000"/>
              </a:lnSpc>
              <a:spcBef>
                <a:spcPts val="1000"/>
              </a:spcBef>
              <a:spcAft>
                <a:spcPct val="0"/>
              </a:spcAft>
            </a:pPr>
            <a:r>
              <a:rPr lang="zh-CN" altLang="en-US" sz="2400"/>
              <a:t>　具体实施中采用了系统化的</a:t>
            </a:r>
            <a:r>
              <a:rPr lang="zh-CN" altLang="en-US" sz="2400">
                <a:solidFill>
                  <a:srgbClr val="FFFF00"/>
                </a:solidFill>
              </a:rPr>
              <a:t>戴明模型</a:t>
            </a:r>
            <a:r>
              <a:rPr lang="zh-CN" altLang="en-US" sz="2400"/>
              <a:t>，即一个动态循环并螺旋上升的系统化管理模式。</a:t>
            </a:r>
          </a:p>
          <a:p>
            <a:pPr latinLnBrk="0">
              <a:lnSpc>
                <a:spcPct val="150000"/>
              </a:lnSpc>
              <a:spcBef>
                <a:spcPts val="1000"/>
              </a:spcBef>
              <a:spcAft>
                <a:spcPct val="0"/>
              </a:spcAft>
            </a:pPr>
            <a:r>
              <a:rPr lang="zh-CN" altLang="en-US" sz="2400"/>
              <a:t>　　</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158722" name="文本占位符 1"/>
          <p:cNvSpPr>
            <a:spLocks noGrp="1" noChangeArrowheads="1"/>
          </p:cNvSpPr>
          <p:nvPr>
            <p:ph sz="quarter" idx="4294967295"/>
          </p:nvPr>
        </p:nvSpPr>
        <p:spPr>
          <a:xfrm>
            <a:off x="1244600" y="495935"/>
            <a:ext cx="9585960" cy="5577840"/>
          </a:xfrm>
        </p:spPr>
        <p:txBody>
          <a:bodyPr/>
          <a:lstStyle/>
          <a:p>
            <a:pPr marL="44450" indent="0" latinLnBrk="0">
              <a:lnSpc>
                <a:spcPct val="150000"/>
              </a:lnSpc>
              <a:spcBef>
                <a:spcPts val="800"/>
              </a:spcBef>
              <a:spcAft>
                <a:spcPct val="0"/>
              </a:spcAft>
              <a:buNone/>
            </a:pPr>
            <a:r>
              <a:rPr lang="zh-CN" altLang="en-US" sz="2400">
                <a:latin typeface="微软雅黑" panose="020b0503020204020204" pitchFamily="34" charset="-122"/>
                <a:ea typeface="微软雅黑" panose="020b0503020204020204" pitchFamily="34" charset="-122"/>
                <a:sym typeface="+mn-ea"/>
              </a:rPr>
              <a:t>3.各要素之间的相互关系</a:t>
            </a:r>
          </a:p>
          <a:p>
            <a:pPr marL="44450" indent="0" latinLnBrk="0">
              <a:lnSpc>
                <a:spcPct val="150000"/>
              </a:lnSpc>
              <a:spcBef>
                <a:spcPts val="800"/>
              </a:spcBef>
              <a:spcAft>
                <a:spcPct val="0"/>
              </a:spcAft>
              <a:buNone/>
            </a:pPr>
            <a:r>
              <a:rPr lang="zh-CN" altLang="en-US" sz="2400">
                <a:latin typeface="微软雅黑" panose="020b0503020204020204" pitchFamily="34" charset="-122"/>
                <a:ea typeface="微软雅黑" panose="020b0503020204020204" pitchFamily="34" charset="-122"/>
                <a:sym typeface="+mn-ea"/>
              </a:rPr>
              <a:t>   分为以下两类要素：</a:t>
            </a:r>
            <a:endParaRPr lang="zh-CN" altLang="en-US" sz="2400">
              <a:latin typeface="微软雅黑" panose="020b0503020204020204" pitchFamily="34" charset="-122"/>
              <a:ea typeface="微软雅黑" panose="020b0503020204020204" pitchFamily="34" charset="-122"/>
            </a:endParaRPr>
          </a:p>
          <a:p>
            <a:pPr marL="44450" indent="0" latinLnBrk="0">
              <a:lnSpc>
                <a:spcPct val="150000"/>
              </a:lnSpc>
              <a:spcBef>
                <a:spcPts val="800"/>
              </a:spcBef>
              <a:spcAft>
                <a:spcPct val="0"/>
              </a:spcAft>
              <a:buNone/>
            </a:pPr>
            <a:r>
              <a:rPr sz="2400">
                <a:solidFill>
                  <a:srgbClr val="FFFFE6"/>
                </a:solidFill>
                <a:latin typeface="微软雅黑" panose="020b0503020204020204" pitchFamily="34" charset="-122"/>
                <a:ea typeface="微软雅黑" panose="020b0503020204020204" pitchFamily="34" charset="-122"/>
              </a:rPr>
              <a:t>   （1）</a:t>
            </a:r>
            <a:r>
              <a:rPr lang="zh-CN" altLang="en-US" sz="2400">
                <a:latin typeface="微软雅黑" panose="020b0503020204020204" pitchFamily="34" charset="-122"/>
                <a:ea typeface="微软雅黑" panose="020b0503020204020204" pitchFamily="34" charset="-122"/>
                <a:sym typeface="+mn-ea"/>
              </a:rPr>
              <a:t>体现主体框架和基本功能的</a:t>
            </a:r>
            <a:r>
              <a:rPr sz="2400">
                <a:solidFill>
                  <a:srgbClr val="FFFF00"/>
                </a:solidFill>
                <a:latin typeface="微软雅黑" panose="020b0503020204020204" pitchFamily="34" charset="-122"/>
                <a:ea typeface="微软雅黑" panose="020b0503020204020204" pitchFamily="34" charset="-122"/>
              </a:rPr>
              <a:t>核心要素</a:t>
            </a:r>
            <a:r>
              <a:rPr sz="2400">
                <a:solidFill>
                  <a:srgbClr val="FFFFE6"/>
                </a:solidFill>
                <a:latin typeface="微软雅黑" panose="020b0503020204020204" pitchFamily="34" charset="-122"/>
                <a:ea typeface="微软雅黑" panose="020b0503020204020204" pitchFamily="34" charset="-122"/>
              </a:rPr>
              <a:t>，包括以下10</a:t>
            </a:r>
            <a:r>
              <a:rPr lang="zh-CN" sz="2400">
                <a:solidFill>
                  <a:srgbClr val="FFFFE6"/>
                </a:solidFill>
                <a:latin typeface="微软雅黑" panose="020b0503020204020204" pitchFamily="34" charset="-122"/>
                <a:ea typeface="微软雅黑" panose="020b0503020204020204" pitchFamily="34" charset="-122"/>
              </a:rPr>
              <a:t>个</a:t>
            </a:r>
            <a:r>
              <a:rPr sz="2400">
                <a:solidFill>
                  <a:srgbClr val="FFFFE6"/>
                </a:solidFill>
                <a:latin typeface="微软雅黑" panose="020b0503020204020204" pitchFamily="34" charset="-122"/>
                <a:ea typeface="微软雅黑" panose="020b0503020204020204" pitchFamily="34" charset="-122"/>
              </a:rPr>
              <a:t>要素：职业健康安全方针；对危险源辨识、风险评价和风险控制的策划；法规和其他要求；目标；结构和职责；职业健康安全管理方案；运行控制；绩效测量和监视；审核；管理评审。</a:t>
            </a:r>
          </a:p>
          <a:p>
            <a:pPr marL="0" indent="0" eaLnBrk="1" latinLnBrk="0" hangingPunct="1">
              <a:lnSpc>
                <a:spcPct val="150000"/>
              </a:lnSpc>
              <a:spcBef>
                <a:spcPts val="800"/>
              </a:spcBef>
              <a:spcAft>
                <a:spcPct val="0"/>
              </a:spcAft>
              <a:buNone/>
            </a:pPr>
            <a:r>
              <a:rPr sz="2400">
                <a:solidFill>
                  <a:srgbClr val="FFFFE6"/>
                </a:solidFill>
                <a:latin typeface="微软雅黑" panose="020b0503020204020204" pitchFamily="34" charset="-122"/>
                <a:ea typeface="微软雅黑" panose="020b0503020204020204" pitchFamily="34" charset="-122"/>
              </a:rPr>
              <a:t>   （2）</a:t>
            </a:r>
            <a:r>
              <a:rPr lang="zh-CN" altLang="en-US" sz="2400">
                <a:latin typeface="微软雅黑" panose="020b0503020204020204" pitchFamily="34" charset="-122"/>
                <a:ea typeface="微软雅黑" panose="020b0503020204020204" pitchFamily="34" charset="-122"/>
                <a:sym typeface="+mn-ea"/>
              </a:rPr>
              <a:t>支持体系主体框架和保证实现基本功能的</a:t>
            </a:r>
            <a:r>
              <a:rPr sz="2400">
                <a:solidFill>
                  <a:srgbClr val="FFFF00"/>
                </a:solidFill>
                <a:latin typeface="微软雅黑" panose="020b0503020204020204" pitchFamily="34" charset="-122"/>
                <a:ea typeface="微软雅黑" panose="020b0503020204020204" pitchFamily="34" charset="-122"/>
              </a:rPr>
              <a:t>辅助性要素</a:t>
            </a:r>
            <a:r>
              <a:rPr sz="2400">
                <a:solidFill>
                  <a:srgbClr val="FFFFE6"/>
                </a:solidFill>
                <a:latin typeface="微软雅黑" panose="020b0503020204020204" pitchFamily="34" charset="-122"/>
                <a:ea typeface="微软雅黑" panose="020b0503020204020204" pitchFamily="34" charset="-122"/>
              </a:rPr>
              <a:t>，包括以下7个要素：培训、意识和能力；协商和沟通；文件；文件和资料控制；应急准备和响应；事故、事件、不符合、纠正和预防措施；记录和记录管理。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96060" y="1023620"/>
            <a:ext cx="8646160" cy="3253105"/>
          </a:xfrm>
        </p:spPr>
        <p:txBody>
          <a:bodyPr/>
          <a:lstStyle/>
          <a:p>
            <a:r>
              <a:rPr lang="zh-CN" altLang="en-US" sz="3200">
                <a:solidFill>
                  <a:srgbClr val="FFFF00"/>
                </a:solidFill>
              </a:rPr>
              <a:t>环境管理体系的运行模式</a:t>
            </a:r>
          </a:p>
          <a:p>
            <a:r>
              <a:rPr lang="zh-CN" altLang="en-US"/>
              <a:t>　　运行模式是由“策划、实施、检查、评审和改进”构成的动态循环过程，与戴明的PDCA循环模式是一致的。</a:t>
            </a:r>
          </a:p>
          <a:p>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213485" y="453390"/>
            <a:ext cx="9547225" cy="5688330"/>
          </a:xfrm>
        </p:spPr>
        <p:txBody>
          <a:bodyPr/>
          <a:lstStyle/>
          <a:p>
            <a:pPr>
              <a:lnSpc>
                <a:spcPct val="135000"/>
              </a:lnSpc>
              <a:spcBef>
                <a:spcPts val="1000"/>
              </a:spcBef>
              <a:spcAft>
                <a:spcPct val="0"/>
              </a:spcAft>
            </a:pPr>
            <a:r>
              <a:rPr lang="zh-CN" altLang="en-US">
                <a:solidFill>
                  <a:srgbClr val="FFFF00"/>
                </a:solidFill>
              </a:rPr>
              <a:t>建设工程职业健康安全与环境管理的目的</a:t>
            </a:r>
          </a:p>
          <a:p>
            <a:pPr>
              <a:lnSpc>
                <a:spcPct val="135000"/>
              </a:lnSpc>
              <a:spcBef>
                <a:spcPts val="1000"/>
              </a:spcBef>
              <a:spcAft>
                <a:spcPct val="0"/>
              </a:spcAft>
            </a:pPr>
            <a:r>
              <a:rPr lang="zh-CN" altLang="en-US" sz="2400"/>
              <a:t>　　（一）建设工程职业健康安全管理的目的</a:t>
            </a:r>
          </a:p>
          <a:p>
            <a:pPr>
              <a:lnSpc>
                <a:spcPct val="135000"/>
              </a:lnSpc>
              <a:spcBef>
                <a:spcPts val="1000"/>
              </a:spcBef>
              <a:spcAft>
                <a:spcPct val="0"/>
              </a:spcAft>
            </a:pPr>
            <a:r>
              <a:rPr lang="zh-CN" altLang="en-US" sz="2400"/>
              <a:t>　　建设工程项目职业健康安全管理的目的是</a:t>
            </a:r>
            <a:r>
              <a:rPr lang="zh-CN" altLang="en-US" sz="2400">
                <a:solidFill>
                  <a:srgbClr val="FFFF00"/>
                </a:solidFill>
              </a:rPr>
              <a:t>防止和减少生产安全事故</a:t>
            </a:r>
            <a:r>
              <a:rPr lang="zh-CN" altLang="en-US" sz="2400"/>
              <a:t>、保护产品生产者的健康与安全、保障人民群众的生命和财产免受损失；</a:t>
            </a:r>
            <a:r>
              <a:rPr lang="zh-CN" altLang="en-US" sz="2400">
                <a:solidFill>
                  <a:srgbClr val="FFFF00"/>
                </a:solidFill>
              </a:rPr>
              <a:t>控制影响工作场所内</a:t>
            </a:r>
            <a:r>
              <a:rPr lang="zh-CN" altLang="en-US" sz="2400"/>
              <a:t>员工、临时工作人员、合同方人员、访问者和其他有关部门</a:t>
            </a:r>
            <a:r>
              <a:rPr lang="zh-CN" altLang="en-US" sz="2400">
                <a:solidFill>
                  <a:srgbClr val="FFFF00"/>
                </a:solidFill>
              </a:rPr>
              <a:t>人员健康和安全的条件和因素</a:t>
            </a:r>
            <a:r>
              <a:rPr lang="zh-CN" altLang="en-US" sz="2400"/>
              <a:t>；</a:t>
            </a:r>
            <a:r>
              <a:rPr lang="zh-CN" altLang="en-US" sz="2400">
                <a:solidFill>
                  <a:srgbClr val="FFFF00"/>
                </a:solidFill>
              </a:rPr>
              <a:t>避免</a:t>
            </a:r>
            <a:r>
              <a:rPr lang="zh-CN" altLang="en-US" sz="2400"/>
              <a:t>因</a:t>
            </a:r>
            <a:r>
              <a:rPr lang="zh-CN" altLang="en-US" sz="2400">
                <a:solidFill>
                  <a:srgbClr val="FFFF00"/>
                </a:solidFill>
              </a:rPr>
              <a:t>管理不当</a:t>
            </a:r>
            <a:r>
              <a:rPr lang="zh-CN" altLang="en-US" sz="2400"/>
              <a:t>对员工健康和安全造成的</a:t>
            </a:r>
            <a:r>
              <a:rPr lang="zh-CN" altLang="en-US" sz="2400">
                <a:solidFill>
                  <a:srgbClr val="FFFF00"/>
                </a:solidFill>
              </a:rPr>
              <a:t>危害</a:t>
            </a:r>
            <a:r>
              <a:rPr lang="zh-CN" altLang="en-US" sz="2400"/>
              <a:t>。</a:t>
            </a:r>
          </a:p>
          <a:p>
            <a:pPr>
              <a:lnSpc>
                <a:spcPct val="135000"/>
              </a:lnSpc>
              <a:spcBef>
                <a:spcPts val="1000"/>
              </a:spcBef>
              <a:spcAft>
                <a:spcPct val="0"/>
              </a:spcAft>
            </a:pPr>
            <a:r>
              <a:rPr lang="zh-CN" altLang="en-US" sz="2400"/>
              <a:t>　　（二）建设工程环境管理的目的</a:t>
            </a:r>
          </a:p>
          <a:p>
            <a:pPr>
              <a:lnSpc>
                <a:spcPct val="135000"/>
              </a:lnSpc>
              <a:spcBef>
                <a:spcPts val="1000"/>
              </a:spcBef>
              <a:spcAft>
                <a:spcPct val="0"/>
              </a:spcAft>
            </a:pPr>
            <a:r>
              <a:rPr lang="zh-CN" altLang="en-US" sz="2400"/>
              <a:t>　　建设工程项目环境管理的目的是</a:t>
            </a:r>
            <a:r>
              <a:rPr lang="zh-CN" altLang="en-US" sz="2400">
                <a:solidFill>
                  <a:srgbClr val="FFFF00"/>
                </a:solidFill>
              </a:rPr>
              <a:t>保护生态环境</a:t>
            </a:r>
            <a:r>
              <a:rPr lang="zh-CN" altLang="en-US" sz="2400"/>
              <a:t>，使社会的经济发展与人类的生存环境相协调。对于建设工程项目，环境保护主要指</a:t>
            </a:r>
            <a:r>
              <a:rPr lang="zh-CN" altLang="en-US" sz="2400">
                <a:solidFill>
                  <a:srgbClr val="FFFF00"/>
                </a:solidFill>
              </a:rPr>
              <a:t>保护和改善</a:t>
            </a:r>
            <a:r>
              <a:rPr lang="zh-CN" altLang="en-US" sz="2400" b="1">
                <a:solidFill>
                  <a:srgbClr val="FFFF00"/>
                </a:solidFill>
              </a:rPr>
              <a:t>施工现场</a:t>
            </a:r>
            <a:r>
              <a:rPr lang="zh-CN" altLang="en-US" sz="2400">
                <a:solidFill>
                  <a:srgbClr val="FFFF00"/>
                </a:solidFill>
              </a:rPr>
              <a:t>的环境</a:t>
            </a:r>
            <a:r>
              <a:rPr lang="zh-CN" altLang="en-US" sz="2400"/>
              <a: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690370" y="802640"/>
            <a:ext cx="8582025" cy="3982720"/>
          </a:xfrm>
        </p:spPr>
        <p:txBody>
          <a:bodyPr anchor="t" anchorCtr="0"/>
          <a:lstStyle/>
          <a:p>
            <a:pPr>
              <a:lnSpc>
                <a:spcPct val="200000"/>
              </a:lnSpc>
              <a:spcBef>
                <a:spcPts val="2000"/>
              </a:spcBef>
              <a:spcAft>
                <a:spcPct val="0"/>
              </a:spcAft>
            </a:pPr>
            <a:r>
              <a:rPr lang="zh-CN" altLang="zh-CN" sz="2800">
                <a:solidFill>
                  <a:srgbClr val="FFFF00"/>
                </a:solidFill>
                <a:latin typeface="微软雅黑" panose="020b0503020204020204" pitchFamily="34" charset="-122"/>
                <a:ea typeface="微软雅黑" panose="020b0503020204020204" pitchFamily="34" charset="-122"/>
              </a:rPr>
              <a:t>建设工程职业健康安全与环境管理的要求</a:t>
            </a:r>
            <a:br>
              <a:rPr lang="en-US" altLang="zh-CN" sz="2400">
                <a:latin typeface="微软雅黑" panose="020b0503020204020204" pitchFamily="34" charset="-122"/>
                <a:ea typeface="微软雅黑" panose="020b0503020204020204" pitchFamily="34" charset="-122"/>
              </a:rPr>
            </a:br>
            <a:r>
              <a:rPr lang="en-US" altLang="zh-CN" sz="2400">
                <a:latin typeface="微软雅黑" panose="020b0503020204020204" pitchFamily="34" charset="-122"/>
                <a:ea typeface="微软雅黑" panose="020b0503020204020204" pitchFamily="34" charset="-122"/>
              </a:rPr>
              <a:t>（一）建设工程项目决策阶段</a:t>
            </a:r>
            <a:br>
              <a:rPr lang="en-US" altLang="zh-CN" sz="2400">
                <a:latin typeface="微软雅黑" panose="020b0503020204020204" pitchFamily="34" charset="-122"/>
                <a:ea typeface="微软雅黑" panose="020b0503020204020204" pitchFamily="34" charset="-122"/>
              </a:rPr>
            </a:br>
            <a:r>
              <a:rPr lang="en-US" altLang="zh-CN" sz="2400">
                <a:latin typeface="微软雅黑" panose="020b0503020204020204" pitchFamily="34" charset="-122"/>
                <a:ea typeface="微软雅黑" panose="020b0503020204020204" pitchFamily="34" charset="-122"/>
              </a:rPr>
              <a:t>　　</a:t>
            </a:r>
            <a:r>
              <a:rPr lang="en-US" altLang="zh-CN" sz="2400">
                <a:solidFill>
                  <a:srgbClr val="FFFF00"/>
                </a:solidFill>
                <a:latin typeface="微软雅黑" panose="020b0503020204020204" pitchFamily="34" charset="-122"/>
                <a:ea typeface="微软雅黑" panose="020b0503020204020204" pitchFamily="34" charset="-122"/>
              </a:rPr>
              <a:t>建设单位</a:t>
            </a:r>
            <a:r>
              <a:rPr lang="en-US" altLang="zh-CN" sz="2400">
                <a:latin typeface="微软雅黑" panose="020b0503020204020204" pitchFamily="34" charset="-122"/>
                <a:ea typeface="微软雅黑" panose="020b0503020204020204" pitchFamily="34" charset="-122"/>
              </a:rPr>
              <a:t>应按照有关建设工程的法律法规和强制性标准的要求，办理各种有关</a:t>
            </a:r>
            <a:r>
              <a:rPr lang="en-US" altLang="zh-CN" sz="2400">
                <a:solidFill>
                  <a:srgbClr val="FFFF00"/>
                </a:solidFill>
                <a:latin typeface="微软雅黑" panose="020b0503020204020204" pitchFamily="34" charset="-122"/>
                <a:ea typeface="微软雅黑" panose="020b0503020204020204" pitchFamily="34" charset="-122"/>
              </a:rPr>
              <a:t>安全与环境保护</a:t>
            </a:r>
            <a:r>
              <a:rPr lang="en-US" altLang="zh-CN" sz="2400">
                <a:latin typeface="微软雅黑" panose="020b0503020204020204" pitchFamily="34" charset="-122"/>
                <a:ea typeface="微软雅黑" panose="020b0503020204020204" pitchFamily="34" charset="-122"/>
              </a:rPr>
              <a:t>方面的</a:t>
            </a:r>
            <a:r>
              <a:rPr lang="en-US" altLang="zh-CN" sz="2400">
                <a:solidFill>
                  <a:srgbClr val="FFFF00"/>
                </a:solidFill>
                <a:latin typeface="微软雅黑" panose="020b0503020204020204" pitchFamily="34" charset="-122"/>
                <a:ea typeface="微软雅黑" panose="020b0503020204020204" pitchFamily="34" charset="-122"/>
              </a:rPr>
              <a:t>审批</a:t>
            </a:r>
            <a:r>
              <a:rPr lang="en-US" altLang="zh-CN" sz="2400">
                <a:latin typeface="微软雅黑" panose="020b0503020204020204" pitchFamily="34" charset="-122"/>
                <a:ea typeface="微软雅黑" panose="020b0503020204020204" pitchFamily="34" charset="-122"/>
              </a:rPr>
              <a:t>手续。</a:t>
            </a:r>
            <a:r>
              <a:rPr lang="zh-CN" altLang="zh-CN" sz="2400">
                <a:latin typeface="微软雅黑" panose="020b0503020204020204" pitchFamily="34" charset="-122"/>
                <a:ea typeface="微软雅黑" panose="020b0503020204020204" pitchFamily="34" charset="-122"/>
              </a:rPr>
              <a:t>若有需要，应委托有相应资质的单位进行建设工程项目</a:t>
            </a:r>
            <a:r>
              <a:rPr lang="zh-CN" altLang="zh-CN" sz="2400">
                <a:solidFill>
                  <a:srgbClr val="FFFF00"/>
                </a:solidFill>
                <a:latin typeface="微软雅黑" panose="020b0503020204020204" pitchFamily="34" charset="-122"/>
                <a:ea typeface="微软雅黑" panose="020b0503020204020204" pitchFamily="34" charset="-122"/>
              </a:rPr>
              <a:t>环境影响评价</a:t>
            </a:r>
            <a:r>
              <a:rPr lang="zh-CN" altLang="zh-CN" sz="2400">
                <a:latin typeface="微软雅黑" panose="020b0503020204020204" pitchFamily="34" charset="-122"/>
                <a:ea typeface="微软雅黑" panose="020b0503020204020204" pitchFamily="34" charset="-122"/>
              </a:rPr>
              <a:t>和</a:t>
            </a:r>
            <a:r>
              <a:rPr lang="zh-CN" altLang="zh-CN" sz="2400">
                <a:solidFill>
                  <a:srgbClr val="FFFF00"/>
                </a:solidFill>
                <a:latin typeface="微软雅黑" panose="020b0503020204020204" pitchFamily="34" charset="-122"/>
                <a:ea typeface="微软雅黑" panose="020b0503020204020204" pitchFamily="34" charset="-122"/>
              </a:rPr>
              <a:t>安全预评价</a:t>
            </a:r>
            <a:r>
              <a:rPr lang="zh-CN" altLang="zh-CN" sz="2400">
                <a:latin typeface="微软雅黑" panose="020b0503020204020204" pitchFamily="34" charset="-122"/>
                <a:ea typeface="微软雅黑" panose="020b0503020204020204" pitchFamily="34" charset="-122"/>
              </a:rPr>
              <a:t>。</a:t>
            </a:r>
            <a:br>
              <a:rPr lang="en-US" altLang="zh-CN" sz="2400">
                <a:latin typeface="微软雅黑" panose="020b0503020204020204" pitchFamily="34" charset="-122"/>
                <a:ea typeface="微软雅黑" panose="020b0503020204020204" pitchFamily="34" charset="-122"/>
              </a:rPr>
            </a:br>
            <a:endParaRPr lang="zh-CN" altLang="zh-CN" sz="2400">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484630" y="898525"/>
            <a:ext cx="9133205" cy="4598035"/>
          </a:xfrm>
        </p:spPr>
        <p:txBody>
          <a:bodyPr anchor="t" anchorCtr="0"/>
          <a:lstStyle/>
          <a:p>
            <a:pPr>
              <a:lnSpc>
                <a:spcPct val="150000"/>
              </a:lnSpc>
            </a:pPr>
            <a:r>
              <a:rPr lang="en-US" altLang="zh-CN" sz="2400">
                <a:latin typeface="微软雅黑" panose="020b0503020204020204" pitchFamily="34" charset="-122"/>
                <a:ea typeface="微软雅黑" panose="020b0503020204020204" pitchFamily="34" charset="-122"/>
                <a:sym typeface="+mn-ea"/>
              </a:rPr>
              <a:t>（</a:t>
            </a:r>
            <a:r>
              <a:rPr lang="zh-CN" altLang="en-US" sz="2400">
                <a:latin typeface="微软雅黑" panose="020b0503020204020204" pitchFamily="34" charset="-122"/>
                <a:ea typeface="微软雅黑" panose="020b0503020204020204" pitchFamily="34" charset="-122"/>
                <a:sym typeface="+mn-ea"/>
              </a:rPr>
              <a:t>二</a:t>
            </a:r>
            <a:r>
              <a:rPr lang="en-US" altLang="zh-CN" sz="2400">
                <a:latin typeface="微软雅黑" panose="020b0503020204020204" pitchFamily="34" charset="-122"/>
                <a:ea typeface="微软雅黑" panose="020b0503020204020204" pitchFamily="34" charset="-122"/>
                <a:sym typeface="+mn-ea"/>
              </a:rPr>
              <a:t>）</a:t>
            </a:r>
            <a:r>
              <a:rPr lang="zh-CN" altLang="zh-CN" sz="2400">
                <a:latin typeface="微软雅黑" panose="020b0503020204020204" pitchFamily="34" charset="-122"/>
                <a:ea typeface="微软雅黑" panose="020b0503020204020204" pitchFamily="34" charset="-122"/>
              </a:rPr>
              <a:t>建设工程设计阶段</a:t>
            </a:r>
            <a:br>
              <a:rPr lang="zh-CN" altLang="zh-CN" sz="2400">
                <a:latin typeface="微软雅黑" panose="020b0503020204020204" pitchFamily="34" charset="-122"/>
                <a:ea typeface="微软雅黑" panose="020b0503020204020204" pitchFamily="34" charset="-122"/>
              </a:rPr>
            </a:br>
            <a:r>
              <a:rPr lang="en-US" altLang="zh-CN" sz="2400">
                <a:latin typeface="微软雅黑" panose="020b0503020204020204" pitchFamily="34" charset="-122"/>
                <a:ea typeface="微软雅黑" panose="020b0503020204020204" pitchFamily="34" charset="-122"/>
              </a:rPr>
              <a:t>       </a:t>
            </a:r>
            <a:r>
              <a:rPr lang="zh-CN" altLang="zh-CN" sz="2400">
                <a:latin typeface="微软雅黑" panose="020b0503020204020204" pitchFamily="34" charset="-122"/>
                <a:ea typeface="微软雅黑" panose="020b0503020204020204" pitchFamily="34" charset="-122"/>
              </a:rPr>
              <a:t>设计单位应按照有关建设工程</a:t>
            </a:r>
            <a:r>
              <a:rPr lang="zh-CN" altLang="zh-CN" sz="2400">
                <a:solidFill>
                  <a:srgbClr val="FFFF00"/>
                </a:solidFill>
                <a:latin typeface="微软雅黑" panose="020b0503020204020204" pitchFamily="34" charset="-122"/>
                <a:ea typeface="微软雅黑" panose="020b0503020204020204" pitchFamily="34" charset="-122"/>
              </a:rPr>
              <a:t>法律法规</a:t>
            </a:r>
            <a:r>
              <a:rPr lang="zh-CN" altLang="zh-CN" sz="2400">
                <a:latin typeface="微软雅黑" panose="020b0503020204020204" pitchFamily="34" charset="-122"/>
                <a:ea typeface="微软雅黑" panose="020b0503020204020204" pitchFamily="34" charset="-122"/>
              </a:rPr>
              <a:t>的规定和</a:t>
            </a:r>
            <a:r>
              <a:rPr lang="zh-CN" altLang="zh-CN" sz="2400">
                <a:solidFill>
                  <a:srgbClr val="FFFF00"/>
                </a:solidFill>
                <a:latin typeface="微软雅黑" panose="020b0503020204020204" pitchFamily="34" charset="-122"/>
                <a:ea typeface="微软雅黑" panose="020b0503020204020204" pitchFamily="34" charset="-122"/>
              </a:rPr>
              <a:t>强制性标准</a:t>
            </a:r>
            <a:r>
              <a:rPr lang="zh-CN" altLang="zh-CN" sz="2400">
                <a:latin typeface="微软雅黑" panose="020b0503020204020204" pitchFamily="34" charset="-122"/>
                <a:ea typeface="微软雅黑" panose="020b0503020204020204" pitchFamily="34" charset="-122"/>
              </a:rPr>
              <a:t>的要求，进行</a:t>
            </a:r>
            <a:r>
              <a:rPr lang="zh-CN" altLang="zh-CN" sz="2400">
                <a:solidFill>
                  <a:srgbClr val="FFFF00"/>
                </a:solidFill>
                <a:latin typeface="微软雅黑" panose="020b0503020204020204" pitchFamily="34" charset="-122"/>
                <a:ea typeface="微软雅黑" panose="020b0503020204020204" pitchFamily="34" charset="-122"/>
              </a:rPr>
              <a:t>环境保护设施</a:t>
            </a:r>
            <a:r>
              <a:rPr lang="zh-CN" altLang="zh-CN" sz="2400">
                <a:solidFill>
                  <a:srgbClr val="FFFFE6"/>
                </a:solidFill>
                <a:latin typeface="微软雅黑" panose="020b0503020204020204" pitchFamily="34" charset="-122"/>
                <a:ea typeface="微软雅黑" panose="020b0503020204020204" pitchFamily="34" charset="-122"/>
              </a:rPr>
              <a:t>和</a:t>
            </a:r>
            <a:r>
              <a:rPr lang="zh-CN" altLang="zh-CN" sz="2400">
                <a:solidFill>
                  <a:srgbClr val="FFFF00"/>
                </a:solidFill>
                <a:latin typeface="微软雅黑" panose="020b0503020204020204" pitchFamily="34" charset="-122"/>
                <a:ea typeface="微软雅黑" panose="020b0503020204020204" pitchFamily="34" charset="-122"/>
              </a:rPr>
              <a:t>安全设施</a:t>
            </a:r>
            <a:r>
              <a:rPr lang="zh-CN" altLang="zh-CN" sz="2400">
                <a:latin typeface="微软雅黑" panose="020b0503020204020204" pitchFamily="34" charset="-122"/>
                <a:ea typeface="微软雅黑" panose="020b0503020204020204" pitchFamily="34" charset="-122"/>
              </a:rPr>
              <a:t>的设计。对涉及</a:t>
            </a:r>
            <a:r>
              <a:rPr lang="zh-CN" altLang="zh-CN" sz="2400">
                <a:solidFill>
                  <a:srgbClr val="FFFF00"/>
                </a:solidFill>
                <a:latin typeface="微软雅黑" panose="020b0503020204020204" pitchFamily="34" charset="-122"/>
                <a:ea typeface="微软雅黑" panose="020b0503020204020204" pitchFamily="34" charset="-122"/>
              </a:rPr>
              <a:t>施工安全</a:t>
            </a:r>
            <a:r>
              <a:rPr lang="zh-CN" altLang="zh-CN" sz="2400">
                <a:latin typeface="微软雅黑" panose="020b0503020204020204" pitchFamily="34" charset="-122"/>
                <a:ea typeface="微软雅黑" panose="020b0503020204020204" pitchFamily="34" charset="-122"/>
              </a:rPr>
              <a:t>的重点部分和环节在设计文件中应进行注明，并对防范生产安全事故提出</a:t>
            </a:r>
            <a:r>
              <a:rPr lang="zh-CN" altLang="zh-CN" sz="2400">
                <a:solidFill>
                  <a:srgbClr val="FFFF00"/>
                </a:solidFill>
                <a:latin typeface="微软雅黑" panose="020b0503020204020204" pitchFamily="34" charset="-122"/>
                <a:ea typeface="微软雅黑" panose="020b0503020204020204" pitchFamily="34" charset="-122"/>
              </a:rPr>
              <a:t>指导意见</a:t>
            </a:r>
            <a:r>
              <a:rPr lang="zh-CN" altLang="zh-CN" sz="2400">
                <a:latin typeface="微软雅黑" panose="020b0503020204020204" pitchFamily="34" charset="-122"/>
                <a:ea typeface="微软雅黑" panose="020b0503020204020204" pitchFamily="34" charset="-122"/>
              </a:rPr>
              <a:t>。</a:t>
            </a:r>
            <a:br>
              <a:rPr lang="zh-CN" altLang="zh-CN" sz="2400">
                <a:latin typeface="微软雅黑" panose="020b0503020204020204" pitchFamily="34" charset="-122"/>
                <a:ea typeface="微软雅黑" panose="020b0503020204020204" pitchFamily="34" charset="-122"/>
              </a:rPr>
            </a:br>
            <a:r>
              <a:rPr lang="zh-CN" altLang="zh-CN" sz="2400">
                <a:latin typeface="微软雅黑" panose="020b0503020204020204" pitchFamily="34" charset="-122"/>
                <a:ea typeface="微软雅黑" panose="020b0503020204020204" pitchFamily="34" charset="-122"/>
              </a:rPr>
              <a:t>       在工程总概算中，应明确工程</a:t>
            </a:r>
            <a:r>
              <a:rPr lang="zh-CN" altLang="zh-CN" sz="2400">
                <a:solidFill>
                  <a:srgbClr val="FFFF00"/>
                </a:solidFill>
                <a:latin typeface="微软雅黑" panose="020b0503020204020204" pitchFamily="34" charset="-122"/>
                <a:ea typeface="微软雅黑" panose="020b0503020204020204" pitchFamily="34" charset="-122"/>
              </a:rPr>
              <a:t>安全环保设施费用</a:t>
            </a:r>
            <a:r>
              <a:rPr lang="zh-CN" altLang="zh-CN" sz="2400">
                <a:latin typeface="微软雅黑" panose="020b0503020204020204" pitchFamily="34" charset="-122"/>
                <a:ea typeface="微软雅黑" panose="020b0503020204020204" pitchFamily="34" charset="-122"/>
              </a:rPr>
              <a:t>、</a:t>
            </a:r>
            <a:r>
              <a:rPr lang="zh-CN" altLang="zh-CN" sz="2400">
                <a:solidFill>
                  <a:srgbClr val="FFFF00"/>
                </a:solidFill>
                <a:latin typeface="微软雅黑" panose="020b0503020204020204" pitchFamily="34" charset="-122"/>
                <a:ea typeface="微软雅黑" panose="020b0503020204020204" pitchFamily="34" charset="-122"/>
              </a:rPr>
              <a:t>安全施工和环境保护措施费</a:t>
            </a:r>
            <a:r>
              <a:rPr lang="zh-CN" altLang="zh-CN" sz="2400">
                <a:latin typeface="微软雅黑" panose="020b0503020204020204" pitchFamily="34" charset="-122"/>
                <a:ea typeface="微软雅黑" panose="020b0503020204020204" pitchFamily="34" charset="-122"/>
              </a:rPr>
              <a:t>等。</a:t>
            </a:r>
            <a:br>
              <a:rPr lang="zh-CN" altLang="zh-CN" sz="2400">
                <a:latin typeface="微软雅黑" panose="020b0503020204020204" pitchFamily="34" charset="-122"/>
                <a:ea typeface="微软雅黑" panose="020b0503020204020204" pitchFamily="34" charset="-122"/>
              </a:rPr>
            </a:br>
            <a:r>
              <a:rPr lang="zh-CN" altLang="zh-CN" sz="2400">
                <a:latin typeface="微软雅黑" panose="020b0503020204020204" pitchFamily="34" charset="-122"/>
                <a:ea typeface="微软雅黑" panose="020b0503020204020204" pitchFamily="34" charset="-122"/>
              </a:rPr>
              <a:t>       设计单位和注册建筑师等执业人员应当对其设计负责。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348105" y="488950"/>
            <a:ext cx="9818370" cy="4568190"/>
          </a:xfrm>
        </p:spPr>
        <p:txBody>
          <a:bodyPr/>
          <a:lstStyle/>
          <a:p>
            <a:r>
              <a:rPr lang="en-US" altLang="zh-CN" sz="2400">
                <a:solidFill>
                  <a:srgbClr val="FFFFE6"/>
                </a:solidFill>
                <a:sym typeface="+mn-ea"/>
              </a:rPr>
              <a:t>（</a:t>
            </a:r>
            <a:r>
              <a:rPr lang="zh-CN" altLang="en-US" sz="2400">
                <a:solidFill>
                  <a:srgbClr val="FFFFE6"/>
                </a:solidFill>
                <a:sym typeface="+mn-ea"/>
              </a:rPr>
              <a:t>三</a:t>
            </a:r>
            <a:r>
              <a:rPr lang="en-US" altLang="zh-CN" sz="2400">
                <a:solidFill>
                  <a:srgbClr val="FFFFE6"/>
                </a:solidFill>
                <a:sym typeface="+mn-ea"/>
              </a:rPr>
              <a:t>）</a:t>
            </a:r>
            <a:r>
              <a:rPr lang="zh-CN" altLang="zh-CN" sz="2400">
                <a:solidFill>
                  <a:srgbClr val="FFFFE6"/>
                </a:solidFill>
                <a:latin typeface="微软雅黑" panose="020b0503020204020204" pitchFamily="34" charset="-122"/>
                <a:ea typeface="微软雅黑" panose="020b0503020204020204" pitchFamily="34" charset="-122"/>
              </a:rPr>
              <a:t>工程施工阶段</a:t>
            </a:r>
          </a:p>
          <a:p>
            <a:r>
              <a:rPr lang="en-US" altLang="zh-CN" sz="2400">
                <a:solidFill>
                  <a:schemeClr val="tx1"/>
                </a:solidFill>
                <a:latin typeface="微软雅黑" panose="020b0503020204020204" pitchFamily="34" charset="-122"/>
                <a:ea typeface="微软雅黑" panose="020b0503020204020204" pitchFamily="34" charset="-122"/>
              </a:rPr>
              <a:t>      </a:t>
            </a:r>
            <a:r>
              <a:rPr altLang="zh-CN" sz="2400">
                <a:solidFill>
                  <a:schemeClr val="tx1"/>
                </a:solidFill>
                <a:latin typeface="微软雅黑" panose="020b0503020204020204" pitchFamily="34" charset="-122"/>
                <a:ea typeface="微软雅黑" panose="020b0503020204020204" pitchFamily="34" charset="-122"/>
              </a:rPr>
              <a:t>建设单位在</a:t>
            </a:r>
            <a:r>
              <a:rPr altLang="zh-CN" sz="2400">
                <a:solidFill>
                  <a:srgbClr val="FFFF00"/>
                </a:solidFill>
                <a:latin typeface="微软雅黑" panose="020b0503020204020204" pitchFamily="34" charset="-122"/>
                <a:ea typeface="微软雅黑" panose="020b0503020204020204" pitchFamily="34" charset="-122"/>
              </a:rPr>
              <a:t>申请领取施工许可证</a:t>
            </a:r>
            <a:r>
              <a:rPr altLang="zh-CN" sz="2400">
                <a:solidFill>
                  <a:srgbClr val="FFFFE6"/>
                </a:solidFill>
                <a:latin typeface="微软雅黑" panose="020b0503020204020204" pitchFamily="34" charset="-122"/>
                <a:ea typeface="微软雅黑" panose="020b0503020204020204" pitchFamily="34" charset="-122"/>
              </a:rPr>
              <a:t>时</a:t>
            </a:r>
            <a:r>
              <a:rPr altLang="zh-CN" sz="2400">
                <a:solidFill>
                  <a:schemeClr val="tx1"/>
                </a:solidFill>
                <a:latin typeface="微软雅黑" panose="020b0503020204020204" pitchFamily="34" charset="-122"/>
                <a:ea typeface="微软雅黑" panose="020b0503020204020204" pitchFamily="34" charset="-122"/>
              </a:rPr>
              <a:t>，应当</a:t>
            </a:r>
            <a:r>
              <a:rPr altLang="zh-CN" sz="2400">
                <a:solidFill>
                  <a:srgbClr val="FFFF00"/>
                </a:solidFill>
                <a:latin typeface="微软雅黑" panose="020b0503020204020204" pitchFamily="34" charset="-122"/>
                <a:ea typeface="微软雅黑" panose="020b0503020204020204" pitchFamily="34" charset="-122"/>
              </a:rPr>
              <a:t>提供</a:t>
            </a:r>
            <a:r>
              <a:rPr altLang="zh-CN" sz="2400">
                <a:solidFill>
                  <a:schemeClr val="tx1"/>
                </a:solidFill>
                <a:latin typeface="微软雅黑" panose="020b0503020204020204" pitchFamily="34" charset="-122"/>
                <a:ea typeface="微软雅黑" panose="020b0503020204020204" pitchFamily="34" charset="-122"/>
              </a:rPr>
              <a:t>建设工程有关</a:t>
            </a:r>
            <a:r>
              <a:rPr altLang="zh-CN" sz="2400">
                <a:solidFill>
                  <a:srgbClr val="FFFF00"/>
                </a:solidFill>
                <a:latin typeface="微软雅黑" panose="020b0503020204020204" pitchFamily="34" charset="-122"/>
                <a:ea typeface="微软雅黑" panose="020b0503020204020204" pitchFamily="34" charset="-122"/>
              </a:rPr>
              <a:t>安全施工措施</a:t>
            </a:r>
            <a:r>
              <a:rPr altLang="zh-CN" sz="2400">
                <a:solidFill>
                  <a:schemeClr val="tx1"/>
                </a:solidFill>
                <a:latin typeface="微软雅黑" panose="020b0503020204020204" pitchFamily="34" charset="-122"/>
                <a:ea typeface="微软雅黑" panose="020b0503020204020204" pitchFamily="34" charset="-122"/>
              </a:rPr>
              <a:t>的资料。</a:t>
            </a:r>
          </a:p>
          <a:p>
            <a:r>
              <a:rPr altLang="zh-CN" sz="2400">
                <a:solidFill>
                  <a:schemeClr val="tx1"/>
                </a:solidFill>
                <a:latin typeface="微软雅黑" panose="020b0503020204020204" pitchFamily="34" charset="-122"/>
                <a:ea typeface="微软雅黑" panose="020b0503020204020204" pitchFamily="34" charset="-122"/>
              </a:rPr>
              <a:t>　   </a:t>
            </a:r>
            <a:r>
              <a:rPr lang="zh-CN" sz="2400">
                <a:solidFill>
                  <a:schemeClr val="tx1"/>
                </a:solidFill>
                <a:latin typeface="微软雅黑" panose="020b0503020204020204" pitchFamily="34" charset="-122"/>
                <a:ea typeface="微软雅黑" panose="020b0503020204020204" pitchFamily="34" charset="-122"/>
              </a:rPr>
              <a:t>依法批准开工报告的建设工程，建设单位应自</a:t>
            </a:r>
            <a:r>
              <a:rPr lang="zh-CN" sz="2400">
                <a:solidFill>
                  <a:srgbClr val="FFFF00"/>
                </a:solidFill>
                <a:latin typeface="微软雅黑" panose="020b0503020204020204" pitchFamily="34" charset="-122"/>
                <a:ea typeface="微软雅黑" panose="020b0503020204020204" pitchFamily="34" charset="-122"/>
              </a:rPr>
              <a:t>开工报告批准之日起</a:t>
            </a:r>
            <a:r>
              <a:rPr lang="en-US" altLang="zh-CN" sz="2400">
                <a:solidFill>
                  <a:srgbClr val="FFFF00"/>
                </a:solidFill>
                <a:latin typeface="微软雅黑" panose="020b0503020204020204" pitchFamily="34" charset="-122"/>
                <a:ea typeface="微软雅黑" panose="020b0503020204020204" pitchFamily="34" charset="-122"/>
              </a:rPr>
              <a:t>15</a:t>
            </a:r>
            <a:r>
              <a:rPr lang="zh-CN" altLang="en-US" sz="2400">
                <a:solidFill>
                  <a:srgbClr val="FFFF00"/>
                </a:solidFill>
                <a:latin typeface="微软雅黑" panose="020b0503020204020204" pitchFamily="34" charset="-122"/>
                <a:ea typeface="微软雅黑" panose="020b0503020204020204" pitchFamily="34" charset="-122"/>
              </a:rPr>
              <a:t>日内</a:t>
            </a:r>
            <a:r>
              <a:rPr lang="zh-CN" altLang="en-US" sz="2400">
                <a:solidFill>
                  <a:schemeClr val="tx1"/>
                </a:solidFill>
                <a:latin typeface="微软雅黑" panose="020b0503020204020204" pitchFamily="34" charset="-122"/>
                <a:ea typeface="微软雅黑" panose="020b0503020204020204" pitchFamily="34" charset="-122"/>
              </a:rPr>
              <a:t>，将</a:t>
            </a:r>
            <a:r>
              <a:rPr lang="zh-CN" altLang="en-US" sz="2400">
                <a:solidFill>
                  <a:srgbClr val="FFFF00"/>
                </a:solidFill>
                <a:latin typeface="微软雅黑" panose="020b0503020204020204" pitchFamily="34" charset="-122"/>
                <a:ea typeface="微软雅黑" panose="020b0503020204020204" pitchFamily="34" charset="-122"/>
              </a:rPr>
              <a:t>保证安全施工的措施</a:t>
            </a:r>
            <a:r>
              <a:rPr lang="zh-CN" altLang="en-US" sz="2400">
                <a:solidFill>
                  <a:schemeClr val="tx1"/>
                </a:solidFill>
                <a:latin typeface="微软雅黑" panose="020b0503020204020204" pitchFamily="34" charset="-122"/>
                <a:ea typeface="微软雅黑" panose="020b0503020204020204" pitchFamily="34" charset="-122"/>
              </a:rPr>
              <a:t>报送至工程所在地</a:t>
            </a:r>
            <a:r>
              <a:rPr altLang="zh-CN" sz="2400">
                <a:solidFill>
                  <a:schemeClr val="tx1"/>
                </a:solidFill>
                <a:sym typeface="+mn-ea"/>
              </a:rPr>
              <a:t>的县级以上的地方人民政府</a:t>
            </a:r>
            <a:r>
              <a:rPr lang="zh-CN" sz="2400">
                <a:solidFill>
                  <a:schemeClr val="tx1"/>
                </a:solidFill>
                <a:sym typeface="+mn-ea"/>
              </a:rPr>
              <a:t>建设行政</a:t>
            </a:r>
            <a:r>
              <a:rPr altLang="zh-CN" sz="2400">
                <a:solidFill>
                  <a:schemeClr val="tx1"/>
                </a:solidFill>
                <a:sym typeface="+mn-ea"/>
              </a:rPr>
              <a:t>主管部门或者其他有关部门</a:t>
            </a:r>
            <a:r>
              <a:rPr altLang="zh-CN" sz="2400">
                <a:solidFill>
                  <a:srgbClr val="FFFF00"/>
                </a:solidFill>
                <a:sym typeface="+mn-ea"/>
              </a:rPr>
              <a:t>备案</a:t>
            </a:r>
            <a:r>
              <a:rPr altLang="zh-CN" sz="2400">
                <a:solidFill>
                  <a:schemeClr val="tx1"/>
                </a:solidFill>
                <a:sym typeface="+mn-ea"/>
              </a:rPr>
              <a:t>。</a:t>
            </a:r>
            <a:endParaRPr lang="zh-CN" altLang="en-US" sz="2400">
              <a:solidFill>
                <a:schemeClr val="tx1"/>
              </a:solidFill>
              <a:latin typeface="微软雅黑" panose="020b0503020204020204" pitchFamily="34" charset="-122"/>
              <a:ea typeface="微软雅黑" panose="020b0503020204020204" pitchFamily="34" charset="-122"/>
            </a:endParaRPr>
          </a:p>
          <a:p>
            <a:r>
              <a:rPr altLang="zh-CN" sz="2400">
                <a:solidFill>
                  <a:schemeClr val="tx1"/>
                </a:solidFill>
                <a:latin typeface="微软雅黑" panose="020b0503020204020204" pitchFamily="34" charset="-122"/>
                <a:ea typeface="微软雅黑" panose="020b0503020204020204" pitchFamily="34" charset="-122"/>
              </a:rPr>
              <a:t>     应当拆除的工程，建设单位应当在拆除工程施工15日前，将</a:t>
            </a:r>
            <a:r>
              <a:rPr altLang="zh-CN" sz="2400">
                <a:solidFill>
                  <a:srgbClr val="FFFF00"/>
                </a:solidFill>
                <a:latin typeface="微软雅黑" panose="020b0503020204020204" pitchFamily="34" charset="-122"/>
                <a:ea typeface="微软雅黑" panose="020b0503020204020204" pitchFamily="34" charset="-122"/>
              </a:rPr>
              <a:t>拆除施工单位资质等级证明</a:t>
            </a:r>
            <a:r>
              <a:rPr altLang="zh-CN" sz="2400">
                <a:solidFill>
                  <a:schemeClr val="tx1"/>
                </a:solidFill>
                <a:latin typeface="微软雅黑" panose="020b0503020204020204" pitchFamily="34" charset="-122"/>
                <a:ea typeface="微软雅黑" panose="020b0503020204020204" pitchFamily="34" charset="-122"/>
              </a:rPr>
              <a:t>，拟拆除建筑物、构筑物及可能涉及毗邻建筑的说明，拆除施工组织方案，堆放、清除废弃物的措施的资料报送建设工程所在地的县级以上的地方人民政府主管部门或者其他有关部门备案。</a:t>
            </a:r>
          </a:p>
          <a:p>
            <a:r>
              <a:rPr altLang="zh-CN" sz="2400">
                <a:solidFill>
                  <a:schemeClr val="tx1"/>
                </a:solidFill>
                <a:latin typeface="微软雅黑" panose="020b0503020204020204" pitchFamily="34" charset="-122"/>
                <a:ea typeface="微软雅黑" panose="020b0503020204020204" pitchFamily="34" charset="-122"/>
              </a:rPr>
              <a:t>　　</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203960" y="977265"/>
            <a:ext cx="9315450" cy="4994275"/>
          </a:xfrm>
        </p:spPr>
        <p:txBody>
          <a:bodyPr/>
          <a:lstStyle/>
          <a:p>
            <a:pPr>
              <a:lnSpc>
                <a:spcPct val="150000"/>
              </a:lnSpc>
            </a:pPr>
            <a:r>
              <a:rPr lang="en-US" altLang="zh-CN" sz="2400">
                <a:solidFill>
                  <a:schemeClr val="tx1"/>
                </a:solidFill>
                <a:latin typeface="微软雅黑" panose="020b0503020204020204" pitchFamily="34" charset="-122"/>
                <a:ea typeface="微软雅黑" panose="020b0503020204020204" pitchFamily="34" charset="-122"/>
              </a:rPr>
              <a:t>       </a:t>
            </a:r>
            <a:r>
              <a:rPr lang="zh-CN" altLang="zh-CN" sz="2400">
                <a:solidFill>
                  <a:srgbClr val="FFFF00"/>
                </a:solidFill>
                <a:latin typeface="微软雅黑" panose="020b0503020204020204" pitchFamily="34" charset="-122"/>
                <a:ea typeface="微软雅黑" panose="020b0503020204020204" pitchFamily="34" charset="-122"/>
              </a:rPr>
              <a:t>企业的代表人</a:t>
            </a:r>
            <a:r>
              <a:rPr lang="zh-CN" altLang="zh-CN" sz="2400">
                <a:solidFill>
                  <a:schemeClr val="tx1"/>
                </a:solidFill>
                <a:latin typeface="微软雅黑" panose="020b0503020204020204" pitchFamily="34" charset="-122"/>
                <a:ea typeface="微软雅黑" panose="020b0503020204020204" pitchFamily="34" charset="-122"/>
              </a:rPr>
              <a:t>是</a:t>
            </a:r>
            <a:r>
              <a:rPr lang="zh-CN" altLang="zh-CN" sz="2400">
                <a:solidFill>
                  <a:srgbClr val="FFFF00"/>
                </a:solidFill>
                <a:latin typeface="微软雅黑" panose="020b0503020204020204" pitchFamily="34" charset="-122"/>
                <a:ea typeface="微软雅黑" panose="020b0503020204020204" pitchFamily="34" charset="-122"/>
              </a:rPr>
              <a:t>安全生产的第一负责人</a:t>
            </a:r>
            <a:r>
              <a:rPr lang="zh-CN" altLang="zh-CN" sz="2400">
                <a:solidFill>
                  <a:schemeClr val="tx1"/>
                </a:solidFill>
                <a:latin typeface="微软雅黑" panose="020b0503020204020204" pitchFamily="34" charset="-122"/>
                <a:ea typeface="微软雅黑" panose="020b0503020204020204" pitchFamily="34" charset="-122"/>
              </a:rPr>
              <a:t>，</a:t>
            </a:r>
            <a:r>
              <a:rPr lang="zh-CN" altLang="zh-CN" sz="2400">
                <a:solidFill>
                  <a:srgbClr val="FFFF00"/>
                </a:solidFill>
                <a:latin typeface="微软雅黑" panose="020b0503020204020204" pitchFamily="34" charset="-122"/>
                <a:ea typeface="微软雅黑" panose="020b0503020204020204" pitchFamily="34" charset="-122"/>
              </a:rPr>
              <a:t>项目经理</a:t>
            </a:r>
            <a:r>
              <a:rPr lang="zh-CN" altLang="zh-CN" sz="2400">
                <a:solidFill>
                  <a:schemeClr val="tx1"/>
                </a:solidFill>
                <a:latin typeface="微软雅黑" panose="020b0503020204020204" pitchFamily="34" charset="-122"/>
                <a:ea typeface="微软雅黑" panose="020b0503020204020204" pitchFamily="34" charset="-122"/>
              </a:rPr>
              <a:t>是施工项目生产的</a:t>
            </a:r>
            <a:r>
              <a:rPr lang="zh-CN" altLang="zh-CN" sz="2400">
                <a:solidFill>
                  <a:srgbClr val="FFFF00"/>
                </a:solidFill>
                <a:latin typeface="微软雅黑" panose="020b0503020204020204" pitchFamily="34" charset="-122"/>
                <a:ea typeface="微软雅黑" panose="020b0503020204020204" pitchFamily="34" charset="-122"/>
              </a:rPr>
              <a:t>主要负责人</a:t>
            </a:r>
            <a:r>
              <a:rPr lang="zh-CN" altLang="zh-CN" sz="2400">
                <a:solidFill>
                  <a:schemeClr val="tx1"/>
                </a:solidFill>
                <a:latin typeface="微软雅黑" panose="020b0503020204020204" pitchFamily="34" charset="-122"/>
                <a:ea typeface="微软雅黑" panose="020b0503020204020204" pitchFamily="34" charset="-122"/>
              </a:rPr>
              <a:t>。</a:t>
            </a:r>
          </a:p>
          <a:p>
            <a:pPr>
              <a:lnSpc>
                <a:spcPct val="150000"/>
              </a:lnSpc>
            </a:pPr>
            <a:r>
              <a:rPr lang="en-US" altLang="zh-CN" sz="2400">
                <a:solidFill>
                  <a:schemeClr val="tx1"/>
                </a:solidFill>
                <a:latin typeface="微软雅黑" panose="020b0503020204020204" pitchFamily="34" charset="-122"/>
                <a:ea typeface="微软雅黑" panose="020b0503020204020204" pitchFamily="34" charset="-122"/>
              </a:rPr>
              <a:t>       </a:t>
            </a:r>
            <a:r>
              <a:rPr lang="zh-CN" altLang="zh-CN" sz="2400">
                <a:solidFill>
                  <a:srgbClr val="FFFF00"/>
                </a:solidFill>
                <a:latin typeface="微软雅黑" panose="020b0503020204020204" pitchFamily="34" charset="-122"/>
                <a:ea typeface="微软雅黑" panose="020b0503020204020204" pitchFamily="34" charset="-122"/>
              </a:rPr>
              <a:t>总承包单位</a:t>
            </a:r>
            <a:r>
              <a:rPr lang="zh-CN" altLang="zh-CN" sz="2400">
                <a:solidFill>
                  <a:schemeClr val="tx1"/>
                </a:solidFill>
                <a:latin typeface="微软雅黑" panose="020b0503020204020204" pitchFamily="34" charset="-122"/>
                <a:ea typeface="微软雅黑" panose="020b0503020204020204" pitchFamily="34" charset="-122"/>
              </a:rPr>
              <a:t>对施工现场的安全生产</a:t>
            </a:r>
            <a:r>
              <a:rPr lang="zh-CN" altLang="zh-CN" sz="2400">
                <a:solidFill>
                  <a:srgbClr val="FFFF00"/>
                </a:solidFill>
                <a:latin typeface="微软雅黑" panose="020b0503020204020204" pitchFamily="34" charset="-122"/>
                <a:ea typeface="微软雅黑" panose="020b0503020204020204" pitchFamily="34" charset="-122"/>
              </a:rPr>
              <a:t>负总责</a:t>
            </a:r>
            <a:r>
              <a:rPr lang="zh-CN" altLang="zh-CN" sz="2400">
                <a:solidFill>
                  <a:schemeClr val="tx1"/>
                </a:solidFill>
                <a:latin typeface="微软雅黑" panose="020b0503020204020204" pitchFamily="34" charset="-122"/>
                <a:ea typeface="微软雅黑" panose="020b0503020204020204" pitchFamily="34" charset="-122"/>
              </a:rPr>
              <a:t>并</a:t>
            </a:r>
            <a:r>
              <a:rPr lang="zh-CN" altLang="zh-CN" sz="2400">
                <a:solidFill>
                  <a:srgbClr val="FFFF00"/>
                </a:solidFill>
                <a:latin typeface="微软雅黑" panose="020b0503020204020204" pitchFamily="34" charset="-122"/>
                <a:ea typeface="微软雅黑" panose="020b0503020204020204" pitchFamily="34" charset="-122"/>
              </a:rPr>
              <a:t>自行完成工程主体结构的施工</a:t>
            </a:r>
            <a:r>
              <a:rPr lang="zh-CN" altLang="zh-CN" sz="2400">
                <a:solidFill>
                  <a:schemeClr val="tx1"/>
                </a:solidFill>
                <a:latin typeface="微软雅黑" panose="020b0503020204020204" pitchFamily="34" charset="-122"/>
                <a:ea typeface="微软雅黑" panose="020b0503020204020204" pitchFamily="34" charset="-122"/>
              </a:rPr>
              <a:t>。</a:t>
            </a:r>
          </a:p>
          <a:p>
            <a:pPr>
              <a:lnSpc>
                <a:spcPct val="150000"/>
              </a:lnSpc>
            </a:pPr>
            <a:r>
              <a:rPr lang="en-US" altLang="zh-CN" sz="2400">
                <a:solidFill>
                  <a:schemeClr val="tx1"/>
                </a:solidFill>
                <a:latin typeface="微软雅黑" panose="020b0503020204020204" pitchFamily="34" charset="-122"/>
                <a:ea typeface="微软雅黑" panose="020b0503020204020204" pitchFamily="34" charset="-122"/>
              </a:rPr>
              <a:t>       </a:t>
            </a:r>
            <a:r>
              <a:rPr altLang="zh-CN" sz="2400">
                <a:solidFill>
                  <a:schemeClr val="tx1"/>
                </a:solidFill>
                <a:sym typeface="+mn-ea"/>
              </a:rPr>
              <a:t>分包单位应当接受总承包单位的安全生产管理，分包合同中应当明确各自的安全生产方面的权利、义务。</a:t>
            </a:r>
            <a:r>
              <a:rPr altLang="zh-CN" sz="2400">
                <a:solidFill>
                  <a:srgbClr val="FFFF00"/>
                </a:solidFill>
                <a:sym typeface="+mn-ea"/>
              </a:rPr>
              <a:t>分包单位不服从</a:t>
            </a:r>
            <a:r>
              <a:rPr altLang="zh-CN" sz="2400">
                <a:solidFill>
                  <a:schemeClr val="tx1"/>
                </a:solidFill>
                <a:sym typeface="+mn-ea"/>
              </a:rPr>
              <a:t>管理导致生产安全事故的，由</a:t>
            </a:r>
            <a:r>
              <a:rPr altLang="zh-CN" sz="2400">
                <a:solidFill>
                  <a:srgbClr val="FFFF00"/>
                </a:solidFill>
                <a:sym typeface="+mn-ea"/>
              </a:rPr>
              <a:t>分包</a:t>
            </a:r>
            <a:r>
              <a:rPr altLang="zh-CN" sz="2400">
                <a:solidFill>
                  <a:schemeClr val="tx1"/>
                </a:solidFill>
                <a:sym typeface="+mn-ea"/>
              </a:rPr>
              <a:t>单位承担</a:t>
            </a:r>
            <a:r>
              <a:rPr altLang="zh-CN" sz="2400">
                <a:solidFill>
                  <a:srgbClr val="FFFF00"/>
                </a:solidFill>
                <a:sym typeface="+mn-ea"/>
              </a:rPr>
              <a:t>主要责任</a:t>
            </a:r>
            <a:r>
              <a:rPr altLang="zh-CN" sz="2400">
                <a:solidFill>
                  <a:schemeClr val="tx1"/>
                </a:solidFill>
                <a:sym typeface="+mn-ea"/>
              </a:rPr>
              <a:t>。总承包和分包单位对分包工程的安全生产承担</a:t>
            </a:r>
            <a:r>
              <a:rPr altLang="zh-CN" sz="2400">
                <a:solidFill>
                  <a:srgbClr val="FFFF00"/>
                </a:solidFill>
                <a:sym typeface="+mn-ea"/>
              </a:rPr>
              <a:t>连带责任</a:t>
            </a:r>
            <a:r>
              <a:rPr altLang="zh-CN" sz="2400">
                <a:solidFill>
                  <a:schemeClr val="tx1"/>
                </a:solidFill>
                <a:sym typeface="+mn-ea"/>
              </a:rPr>
              <a:t>。</a:t>
            </a:r>
            <a:endParaRPr altLang="zh-CN" sz="2400">
              <a:solidFill>
                <a:schemeClr val="tx1"/>
              </a:solidFill>
              <a:latin typeface="微软雅黑" panose="020b0503020204020204" pitchFamily="34" charset="-122"/>
              <a:ea typeface="微软雅黑" panose="020b0503020204020204" pitchFamily="34" charset="-122"/>
            </a:endParaRPr>
          </a:p>
          <a:p>
            <a:endParaRPr lang="zh-CN" altLang="en-US" sz="240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560195" y="688975"/>
            <a:ext cx="8572500" cy="4899660"/>
          </a:xfrm>
        </p:spPr>
        <p:txBody>
          <a:bodyPr/>
          <a:lstStyle/>
          <a:p>
            <a:pPr>
              <a:lnSpc>
                <a:spcPct val="150000"/>
              </a:lnSpc>
            </a:pPr>
            <a:r>
              <a:rPr lang="zh-CN" altLang="en-US" sz="2400"/>
              <a:t>（四）项目验收试运行阶段</a:t>
            </a:r>
          </a:p>
          <a:p>
            <a:pPr>
              <a:lnSpc>
                <a:spcPct val="150000"/>
              </a:lnSpc>
            </a:pPr>
            <a:r>
              <a:rPr lang="zh-CN" altLang="en-US" sz="2400"/>
              <a:t>　　</a:t>
            </a:r>
            <a:r>
              <a:rPr lang="zh-CN" altLang="en-US" sz="2400">
                <a:solidFill>
                  <a:srgbClr val="FFFF00"/>
                </a:solidFill>
              </a:rPr>
              <a:t>竣工后</a:t>
            </a:r>
            <a:r>
              <a:rPr lang="zh-CN" altLang="en-US" sz="2400"/>
              <a:t>，建设单位应向环保行政部门申请，对</a:t>
            </a:r>
            <a:r>
              <a:rPr lang="zh-CN" altLang="en-US" sz="2400">
                <a:solidFill>
                  <a:srgbClr val="FFFF00"/>
                </a:solidFill>
              </a:rPr>
              <a:t>环保设施</a:t>
            </a:r>
            <a:r>
              <a:rPr lang="zh-CN" altLang="en-US" sz="2400"/>
              <a:t>进行竣工验收。</a:t>
            </a:r>
          </a:p>
          <a:p>
            <a:pPr>
              <a:lnSpc>
                <a:spcPct val="150000"/>
              </a:lnSpc>
            </a:pPr>
            <a:r>
              <a:rPr lang="zh-CN" altLang="en-US" sz="2400"/>
              <a:t>       环保行政主管部门应在</a:t>
            </a:r>
            <a:r>
              <a:rPr lang="zh-CN" altLang="en-US" sz="2400">
                <a:solidFill>
                  <a:srgbClr val="FFFF00"/>
                </a:solidFill>
              </a:rPr>
              <a:t>收到</a:t>
            </a:r>
            <a:r>
              <a:rPr lang="zh-CN" altLang="en-US" sz="2400"/>
              <a:t>建设单位提交的</a:t>
            </a:r>
            <a:r>
              <a:rPr lang="zh-CN" altLang="en-US" sz="2400">
                <a:solidFill>
                  <a:srgbClr val="FFFF00"/>
                </a:solidFill>
              </a:rPr>
              <a:t>申请</a:t>
            </a:r>
            <a:r>
              <a:rPr lang="zh-CN" altLang="en-US" sz="2400"/>
              <a:t>环保设施竣工验收之日起</a:t>
            </a:r>
            <a:r>
              <a:rPr lang="zh-CN" altLang="en-US" sz="2400">
                <a:solidFill>
                  <a:srgbClr val="FFFF00"/>
                </a:solidFill>
              </a:rPr>
              <a:t>30日内完成验收</a:t>
            </a:r>
            <a:r>
              <a:rPr lang="zh-CN" altLang="en-US" sz="2400"/>
              <a:t>。</a:t>
            </a:r>
            <a:r>
              <a:rPr lang="zh-CN" altLang="en-US" sz="2400">
                <a:solidFill>
                  <a:srgbClr val="FFFF00"/>
                </a:solidFill>
              </a:rPr>
              <a:t>验收合格后，才能投入生产和使用。</a:t>
            </a:r>
          </a:p>
          <a:p>
            <a:pPr>
              <a:lnSpc>
                <a:spcPct val="150000"/>
              </a:lnSpc>
            </a:pPr>
            <a:r>
              <a:rPr lang="zh-CN" altLang="en-US" sz="2400"/>
              <a:t>　　对于需要试生产的建设工程项目，建设单位应当在项目投入</a:t>
            </a:r>
            <a:r>
              <a:rPr lang="zh-CN" altLang="en-US" sz="2400">
                <a:solidFill>
                  <a:srgbClr val="FFFF00"/>
                </a:solidFill>
              </a:rPr>
              <a:t>试生产之日起3个月内</a:t>
            </a:r>
            <a:r>
              <a:rPr lang="zh-CN" altLang="en-US" sz="2400"/>
              <a:t>向环保行政主管部门</a:t>
            </a:r>
            <a:r>
              <a:rPr lang="zh-CN" altLang="en-US" sz="2400">
                <a:solidFill>
                  <a:srgbClr val="FFFF00"/>
                </a:solidFill>
              </a:rPr>
              <a:t>申请</a:t>
            </a:r>
            <a:r>
              <a:rPr lang="zh-CN" altLang="en-US" sz="2400"/>
              <a:t>对其项目配套的环保设施进行竣工验收。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2837180" y="1887220"/>
            <a:ext cx="6049010" cy="2641600"/>
          </a:xfrm>
        </p:spPr>
        <p:txBody>
          <a:bodyPr anchor="t" anchorCtr="0"/>
          <a:lstStyle/>
          <a:p>
            <a:pPr algn="ctr"/>
            <a:r>
              <a:rPr lang="en-US" altLang="zh-CN" sz="3600" b="1">
                <a:solidFill>
                  <a:schemeClr val="tx2">
                    <a:lumMod val="50000"/>
                  </a:schemeClr>
                </a:solidFill>
                <a:latin typeface="微软雅黑" panose="020b0503020204020204" pitchFamily="34" charset="-122"/>
                <a:ea typeface="微软雅黑" panose="020b0503020204020204" pitchFamily="34" charset="-122"/>
              </a:rPr>
              <a:t>1Z205020</a:t>
            </a:r>
          </a:p>
          <a:p>
            <a:pPr algn="ctr"/>
            <a:r>
              <a:rPr lang="zh-CN" altLang="zh-CN" sz="3600" b="1">
                <a:solidFill>
                  <a:schemeClr val="tx2">
                    <a:lumMod val="50000"/>
                  </a:schemeClr>
                </a:solidFill>
                <a:latin typeface="微软雅黑" panose="020b0503020204020204" pitchFamily="34" charset="-122"/>
                <a:ea typeface="微软雅黑" panose="020b0503020204020204" pitchFamily="34" charset="-122"/>
              </a:rPr>
              <a:t>建设工程安全生产管理</a:t>
            </a:r>
          </a:p>
          <a:p>
            <a:pPr algn="ctr"/>
            <a:endParaRPr lang="zh-CN" altLang="en-US" sz="3600" b="1">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259840" y="467995"/>
            <a:ext cx="9723755" cy="5688330"/>
          </a:xfrm>
        </p:spPr>
        <p:txBody>
          <a:bodyPr/>
          <a:lstStyle/>
          <a:p>
            <a:pPr>
              <a:lnSpc>
                <a:spcPct val="125000"/>
              </a:lnSpc>
              <a:spcBef>
                <a:spcPts val="800"/>
              </a:spcBef>
              <a:spcAft>
                <a:spcPct val="0"/>
              </a:spcAft>
            </a:pPr>
            <a:r>
              <a:rPr lang="zh-CN" altLang="zh-CN" sz="3200">
                <a:solidFill>
                  <a:schemeClr val="tx2">
                    <a:lumMod val="50000"/>
                  </a:schemeClr>
                </a:solidFill>
                <a:latin typeface="微软雅黑" panose="020b0503020204020204" pitchFamily="34" charset="-122"/>
                <a:ea typeface="微软雅黑" panose="020b0503020204020204" pitchFamily="34" charset="-122"/>
              </a:rPr>
              <a:t>安全生产管理制度</a:t>
            </a:r>
          </a:p>
          <a:p>
            <a:pPr>
              <a:lnSpc>
                <a:spcPct val="125000"/>
              </a:lnSpc>
              <a:spcBef>
                <a:spcPts val="800"/>
              </a:spcBef>
              <a:spcAft>
                <a:spcPct val="0"/>
              </a:spcAft>
            </a:pPr>
            <a:r>
              <a:rPr lang="zh-CN" altLang="zh-CN">
                <a:solidFill>
                  <a:schemeClr val="tx2">
                    <a:lumMod val="50000"/>
                  </a:schemeClr>
                </a:solidFill>
                <a:latin typeface="微软雅黑" panose="020b0503020204020204" pitchFamily="34" charset="-122"/>
                <a:ea typeface="微软雅黑" panose="020b0503020204020204" pitchFamily="34" charset="-122"/>
              </a:rPr>
              <a:t>安全生产责任制度</a:t>
            </a:r>
          </a:p>
          <a:p>
            <a:pPr>
              <a:lnSpc>
                <a:spcPct val="125000"/>
              </a:lnSpc>
              <a:spcBef>
                <a:spcPts val="8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       </a:t>
            </a:r>
            <a:r>
              <a:rPr lang="zh-CN" altLang="zh-CN" sz="2400">
                <a:solidFill>
                  <a:schemeClr val="tx1"/>
                </a:solidFill>
                <a:latin typeface="微软雅黑" panose="020b0503020204020204" pitchFamily="34" charset="-122"/>
                <a:ea typeface="微软雅黑" panose="020b0503020204020204" pitchFamily="34" charset="-122"/>
              </a:rPr>
              <a:t>安全生产责任制是</a:t>
            </a:r>
            <a:r>
              <a:rPr lang="zh-CN" altLang="zh-CN" sz="2400">
                <a:solidFill>
                  <a:srgbClr val="FFFF00"/>
                </a:solidFill>
                <a:latin typeface="微软雅黑" panose="020b0503020204020204" pitchFamily="34" charset="-122"/>
                <a:ea typeface="微软雅黑" panose="020b0503020204020204" pitchFamily="34" charset="-122"/>
              </a:rPr>
              <a:t>最基本</a:t>
            </a:r>
            <a:r>
              <a:rPr lang="zh-CN" altLang="zh-CN" sz="2400">
                <a:solidFill>
                  <a:schemeClr val="tx1"/>
                </a:solidFill>
                <a:latin typeface="微软雅黑" panose="020b0503020204020204" pitchFamily="34" charset="-122"/>
                <a:ea typeface="微软雅黑" panose="020b0503020204020204" pitchFamily="34" charset="-122"/>
              </a:rPr>
              <a:t>的安全管理制度，是所有安全生产管理制度的</a:t>
            </a:r>
            <a:r>
              <a:rPr lang="zh-CN" altLang="zh-CN" sz="2400">
                <a:solidFill>
                  <a:srgbClr val="FFFF00"/>
                </a:solidFill>
                <a:latin typeface="微软雅黑" panose="020b0503020204020204" pitchFamily="34" charset="-122"/>
                <a:ea typeface="微软雅黑" panose="020b0503020204020204" pitchFamily="34" charset="-122"/>
              </a:rPr>
              <a:t>核心</a:t>
            </a:r>
            <a:r>
              <a:rPr lang="zh-CN" altLang="zh-CN" sz="2400">
                <a:solidFill>
                  <a:schemeClr val="tx1"/>
                </a:solidFill>
                <a:latin typeface="微软雅黑" panose="020b0503020204020204" pitchFamily="34" charset="-122"/>
                <a:ea typeface="微软雅黑" panose="020b0503020204020204" pitchFamily="34" charset="-122"/>
              </a:rPr>
              <a:t>。</a:t>
            </a:r>
            <a:r>
              <a:rPr lang="en-US" altLang="zh-CN" sz="2400">
                <a:solidFill>
                  <a:schemeClr val="tx1"/>
                </a:solidFill>
                <a:latin typeface="微软雅黑" panose="020b0503020204020204" pitchFamily="34" charset="-122"/>
                <a:ea typeface="微软雅黑" panose="020b0503020204020204" pitchFamily="34" charset="-122"/>
              </a:rPr>
              <a:t>“</a:t>
            </a:r>
            <a:r>
              <a:rPr lang="zh-CN" altLang="zh-CN" sz="2400">
                <a:solidFill>
                  <a:schemeClr val="tx1"/>
                </a:solidFill>
                <a:latin typeface="微软雅黑" panose="020b0503020204020204" pitchFamily="34" charset="-122"/>
                <a:ea typeface="微软雅黑" panose="020b0503020204020204" pitchFamily="34" charset="-122"/>
              </a:rPr>
              <a:t>管生产的同时必须管安全</a:t>
            </a:r>
            <a:r>
              <a:rPr lang="en-US" altLang="zh-CN" sz="2400">
                <a:solidFill>
                  <a:schemeClr val="tx1"/>
                </a:solidFill>
                <a:latin typeface="微软雅黑" panose="020b0503020204020204" pitchFamily="34" charset="-122"/>
                <a:ea typeface="微软雅黑" panose="020b0503020204020204" pitchFamily="34" charset="-122"/>
              </a:rPr>
              <a:t>”</a:t>
            </a:r>
          </a:p>
          <a:p>
            <a:pPr>
              <a:lnSpc>
                <a:spcPct val="125000"/>
              </a:lnSpc>
              <a:spcBef>
                <a:spcPts val="800"/>
              </a:spcBef>
              <a:spcAft>
                <a:spcPct val="0"/>
              </a:spcAft>
            </a:pPr>
            <a:r>
              <a:rPr lang="zh-CN" altLang="zh-CN" sz="2400">
                <a:solidFill>
                  <a:schemeClr val="tx1"/>
                </a:solidFill>
                <a:latin typeface="微软雅黑" panose="020b0503020204020204" pitchFamily="34" charset="-122"/>
                <a:ea typeface="微软雅黑" panose="020b0503020204020204" pitchFamily="34" charset="-122"/>
              </a:rPr>
              <a:t>　　1.各级人员的</a:t>
            </a:r>
            <a:r>
              <a:rPr lang="zh-CN" altLang="zh-CN" sz="2400">
                <a:solidFill>
                  <a:schemeClr val="tx1"/>
                </a:solidFill>
                <a:sym typeface="+mn-ea"/>
              </a:rPr>
              <a:t>安全生产责任制，各个部门的安全生产责任制</a:t>
            </a:r>
            <a:r>
              <a:rPr lang="zh-CN" altLang="zh-CN" sz="2400">
                <a:solidFill>
                  <a:schemeClr val="tx1"/>
                </a:solidFill>
                <a:latin typeface="微软雅黑" panose="020b0503020204020204" pitchFamily="34" charset="-122"/>
                <a:ea typeface="微软雅黑" panose="020b0503020204020204" pitchFamily="34" charset="-122"/>
              </a:rPr>
              <a:t>。</a:t>
            </a:r>
          </a:p>
          <a:p>
            <a:pPr>
              <a:lnSpc>
                <a:spcPct val="125000"/>
              </a:lnSpc>
              <a:spcBef>
                <a:spcPts val="800"/>
              </a:spcBef>
              <a:spcAft>
                <a:spcPct val="0"/>
              </a:spcAft>
            </a:pPr>
            <a:r>
              <a:rPr lang="zh-CN" altLang="zh-CN" sz="2400">
                <a:solidFill>
                  <a:schemeClr val="tx1"/>
                </a:solidFill>
                <a:latin typeface="微软雅黑" panose="020b0503020204020204" pitchFamily="34" charset="-122"/>
                <a:ea typeface="微软雅黑" panose="020b0503020204020204" pitchFamily="34" charset="-122"/>
              </a:rPr>
              <a:t>　　2.项目独立承包的工程在签订承包合同中必须有安全生产工作的具体指标和要求。</a:t>
            </a:r>
          </a:p>
          <a:p>
            <a:pPr>
              <a:lnSpc>
                <a:spcPct val="125000"/>
              </a:lnSpc>
              <a:spcBef>
                <a:spcPts val="800"/>
              </a:spcBef>
              <a:spcAft>
                <a:spcPct val="0"/>
              </a:spcAft>
            </a:pPr>
            <a:r>
              <a:rPr lang="zh-CN" altLang="zh-CN" sz="2400">
                <a:solidFill>
                  <a:schemeClr val="tx1"/>
                </a:solidFill>
                <a:latin typeface="微软雅黑" panose="020b0503020204020204" pitchFamily="34" charset="-122"/>
                <a:ea typeface="微软雅黑" panose="020b0503020204020204" pitchFamily="34" charset="-122"/>
              </a:rPr>
              <a:t>　　</a:t>
            </a:r>
            <a:r>
              <a:rPr lang="en-US" altLang="zh-CN" sz="2400">
                <a:solidFill>
                  <a:schemeClr val="tx1"/>
                </a:solidFill>
                <a:latin typeface="微软雅黑" panose="020b0503020204020204" pitchFamily="34" charset="-122"/>
                <a:ea typeface="微软雅黑" panose="020b0503020204020204" pitchFamily="34" charset="-122"/>
              </a:rPr>
              <a:t>3</a:t>
            </a:r>
            <a:r>
              <a:rPr lang="zh-CN" altLang="zh-CN" sz="2400">
                <a:solidFill>
                  <a:schemeClr val="tx1"/>
                </a:solidFill>
                <a:latin typeface="微软雅黑" panose="020b0503020204020204" pitchFamily="34" charset="-122"/>
                <a:ea typeface="微软雅黑" panose="020b0503020204020204" pitchFamily="34" charset="-122"/>
              </a:rPr>
              <a:t>.项目的主要工种应有相应的安全技术操作规程。</a:t>
            </a:r>
          </a:p>
          <a:p>
            <a:pPr>
              <a:lnSpc>
                <a:spcPct val="125000"/>
              </a:lnSpc>
              <a:spcBef>
                <a:spcPts val="800"/>
              </a:spcBef>
              <a:spcAft>
                <a:spcPct val="0"/>
              </a:spcAft>
            </a:pPr>
            <a:r>
              <a:rPr lang="zh-CN" altLang="zh-CN" sz="2400">
                <a:solidFill>
                  <a:schemeClr val="tx1"/>
                </a:solidFill>
                <a:latin typeface="微软雅黑" panose="020b0503020204020204" pitchFamily="34" charset="-122"/>
                <a:ea typeface="微软雅黑" panose="020b0503020204020204" pitchFamily="34" charset="-122"/>
              </a:rPr>
              <a:t>　　</a:t>
            </a:r>
            <a:r>
              <a:rPr lang="en-US" altLang="zh-CN" sz="2400">
                <a:solidFill>
                  <a:schemeClr val="tx1"/>
                </a:solidFill>
                <a:latin typeface="微软雅黑" panose="020b0503020204020204" pitchFamily="34" charset="-122"/>
                <a:ea typeface="微软雅黑" panose="020b0503020204020204" pitchFamily="34" charset="-122"/>
              </a:rPr>
              <a:t>4</a:t>
            </a:r>
            <a:r>
              <a:rPr lang="zh-CN" altLang="zh-CN" sz="2400">
                <a:solidFill>
                  <a:schemeClr val="tx1"/>
                </a:solidFill>
                <a:latin typeface="微软雅黑" panose="020b0503020204020204" pitchFamily="34" charset="-122"/>
                <a:ea typeface="微软雅黑" panose="020b0503020204020204" pitchFamily="34" charset="-122"/>
              </a:rPr>
              <a:t>.施工现场应按工程项目配备专（兼）职安全人员。</a:t>
            </a:r>
          </a:p>
          <a:p>
            <a:pPr>
              <a:lnSpc>
                <a:spcPct val="125000"/>
              </a:lnSpc>
              <a:spcBef>
                <a:spcPts val="800"/>
              </a:spcBef>
              <a:spcAft>
                <a:spcPct val="0"/>
              </a:spcAft>
            </a:pPr>
            <a:r>
              <a:rPr lang="zh-CN" altLang="zh-CN" sz="2400">
                <a:solidFill>
                  <a:schemeClr val="tx1"/>
                </a:solidFill>
                <a:latin typeface="微软雅黑" panose="020b0503020204020204" pitchFamily="34" charset="-122"/>
                <a:ea typeface="微软雅黑" panose="020b0503020204020204" pitchFamily="34" charset="-122"/>
              </a:rPr>
              <a:t>      </a:t>
            </a:r>
            <a:r>
              <a:rPr lang="zh-CN" altLang="zh-CN" sz="2400">
                <a:solidFill>
                  <a:srgbClr val="FFFF00"/>
                </a:solidFill>
                <a:latin typeface="微软雅黑" panose="020b0503020204020204" pitchFamily="34" charset="-122"/>
                <a:ea typeface="微软雅黑" panose="020b0503020204020204" pitchFamily="34" charset="-122"/>
              </a:rPr>
              <a:t> </a:t>
            </a:r>
            <a:r>
              <a:rPr lang="en-US" altLang="zh-CN" sz="2400">
                <a:solidFill>
                  <a:srgbClr val="FFFF00"/>
                </a:solidFill>
                <a:latin typeface="微软雅黑" panose="020b0503020204020204" pitchFamily="34" charset="-122"/>
                <a:ea typeface="微软雅黑" panose="020b0503020204020204" pitchFamily="34" charset="-122"/>
              </a:rPr>
              <a:t>1</a:t>
            </a:r>
            <a:r>
              <a:rPr lang="zh-CN" altLang="en-US" sz="2400">
                <a:solidFill>
                  <a:srgbClr val="FFFF00"/>
                </a:solidFill>
                <a:latin typeface="微软雅黑" panose="020b0503020204020204" pitchFamily="34" charset="-122"/>
                <a:ea typeface="微软雅黑" panose="020b0503020204020204" pitchFamily="34" charset="-122"/>
              </a:rPr>
              <a:t>万</a:t>
            </a:r>
            <a:r>
              <a:rPr lang="en-US" altLang="zh-CN" sz="2400">
                <a:solidFill>
                  <a:srgbClr val="FFFF00"/>
                </a:solidFill>
                <a:latin typeface="微软雅黑" panose="020b0503020204020204" pitchFamily="34" charset="-122"/>
                <a:ea typeface="微软雅黑" panose="020b0503020204020204" pitchFamily="34" charset="-122"/>
              </a:rPr>
              <a:t>m</a:t>
            </a:r>
            <a:r>
              <a:rPr lang="en-US" altLang="zh-CN" sz="2400" baseline="30000">
                <a:solidFill>
                  <a:srgbClr val="FFFF00"/>
                </a:solidFill>
                <a:latin typeface="微软雅黑" panose="020b0503020204020204" pitchFamily="34" charset="-122"/>
                <a:ea typeface="微软雅黑" panose="020b0503020204020204" pitchFamily="34" charset="-122"/>
              </a:rPr>
              <a:t>2 </a:t>
            </a:r>
            <a:r>
              <a:rPr lang="zh-CN" altLang="en-US" sz="2400">
                <a:solidFill>
                  <a:srgbClr val="FFFF00"/>
                </a:solidFill>
                <a:latin typeface="微软雅黑" panose="020b0503020204020204" pitchFamily="34" charset="-122"/>
                <a:ea typeface="微软雅黑" panose="020b0503020204020204" pitchFamily="34" charset="-122"/>
              </a:rPr>
              <a:t>以下的工程</a:t>
            </a:r>
            <a:r>
              <a:rPr lang="en-US" altLang="zh-CN" sz="2400">
                <a:solidFill>
                  <a:srgbClr val="FFFF00"/>
                </a:solidFill>
                <a:latin typeface="微软雅黑" panose="020b0503020204020204" pitchFamily="34" charset="-122"/>
                <a:ea typeface="微软雅黑" panose="020b0503020204020204" pitchFamily="34" charset="-122"/>
              </a:rPr>
              <a:t>1</a:t>
            </a:r>
            <a:r>
              <a:rPr lang="zh-CN" altLang="en-US" sz="2400">
                <a:solidFill>
                  <a:srgbClr val="FFFF00"/>
                </a:solidFill>
                <a:latin typeface="微软雅黑" panose="020b0503020204020204" pitchFamily="34" charset="-122"/>
                <a:ea typeface="微软雅黑" panose="020b0503020204020204" pitchFamily="34" charset="-122"/>
              </a:rPr>
              <a:t>人 ，</a:t>
            </a:r>
            <a:r>
              <a:rPr lang="en-US" altLang="zh-CN" sz="2400">
                <a:solidFill>
                  <a:srgbClr val="FFFF00"/>
                </a:solidFill>
                <a:sym typeface="+mn-ea"/>
              </a:rPr>
              <a:t>1</a:t>
            </a:r>
            <a:r>
              <a:rPr lang="zh-CN" altLang="en-US" sz="2400">
                <a:solidFill>
                  <a:srgbClr val="FFFF00"/>
                </a:solidFill>
                <a:sym typeface="+mn-ea"/>
              </a:rPr>
              <a:t>万</a:t>
            </a:r>
            <a:r>
              <a:rPr lang="en-US" altLang="zh-CN" sz="2400">
                <a:solidFill>
                  <a:srgbClr val="FFFF00"/>
                </a:solidFill>
                <a:sym typeface="+mn-ea"/>
              </a:rPr>
              <a:t>~5</a:t>
            </a:r>
            <a:r>
              <a:rPr lang="zh-CN" altLang="en-US" sz="2400">
                <a:solidFill>
                  <a:srgbClr val="FFFF00"/>
                </a:solidFill>
                <a:sym typeface="+mn-ea"/>
              </a:rPr>
              <a:t>万</a:t>
            </a:r>
            <a:r>
              <a:rPr lang="en-US" altLang="zh-CN" sz="2400">
                <a:solidFill>
                  <a:srgbClr val="FFFF00"/>
                </a:solidFill>
                <a:sym typeface="+mn-ea"/>
              </a:rPr>
              <a:t>m</a:t>
            </a:r>
            <a:r>
              <a:rPr lang="en-US" altLang="zh-CN" sz="2400" baseline="30000">
                <a:solidFill>
                  <a:srgbClr val="FFFF00"/>
                </a:solidFill>
                <a:sym typeface="+mn-ea"/>
              </a:rPr>
              <a:t>2 </a:t>
            </a:r>
            <a:r>
              <a:rPr lang="zh-CN" altLang="en-US" sz="2400">
                <a:solidFill>
                  <a:srgbClr val="FFFF00"/>
                </a:solidFill>
                <a:sym typeface="+mn-ea"/>
              </a:rPr>
              <a:t>的工程不少于</a:t>
            </a:r>
            <a:r>
              <a:rPr lang="en-US" altLang="zh-CN" sz="2400">
                <a:solidFill>
                  <a:srgbClr val="FFFF00"/>
                </a:solidFill>
                <a:sym typeface="+mn-ea"/>
              </a:rPr>
              <a:t>2</a:t>
            </a:r>
            <a:r>
              <a:rPr lang="zh-CN" altLang="en-US" sz="2400">
                <a:solidFill>
                  <a:srgbClr val="FFFF00"/>
                </a:solidFill>
                <a:sym typeface="+mn-ea"/>
              </a:rPr>
              <a:t>人 ，</a:t>
            </a:r>
            <a:r>
              <a:rPr lang="en-US" altLang="zh-CN" sz="2400">
                <a:solidFill>
                  <a:srgbClr val="FFFF00"/>
                </a:solidFill>
                <a:sym typeface="+mn-ea"/>
              </a:rPr>
              <a:t>5</a:t>
            </a:r>
            <a:r>
              <a:rPr lang="zh-CN" altLang="en-US" sz="2400">
                <a:solidFill>
                  <a:srgbClr val="FFFF00"/>
                </a:solidFill>
                <a:sym typeface="+mn-ea"/>
              </a:rPr>
              <a:t>万</a:t>
            </a:r>
            <a:r>
              <a:rPr lang="en-US" altLang="zh-CN" sz="2400">
                <a:solidFill>
                  <a:srgbClr val="FFFF00"/>
                </a:solidFill>
                <a:sym typeface="+mn-ea"/>
              </a:rPr>
              <a:t>m</a:t>
            </a:r>
            <a:r>
              <a:rPr lang="en-US" altLang="zh-CN" sz="2400" baseline="30000">
                <a:solidFill>
                  <a:srgbClr val="FFFF00"/>
                </a:solidFill>
                <a:sym typeface="+mn-ea"/>
              </a:rPr>
              <a:t>2 </a:t>
            </a:r>
            <a:r>
              <a:rPr lang="zh-CN" altLang="en-US" sz="2400">
                <a:solidFill>
                  <a:srgbClr val="FFFF00"/>
                </a:solidFill>
                <a:sym typeface="+mn-ea"/>
              </a:rPr>
              <a:t>以上的工程不少于</a:t>
            </a:r>
            <a:r>
              <a:rPr lang="en-US" altLang="zh-CN" sz="2400">
                <a:solidFill>
                  <a:srgbClr val="FFFF00"/>
                </a:solidFill>
                <a:sym typeface="+mn-ea"/>
              </a:rPr>
              <a:t>3</a:t>
            </a:r>
            <a:r>
              <a:rPr lang="zh-CN" altLang="en-US" sz="2400">
                <a:solidFill>
                  <a:srgbClr val="FFFF00"/>
                </a:solidFill>
                <a:sym typeface="+mn-ea"/>
              </a:rPr>
              <a:t>人 </a:t>
            </a:r>
            <a:r>
              <a:rPr lang="zh-CN" altLang="en-US" sz="2400">
                <a:solidFill>
                  <a:schemeClr val="tx1"/>
                </a:solidFill>
                <a:sym typeface="+mn-ea"/>
              </a:rPr>
              <a:t>。</a:t>
            </a:r>
            <a:endParaRPr lang="zh-CN" altLang="en-US" sz="2400" baseline="30000">
              <a:solidFill>
                <a:schemeClr val="tx1"/>
              </a:solidFill>
              <a:latin typeface="微软雅黑" panose="020b0503020204020204" pitchFamily="34" charset="-122"/>
              <a:ea typeface="微软雅黑" panose="020b0503020204020204" pitchFamily="34" charset="-122"/>
            </a:endParaRPr>
          </a:p>
          <a:p>
            <a:pPr>
              <a:lnSpc>
                <a:spcPct val="130000"/>
              </a:lnSpc>
              <a:spcBef>
                <a:spcPts val="600"/>
              </a:spcBef>
              <a:spcAft>
                <a:spcPct val="0"/>
              </a:spcAft>
            </a:pPr>
            <a:endParaRPr lang="zh-CN" altLang="zh-CN" sz="240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66215" y="688340"/>
            <a:ext cx="8728710" cy="4378960"/>
          </a:xfrm>
        </p:spPr>
        <p:txBody>
          <a:bodyPr/>
          <a:lstStyle/>
          <a:p>
            <a:pPr>
              <a:lnSpc>
                <a:spcPct val="150000"/>
              </a:lnSpc>
              <a:spcBef>
                <a:spcPts val="1000"/>
              </a:spcBef>
              <a:spcAft>
                <a:spcPct val="0"/>
              </a:spcAft>
            </a:pPr>
            <a:r>
              <a:rPr lang="zh-CN" altLang="en-US" u="sng">
                <a:solidFill>
                  <a:srgbClr val="FFFF00"/>
                </a:solidFill>
                <a:sym typeface="+mn-ea"/>
              </a:rPr>
              <a:t>安全生产许可证制度</a:t>
            </a:r>
          </a:p>
          <a:p>
            <a:pPr>
              <a:lnSpc>
                <a:spcPct val="150000"/>
              </a:lnSpc>
              <a:spcBef>
                <a:spcPts val="1000"/>
              </a:spcBef>
              <a:spcAft>
                <a:spcPct val="0"/>
              </a:spcAft>
            </a:pPr>
            <a:r>
              <a:rPr lang="zh-CN" altLang="en-US" sz="2400">
                <a:sym typeface="+mn-ea"/>
              </a:rPr>
              <a:t>　　企业进行生产前，应申领</a:t>
            </a:r>
            <a:r>
              <a:rPr lang="zh-CN" altLang="en-US" sz="2400">
                <a:solidFill>
                  <a:srgbClr val="FFFF00"/>
                </a:solidFill>
                <a:sym typeface="+mn-ea"/>
              </a:rPr>
              <a:t>安全生产许可证</a:t>
            </a:r>
            <a:r>
              <a:rPr lang="zh-CN" altLang="en-US" sz="2400">
                <a:sym typeface="+mn-ea"/>
              </a:rPr>
              <a:t>。</a:t>
            </a:r>
          </a:p>
          <a:p>
            <a:pPr>
              <a:lnSpc>
                <a:spcPct val="150000"/>
              </a:lnSpc>
              <a:spcBef>
                <a:spcPts val="1000"/>
              </a:spcBef>
              <a:spcAft>
                <a:spcPct val="0"/>
              </a:spcAft>
            </a:pPr>
            <a:r>
              <a:rPr lang="zh-CN" altLang="en-US" sz="2400"/>
              <a:t>       </a:t>
            </a:r>
            <a:r>
              <a:rPr lang="zh-CN" altLang="en-US" sz="2400">
                <a:solidFill>
                  <a:srgbClr val="FFFFE6"/>
                </a:solidFill>
                <a:sym typeface="+mn-ea"/>
              </a:rPr>
              <a:t>安全生产许可证有效期为</a:t>
            </a:r>
            <a:r>
              <a:rPr lang="en-US" altLang="zh-CN" sz="2400">
                <a:solidFill>
                  <a:srgbClr val="FFFF00"/>
                </a:solidFill>
                <a:sym typeface="+mn-ea"/>
              </a:rPr>
              <a:t>3</a:t>
            </a:r>
            <a:r>
              <a:rPr lang="zh-CN" altLang="en-US" sz="2400">
                <a:solidFill>
                  <a:srgbClr val="FFFF00"/>
                </a:solidFill>
                <a:sym typeface="+mn-ea"/>
              </a:rPr>
              <a:t>年</a:t>
            </a:r>
            <a:r>
              <a:rPr lang="zh-CN" altLang="en-US" sz="2400">
                <a:solidFill>
                  <a:srgbClr val="FFFFE6"/>
                </a:solidFill>
                <a:sym typeface="+mn-ea"/>
              </a:rPr>
              <a:t>。</a:t>
            </a:r>
          </a:p>
          <a:p>
            <a:pPr>
              <a:lnSpc>
                <a:spcPct val="150000"/>
              </a:lnSpc>
              <a:spcBef>
                <a:spcPts val="1000"/>
              </a:spcBef>
              <a:spcAft>
                <a:spcPct val="0"/>
              </a:spcAft>
            </a:pPr>
            <a:r>
              <a:rPr lang="zh-CN" altLang="en-US" sz="2400">
                <a:solidFill>
                  <a:srgbClr val="FFFFE6"/>
                </a:solidFill>
                <a:sym typeface="+mn-ea"/>
              </a:rPr>
              <a:t>       有效期满需延期的，应于期满前</a:t>
            </a:r>
            <a:r>
              <a:rPr lang="en-US" altLang="zh-CN" sz="2400">
                <a:solidFill>
                  <a:srgbClr val="FFFFE6"/>
                </a:solidFill>
                <a:sym typeface="+mn-ea"/>
              </a:rPr>
              <a:t>3</a:t>
            </a:r>
            <a:r>
              <a:rPr lang="zh-CN" altLang="en-US" sz="2400">
                <a:solidFill>
                  <a:srgbClr val="FFFFE6"/>
                </a:solidFill>
                <a:sym typeface="+mn-ea"/>
              </a:rPr>
              <a:t>个月向原管理发证机关办理延期手续。有效期内，未发生死亡事故的，期满时，经原管理发证机关同意，不再审查，延期</a:t>
            </a:r>
            <a:r>
              <a:rPr lang="en-US" altLang="zh-CN" sz="2400">
                <a:solidFill>
                  <a:srgbClr val="FFFFE6"/>
                </a:solidFill>
                <a:sym typeface="+mn-ea"/>
              </a:rPr>
              <a:t>3</a:t>
            </a:r>
            <a:r>
              <a:rPr lang="zh-CN" altLang="en-US" sz="2400">
                <a:solidFill>
                  <a:srgbClr val="FFFFE6"/>
                </a:solidFill>
                <a:sym typeface="+mn-ea"/>
              </a:rPr>
              <a:t>年。</a:t>
            </a:r>
          </a:p>
          <a:p>
            <a:pPr>
              <a:lnSpc>
                <a:spcPct val="150000"/>
              </a:lnSpc>
              <a:spcBef>
                <a:spcPts val="1000"/>
              </a:spcBef>
              <a:spcAft>
                <a:spcPct val="0"/>
              </a:spcAft>
            </a:pPr>
            <a:r>
              <a:rPr lang="zh-CN" altLang="en-US" sz="2400">
                <a:solidFill>
                  <a:srgbClr val="FFFFE6"/>
                </a:solidFill>
                <a:sym typeface="+mn-ea"/>
              </a:rPr>
              <a:t>       企业不得转让、冒用生产安全许可证或使用伪造的生产安全许可证。</a:t>
            </a:r>
          </a:p>
          <a:p>
            <a:pPr>
              <a:lnSpc>
                <a:spcPct val="150000"/>
              </a:lnSpc>
              <a:spcBef>
                <a:spcPts val="1000"/>
              </a:spcBef>
              <a:spcAft>
                <a:spcPct val="0"/>
              </a:spcAft>
            </a:pPr>
            <a:r>
              <a:rPr lang="zh-CN" altLang="en-US" sz="2400">
                <a:solidFill>
                  <a:srgbClr val="FFFFE6"/>
                </a:solidFill>
                <a:sym typeface="+mn-ea"/>
              </a:rPr>
              <a:t>       </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70965" y="641350"/>
            <a:ext cx="9328785" cy="5688330"/>
          </a:xfrm>
        </p:spPr>
        <p:txBody>
          <a:bodyPr/>
          <a:lstStyle/>
          <a:p>
            <a:r>
              <a:rPr lang="zh-CN" altLang="en-US">
                <a:solidFill>
                  <a:srgbClr val="FFFF00"/>
                </a:solidFill>
              </a:rPr>
              <a:t>安全生产教育培训制度</a:t>
            </a:r>
          </a:p>
          <a:p>
            <a:r>
              <a:rPr lang="zh-CN" altLang="en-US" sz="2400"/>
              <a:t>　　企业安全教育一般包括对管理人员、特种作业人员和企业员工的安全教育。</a:t>
            </a:r>
          </a:p>
          <a:p>
            <a:r>
              <a:rPr lang="zh-CN" altLang="zh-CN" sz="2400" u="sng">
                <a:solidFill>
                  <a:srgbClr val="FFFF00"/>
                </a:solidFill>
                <a:sym typeface="+mn-ea"/>
              </a:rPr>
              <a:t>企业员工的安全教育</a:t>
            </a:r>
            <a:endParaRPr lang="zh-CN" altLang="zh-CN" sz="2400" u="sng">
              <a:solidFill>
                <a:srgbClr val="FFFF00"/>
              </a:solidFill>
              <a:latin typeface="微软雅黑" panose="020b0503020204020204" pitchFamily="34" charset="-122"/>
              <a:ea typeface="微软雅黑" panose="020b0503020204020204" pitchFamily="34" charset="-122"/>
              <a:sym typeface="+mn-ea"/>
            </a:endParaRPr>
          </a:p>
          <a:p>
            <a:r>
              <a:rPr lang="en-US" altLang="zh-CN" sz="2400">
                <a:sym typeface="+mn-ea"/>
              </a:rPr>
              <a:t>       </a:t>
            </a:r>
            <a:r>
              <a:rPr lang="zh-CN" altLang="zh-CN" sz="2400">
                <a:sym typeface="+mn-ea"/>
              </a:rPr>
              <a:t>企业员工的安全教育主要有新员工上岗前的</a:t>
            </a:r>
            <a:r>
              <a:rPr lang="zh-CN" altLang="zh-CN" sz="2400">
                <a:solidFill>
                  <a:schemeClr val="tx2">
                    <a:lumMod val="50000"/>
                  </a:schemeClr>
                </a:solidFill>
                <a:sym typeface="+mn-ea"/>
              </a:rPr>
              <a:t>三级安全教育</a:t>
            </a:r>
            <a:r>
              <a:rPr lang="zh-CN" altLang="zh-CN" sz="2400">
                <a:sym typeface="+mn-ea"/>
              </a:rPr>
              <a:t>、改变工艺和变换岗位安全教育、经常性安全教育三种形式。</a:t>
            </a:r>
            <a:endParaRPr lang="zh-CN" altLang="zh-CN" sz="2400">
              <a:solidFill>
                <a:schemeClr val="tx1"/>
              </a:solidFill>
              <a:latin typeface="微软雅黑" panose="020b0503020204020204" pitchFamily="34" charset="-122"/>
              <a:ea typeface="微软雅黑" panose="020b0503020204020204" pitchFamily="34" charset="-122"/>
            </a:endParaRPr>
          </a:p>
          <a:p>
            <a:r>
              <a:rPr lang="en-US" altLang="zh-CN" sz="2400">
                <a:sym typeface="+mn-ea"/>
              </a:rPr>
              <a:t>       </a:t>
            </a:r>
            <a:r>
              <a:rPr lang="zh-CN" altLang="zh-CN" sz="2400">
                <a:sym typeface="+mn-ea"/>
              </a:rPr>
              <a:t>三级安全教育通常是</a:t>
            </a:r>
            <a:r>
              <a:rPr lang="zh-CN" altLang="zh-CN" sz="2400">
                <a:solidFill>
                  <a:srgbClr val="FFFFE6"/>
                </a:solidFill>
                <a:sym typeface="+mn-ea"/>
              </a:rPr>
              <a:t>指</a:t>
            </a:r>
            <a:r>
              <a:rPr lang="zh-CN" altLang="zh-CN" sz="2400">
                <a:solidFill>
                  <a:schemeClr val="tx2">
                    <a:lumMod val="50000"/>
                  </a:schemeClr>
                </a:solidFill>
                <a:sym typeface="+mn-ea"/>
              </a:rPr>
              <a:t>进厂、进车间、进班组</a:t>
            </a:r>
            <a:r>
              <a:rPr lang="zh-CN" altLang="zh-CN" sz="2400">
                <a:sym typeface="+mn-ea"/>
              </a:rPr>
              <a:t>三级，</a:t>
            </a:r>
            <a:r>
              <a:rPr lang="zh-CN" altLang="zh-CN" sz="2400">
                <a:solidFill>
                  <a:srgbClr val="FFFFE6"/>
                </a:solidFill>
                <a:sym typeface="+mn-ea"/>
              </a:rPr>
              <a:t>对</a:t>
            </a:r>
            <a:r>
              <a:rPr lang="zh-CN" altLang="zh-CN" sz="2400">
                <a:solidFill>
                  <a:schemeClr val="tx2">
                    <a:lumMod val="50000"/>
                  </a:schemeClr>
                </a:solidFill>
                <a:sym typeface="+mn-ea"/>
              </a:rPr>
              <a:t>建设工程</a:t>
            </a:r>
            <a:r>
              <a:rPr lang="zh-CN" altLang="zh-CN" sz="2400">
                <a:solidFill>
                  <a:srgbClr val="FFFFE6"/>
                </a:solidFill>
                <a:sym typeface="+mn-ea"/>
              </a:rPr>
              <a:t>来说</a:t>
            </a:r>
            <a:r>
              <a:rPr lang="zh-CN" altLang="zh-CN" sz="2400">
                <a:solidFill>
                  <a:schemeClr val="tx2">
                    <a:lumMod val="50000"/>
                  </a:schemeClr>
                </a:solidFill>
                <a:sym typeface="+mn-ea"/>
              </a:rPr>
              <a:t>，</a:t>
            </a:r>
            <a:r>
              <a:rPr lang="zh-CN" altLang="zh-CN" sz="2400">
                <a:solidFill>
                  <a:srgbClr val="FFFFE6"/>
                </a:solidFill>
                <a:sym typeface="+mn-ea"/>
              </a:rPr>
              <a:t>具体指</a:t>
            </a:r>
            <a:r>
              <a:rPr lang="zh-CN" altLang="zh-CN" sz="2400">
                <a:solidFill>
                  <a:schemeClr val="tx2">
                    <a:lumMod val="50000"/>
                  </a:schemeClr>
                </a:solidFill>
                <a:sym typeface="+mn-ea"/>
              </a:rPr>
              <a:t>企业</a:t>
            </a:r>
            <a:r>
              <a:rPr lang="zh-CN" altLang="zh-CN" sz="2400">
                <a:solidFill>
                  <a:srgbClr val="FFFFE6"/>
                </a:solidFill>
                <a:sym typeface="+mn-ea"/>
              </a:rPr>
              <a:t>（公司）</a:t>
            </a:r>
            <a:r>
              <a:rPr lang="zh-CN" altLang="zh-CN" sz="2400">
                <a:solidFill>
                  <a:schemeClr val="tx2">
                    <a:lumMod val="50000"/>
                  </a:schemeClr>
                </a:solidFill>
                <a:sym typeface="+mn-ea"/>
              </a:rPr>
              <a:t>、项目</a:t>
            </a:r>
            <a:r>
              <a:rPr lang="zh-CN" altLang="zh-CN" sz="2400">
                <a:solidFill>
                  <a:srgbClr val="FFFFE6"/>
                </a:solidFill>
                <a:sym typeface="+mn-ea"/>
              </a:rPr>
              <a:t>（或工区、工程处、施工队）</a:t>
            </a:r>
            <a:r>
              <a:rPr lang="zh-CN" altLang="zh-CN" sz="2400">
                <a:solidFill>
                  <a:schemeClr val="tx2">
                    <a:lumMod val="50000"/>
                  </a:schemeClr>
                </a:solidFill>
                <a:sym typeface="+mn-ea"/>
              </a:rPr>
              <a:t>、班组</a:t>
            </a:r>
            <a:r>
              <a:rPr lang="zh-CN" altLang="zh-CN" sz="2400">
                <a:solidFill>
                  <a:srgbClr val="FFFFE6"/>
                </a:solidFill>
                <a:sym typeface="+mn-ea"/>
              </a:rPr>
              <a:t>三级。</a:t>
            </a:r>
            <a:endParaRPr lang="zh-CN" altLang="zh-CN" sz="2400">
              <a:solidFill>
                <a:srgbClr val="FFFFE6"/>
              </a:solidFill>
              <a:latin typeface="微软雅黑" panose="020b0503020204020204" pitchFamily="34" charset="-122"/>
              <a:ea typeface="微软雅黑" panose="020b0503020204020204" pitchFamily="34" charset="-122"/>
              <a:sym typeface="+mn-ea"/>
            </a:endParaRPr>
          </a:p>
          <a:p>
            <a:endParaRPr lang="zh-CN" altLang="en-US" sz="24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180465" y="614680"/>
            <a:ext cx="9739630" cy="5688330"/>
          </a:xfrm>
        </p:spPr>
        <p:txBody>
          <a:bodyPr/>
          <a:lstStyle/>
          <a:p>
            <a:r>
              <a:rPr lang="zh-CN" altLang="zh-CN" u="sng">
                <a:solidFill>
                  <a:srgbClr val="FFFF00"/>
                </a:solidFill>
                <a:latin typeface="微软雅黑" panose="020b0503020204020204" pitchFamily="34" charset="-122"/>
                <a:ea typeface="微软雅黑" panose="020b0503020204020204" pitchFamily="34" charset="-122"/>
              </a:rPr>
              <a:t>特种作业人员持证上岗制度</a:t>
            </a:r>
          </a:p>
          <a:p>
            <a:r>
              <a:rPr lang="en-US" altLang="zh-CN" sz="2400">
                <a:solidFill>
                  <a:schemeClr val="tx1"/>
                </a:solidFill>
                <a:latin typeface="微软雅黑" panose="020b0503020204020204" pitchFamily="34" charset="-122"/>
                <a:ea typeface="微软雅黑" panose="020b0503020204020204" pitchFamily="34" charset="-122"/>
              </a:rPr>
              <a:t>      </a:t>
            </a:r>
            <a:r>
              <a:rPr lang="zh-CN" altLang="en-US" sz="2400">
                <a:solidFill>
                  <a:schemeClr val="tx1"/>
                </a:solidFill>
                <a:latin typeface="微软雅黑" panose="020b0503020204020204" pitchFamily="34" charset="-122"/>
                <a:ea typeface="微软雅黑" panose="020b0503020204020204" pitchFamily="34" charset="-122"/>
              </a:rPr>
              <a:t>特种作业的范围 </a:t>
            </a:r>
            <a:endParaRPr lang="en-US" altLang="zh-CN" sz="2400">
              <a:solidFill>
                <a:schemeClr val="tx1"/>
              </a:solidFill>
              <a:latin typeface="微软雅黑" panose="020b0503020204020204" pitchFamily="34" charset="-122"/>
              <a:ea typeface="微软雅黑" panose="020b0503020204020204" pitchFamily="34" charset="-122"/>
            </a:endParaRPr>
          </a:p>
          <a:p>
            <a:r>
              <a:rPr lang="zh-CN" altLang="zh-CN" sz="2400">
                <a:solidFill>
                  <a:schemeClr val="tx1"/>
                </a:solidFill>
                <a:latin typeface="微软雅黑" panose="020b0503020204020204" pitchFamily="34" charset="-122"/>
                <a:ea typeface="微软雅黑" panose="020b0503020204020204" pitchFamily="34" charset="-122"/>
              </a:rPr>
              <a:t>    《建设工程安全生产管理条例》第二十五条规定：</a:t>
            </a:r>
            <a:r>
              <a:rPr lang="zh-CN" altLang="zh-CN" sz="2400">
                <a:solidFill>
                  <a:schemeClr val="tx2">
                    <a:lumMod val="50000"/>
                  </a:schemeClr>
                </a:solidFill>
                <a:latin typeface="微软雅黑" panose="020b0503020204020204" pitchFamily="34" charset="-122"/>
                <a:ea typeface="微软雅黑" panose="020b0503020204020204" pitchFamily="34" charset="-122"/>
              </a:rPr>
              <a:t>垂直运输机械作业人员、起重机械安装拆卸工、爆破作业人员、起重信号工、登高架设作业人员等特种作业人员</a:t>
            </a:r>
            <a:r>
              <a:rPr lang="zh-CN" altLang="zh-CN" sz="2400">
                <a:solidFill>
                  <a:schemeClr val="tx1"/>
                </a:solidFill>
                <a:latin typeface="微软雅黑" panose="020b0503020204020204" pitchFamily="34" charset="-122"/>
                <a:ea typeface="微软雅黑" panose="020b0503020204020204" pitchFamily="34" charset="-122"/>
              </a:rPr>
              <a:t>，必须按照国家有关规定经过专门的安全作业培训，并取得</a:t>
            </a:r>
            <a:r>
              <a:rPr lang="zh-CN" altLang="zh-CN" sz="2400">
                <a:solidFill>
                  <a:srgbClr val="FFFF00"/>
                </a:solidFill>
                <a:latin typeface="微软雅黑" panose="020b0503020204020204" pitchFamily="34" charset="-122"/>
                <a:ea typeface="微软雅黑" panose="020b0503020204020204" pitchFamily="34" charset="-122"/>
              </a:rPr>
              <a:t>特种作业操作资格证书</a:t>
            </a:r>
            <a:r>
              <a:rPr lang="zh-CN" altLang="zh-CN" sz="2400">
                <a:solidFill>
                  <a:schemeClr val="tx1"/>
                </a:solidFill>
                <a:latin typeface="微软雅黑" panose="020b0503020204020204" pitchFamily="34" charset="-122"/>
                <a:ea typeface="微软雅黑" panose="020b0503020204020204" pitchFamily="34" charset="-122"/>
              </a:rPr>
              <a:t>后，方可上岗作业。</a:t>
            </a:r>
          </a:p>
          <a:p>
            <a:r>
              <a:rPr lang="zh-CN" altLang="zh-CN" sz="2400">
                <a:solidFill>
                  <a:schemeClr val="tx1"/>
                </a:solidFill>
                <a:latin typeface="微软雅黑" panose="020b0503020204020204" pitchFamily="34" charset="-122"/>
                <a:ea typeface="微软雅黑" panose="020b0503020204020204" pitchFamily="34" charset="-122"/>
              </a:rPr>
              <a:t>    特种作业操作证</a:t>
            </a:r>
            <a:r>
              <a:rPr lang="zh-CN" altLang="zh-CN" sz="2400">
                <a:solidFill>
                  <a:schemeClr val="tx2">
                    <a:lumMod val="50000"/>
                  </a:schemeClr>
                </a:solidFill>
                <a:latin typeface="微软雅黑" panose="020b0503020204020204" pitchFamily="34" charset="-122"/>
                <a:ea typeface="微软雅黑" panose="020b0503020204020204" pitchFamily="34" charset="-122"/>
              </a:rPr>
              <a:t>有效期为</a:t>
            </a:r>
            <a:r>
              <a:rPr lang="en-US" altLang="zh-CN" sz="2400">
                <a:solidFill>
                  <a:schemeClr val="tx2">
                    <a:lumMod val="50000"/>
                  </a:schemeClr>
                </a:solidFill>
                <a:latin typeface="微软雅黑" panose="020b0503020204020204" pitchFamily="34" charset="-122"/>
                <a:ea typeface="微软雅黑" panose="020b0503020204020204" pitchFamily="34" charset="-122"/>
              </a:rPr>
              <a:t>6</a:t>
            </a:r>
            <a:r>
              <a:rPr lang="zh-CN" altLang="zh-CN" sz="2400">
                <a:solidFill>
                  <a:schemeClr val="tx2">
                    <a:lumMod val="50000"/>
                  </a:schemeClr>
                </a:solidFill>
                <a:latin typeface="微软雅黑" panose="020b0503020204020204" pitchFamily="34" charset="-122"/>
                <a:ea typeface="微软雅黑" panose="020b0503020204020204" pitchFamily="34" charset="-122"/>
              </a:rPr>
              <a:t>年</a:t>
            </a:r>
            <a:r>
              <a:rPr lang="zh-CN" altLang="zh-CN" sz="2400">
                <a:solidFill>
                  <a:schemeClr val="tx1"/>
                </a:solidFill>
                <a:latin typeface="微软雅黑" panose="020b0503020204020204" pitchFamily="34" charset="-122"/>
                <a:ea typeface="微软雅黑" panose="020b0503020204020204" pitchFamily="34" charset="-122"/>
              </a:rPr>
              <a:t>，在全国范围内有效，</a:t>
            </a:r>
            <a:r>
              <a:rPr lang="zh-CN" altLang="zh-CN" sz="2400">
                <a:solidFill>
                  <a:schemeClr val="tx2">
                    <a:lumMod val="50000"/>
                  </a:schemeClr>
                </a:solidFill>
                <a:latin typeface="微软雅黑" panose="020b0503020204020204" pitchFamily="34" charset="-122"/>
                <a:ea typeface="微软雅黑" panose="020b0503020204020204" pitchFamily="34" charset="-122"/>
              </a:rPr>
              <a:t>每</a:t>
            </a:r>
            <a:r>
              <a:rPr lang="en-US" altLang="zh-CN" sz="2400">
                <a:solidFill>
                  <a:schemeClr val="tx2">
                    <a:lumMod val="50000"/>
                  </a:schemeClr>
                </a:solidFill>
                <a:latin typeface="微软雅黑" panose="020b0503020204020204" pitchFamily="34" charset="-122"/>
                <a:ea typeface="微软雅黑" panose="020b0503020204020204" pitchFamily="34" charset="-122"/>
              </a:rPr>
              <a:t>3</a:t>
            </a:r>
            <a:r>
              <a:rPr lang="zh-CN" altLang="zh-CN" sz="2400">
                <a:solidFill>
                  <a:schemeClr val="tx2">
                    <a:lumMod val="50000"/>
                  </a:schemeClr>
                </a:solidFill>
                <a:latin typeface="微软雅黑" panose="020b0503020204020204" pitchFamily="34" charset="-122"/>
                <a:ea typeface="微软雅黑" panose="020b0503020204020204" pitchFamily="34" charset="-122"/>
              </a:rPr>
              <a:t>年复审</a:t>
            </a:r>
            <a:r>
              <a:rPr lang="en-US" altLang="zh-CN" sz="2400">
                <a:solidFill>
                  <a:schemeClr val="tx2">
                    <a:lumMod val="50000"/>
                  </a:schemeClr>
                </a:solidFill>
                <a:latin typeface="微软雅黑" panose="020b0503020204020204" pitchFamily="34" charset="-122"/>
                <a:ea typeface="微软雅黑" panose="020b0503020204020204" pitchFamily="34" charset="-122"/>
              </a:rPr>
              <a:t>1</a:t>
            </a:r>
            <a:r>
              <a:rPr lang="zh-CN" altLang="zh-CN" sz="2400">
                <a:solidFill>
                  <a:schemeClr val="tx2">
                    <a:lumMod val="50000"/>
                  </a:schemeClr>
                </a:solidFill>
                <a:latin typeface="微软雅黑" panose="020b0503020204020204" pitchFamily="34" charset="-122"/>
                <a:ea typeface="微软雅黑" panose="020b0503020204020204" pitchFamily="34" charset="-122"/>
              </a:rPr>
              <a:t>次</a:t>
            </a:r>
            <a:r>
              <a:rPr lang="zh-CN" altLang="zh-CN" sz="2400">
                <a:solidFill>
                  <a:schemeClr val="tx1"/>
                </a:solidFill>
                <a:latin typeface="微软雅黑" panose="020b0503020204020204" pitchFamily="34" charset="-122"/>
                <a:ea typeface="微软雅黑" panose="020b0503020204020204" pitchFamily="34" charset="-122"/>
              </a:rPr>
              <a:t>。持证有效期内，连续从事本工种</a:t>
            </a:r>
            <a:r>
              <a:rPr lang="en-US" altLang="zh-CN" sz="2400">
                <a:solidFill>
                  <a:schemeClr val="tx1"/>
                </a:solidFill>
                <a:latin typeface="微软雅黑" panose="020b0503020204020204" pitchFamily="34" charset="-122"/>
                <a:ea typeface="微软雅黑" panose="020b0503020204020204" pitchFamily="34" charset="-122"/>
              </a:rPr>
              <a:t>10</a:t>
            </a:r>
            <a:r>
              <a:rPr lang="zh-CN" altLang="en-US" sz="2400">
                <a:solidFill>
                  <a:schemeClr val="tx1"/>
                </a:solidFill>
                <a:latin typeface="微软雅黑" panose="020b0503020204020204" pitchFamily="34" charset="-122"/>
                <a:ea typeface="微软雅黑" panose="020b0503020204020204" pitchFamily="34" charset="-122"/>
              </a:rPr>
              <a:t>年以上，复审时间可延长至每</a:t>
            </a:r>
            <a:r>
              <a:rPr lang="en-US" altLang="zh-CN" sz="2400">
                <a:solidFill>
                  <a:schemeClr val="tx1"/>
                </a:solidFill>
                <a:latin typeface="微软雅黑" panose="020b0503020204020204" pitchFamily="34" charset="-122"/>
                <a:ea typeface="微软雅黑" panose="020b0503020204020204" pitchFamily="34" charset="-122"/>
              </a:rPr>
              <a:t>6</a:t>
            </a:r>
            <a:r>
              <a:rPr lang="zh-CN" altLang="en-US" sz="2400">
                <a:solidFill>
                  <a:schemeClr val="tx1"/>
                </a:solidFill>
                <a:latin typeface="微软雅黑" panose="020b0503020204020204" pitchFamily="34" charset="-122"/>
                <a:ea typeface="微软雅黑" panose="020b0503020204020204" pitchFamily="34" charset="-122"/>
              </a:rPr>
              <a:t>年</a:t>
            </a:r>
            <a:r>
              <a:rPr lang="en-US" altLang="zh-CN" sz="2400">
                <a:solidFill>
                  <a:schemeClr val="tx1"/>
                </a:solidFill>
                <a:latin typeface="微软雅黑" panose="020b0503020204020204" pitchFamily="34" charset="-122"/>
                <a:ea typeface="微软雅黑" panose="020b0503020204020204" pitchFamily="34" charset="-122"/>
              </a:rPr>
              <a:t>1</a:t>
            </a:r>
            <a:r>
              <a:rPr lang="zh-CN" altLang="en-US" sz="2400">
                <a:solidFill>
                  <a:schemeClr val="tx1"/>
                </a:solidFill>
                <a:latin typeface="微软雅黑" panose="020b0503020204020204" pitchFamily="34" charset="-122"/>
                <a:ea typeface="微软雅黑" panose="020b0503020204020204" pitchFamily="34" charset="-122"/>
              </a:rPr>
              <a:t>次。</a:t>
            </a:r>
            <a:r>
              <a:rPr lang="zh-CN" altLang="zh-CN" sz="2400">
                <a:solidFill>
                  <a:schemeClr val="tx1"/>
                </a:solidFill>
                <a:latin typeface="微软雅黑" panose="020b0503020204020204" pitchFamily="34" charset="-122"/>
                <a:ea typeface="微软雅黑" panose="020b0503020204020204" pitchFamily="34" charset="-122"/>
              </a:rPr>
              <a:t>离开特种作业岗位</a:t>
            </a:r>
            <a:r>
              <a:rPr lang="en-US" altLang="zh-CN" sz="2400">
                <a:solidFill>
                  <a:schemeClr val="tx1"/>
                </a:solidFill>
                <a:latin typeface="微软雅黑" panose="020b0503020204020204" pitchFamily="34" charset="-122"/>
                <a:ea typeface="微软雅黑" panose="020b0503020204020204" pitchFamily="34" charset="-122"/>
              </a:rPr>
              <a:t>6</a:t>
            </a:r>
            <a:r>
              <a:rPr lang="zh-CN" altLang="en-US" sz="2400">
                <a:solidFill>
                  <a:schemeClr val="tx1"/>
                </a:solidFill>
                <a:latin typeface="微软雅黑" panose="020b0503020204020204" pitchFamily="34" charset="-122"/>
                <a:ea typeface="微软雅黑" panose="020b0503020204020204" pitchFamily="34" charset="-122"/>
              </a:rPr>
              <a:t>个月以上的，应重新进行实际操作考试。</a:t>
            </a:r>
          </a:p>
          <a:p>
            <a:endParaRPr lang="zh-CN" altLang="en-US" sz="240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33830" y="882650"/>
            <a:ext cx="8698865" cy="4947920"/>
          </a:xfrm>
        </p:spPr>
        <p:txBody>
          <a:bodyPr/>
          <a:lstStyle/>
          <a:p>
            <a:r>
              <a:rPr lang="zh-CN" altLang="en-US">
                <a:solidFill>
                  <a:srgbClr val="FFFF00"/>
                </a:solidFill>
              </a:rPr>
              <a:t>安全措施计划制度</a:t>
            </a:r>
          </a:p>
          <a:p>
            <a:r>
              <a:rPr lang="zh-CN" altLang="en-US" sz="2400"/>
              <a:t>　　企业在进行生产活动时，必须编制安全措施计划，其范围包括改善劳动条件、防止事故发生、预防职业病和职业中毒等。</a:t>
            </a:r>
          </a:p>
          <a:p>
            <a:r>
              <a:rPr lang="zh-CN" altLang="en-US" sz="2400"/>
              <a:t>　　（1）安全技术措施</a:t>
            </a:r>
          </a:p>
          <a:p>
            <a:r>
              <a:rPr lang="zh-CN" altLang="en-US" sz="2400"/>
              <a:t>　　（2）职业卫生措施</a:t>
            </a:r>
          </a:p>
          <a:p>
            <a:r>
              <a:rPr lang="zh-CN" altLang="en-US" sz="2400"/>
              <a:t>　　（3）辅助用房间及设施</a:t>
            </a:r>
          </a:p>
          <a:p>
            <a:r>
              <a:rPr lang="zh-CN" altLang="en-US" sz="2400"/>
              <a:t>　　（4）安全宣传教育措施</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191260" y="756285"/>
            <a:ext cx="9150985" cy="5688330"/>
          </a:xfrm>
        </p:spPr>
        <p:txBody>
          <a:bodyPr/>
          <a:lstStyle/>
          <a:p>
            <a:pPr>
              <a:lnSpc>
                <a:spcPct val="150000"/>
              </a:lnSpc>
            </a:pPr>
            <a:r>
              <a:rPr lang="zh-CN" altLang="zh-CN" u="sng">
                <a:solidFill>
                  <a:schemeClr val="tx2">
                    <a:lumMod val="50000"/>
                  </a:schemeClr>
                </a:solidFill>
                <a:latin typeface="微软雅黑" panose="020b0503020204020204" pitchFamily="34" charset="-122"/>
                <a:ea typeface="微软雅黑" panose="020b0503020204020204" pitchFamily="34" charset="-122"/>
              </a:rPr>
              <a:t>专项施工方案专家论证制度</a:t>
            </a:r>
          </a:p>
          <a:p>
            <a:pPr>
              <a:lnSpc>
                <a:spcPct val="150000"/>
              </a:lnSpc>
            </a:pPr>
            <a:r>
              <a:rPr lang="en-US" altLang="zh-CN">
                <a:solidFill>
                  <a:schemeClr val="tx1"/>
                </a:solidFill>
                <a:latin typeface="微软雅黑" panose="020b0503020204020204" pitchFamily="34" charset="-122"/>
                <a:ea typeface="微软雅黑" panose="020b0503020204020204" pitchFamily="34" charset="-122"/>
              </a:rPr>
              <a:t>       </a:t>
            </a:r>
            <a:r>
              <a:rPr lang="zh-CN" altLang="zh-CN" sz="2400">
                <a:solidFill>
                  <a:schemeClr val="tx1"/>
                </a:solidFill>
                <a:latin typeface="微软雅黑" panose="020b0503020204020204" pitchFamily="34" charset="-122"/>
                <a:ea typeface="微软雅黑" panose="020b0503020204020204" pitchFamily="34" charset="-122"/>
              </a:rPr>
              <a:t>对下列达到一定规模的危险性较大的分部分项工程编制专项施工方案，并附具安全验算结果，</a:t>
            </a:r>
            <a:r>
              <a:rPr lang="zh-CN" altLang="zh-CN" sz="2400">
                <a:solidFill>
                  <a:srgbClr val="FFFFE6"/>
                </a:solidFill>
                <a:latin typeface="微软雅黑" panose="020b0503020204020204" pitchFamily="34" charset="-122"/>
                <a:ea typeface="微软雅黑" panose="020b0503020204020204" pitchFamily="34" charset="-122"/>
              </a:rPr>
              <a:t>经</a:t>
            </a:r>
            <a:r>
              <a:rPr lang="zh-CN" altLang="zh-CN" sz="2400">
                <a:solidFill>
                  <a:schemeClr val="tx2">
                    <a:lumMod val="50000"/>
                  </a:schemeClr>
                </a:solidFill>
                <a:latin typeface="微软雅黑" panose="020b0503020204020204" pitchFamily="34" charset="-122"/>
                <a:ea typeface="微软雅黑" panose="020b0503020204020204" pitchFamily="34" charset="-122"/>
              </a:rPr>
              <a:t>施工单位技术负责人、总监</a:t>
            </a:r>
            <a:r>
              <a:rPr lang="zh-CN" altLang="zh-CN" sz="2400">
                <a:solidFill>
                  <a:srgbClr val="FFFFE6"/>
                </a:solidFill>
                <a:latin typeface="微软雅黑" panose="020b0503020204020204" pitchFamily="34" charset="-122"/>
                <a:ea typeface="微软雅黑" panose="020b0503020204020204" pitchFamily="34" charset="-122"/>
              </a:rPr>
              <a:t>理工程师</a:t>
            </a:r>
            <a:r>
              <a:rPr lang="zh-CN" altLang="zh-CN" sz="2400">
                <a:solidFill>
                  <a:schemeClr val="tx2">
                    <a:lumMod val="50000"/>
                  </a:schemeClr>
                </a:solidFill>
                <a:latin typeface="微软雅黑" panose="020b0503020204020204" pitchFamily="34" charset="-122"/>
                <a:ea typeface="微软雅黑" panose="020b0503020204020204" pitchFamily="34" charset="-122"/>
              </a:rPr>
              <a:t>签字后实施</a:t>
            </a:r>
            <a:r>
              <a:rPr lang="zh-CN" altLang="zh-CN" sz="2400">
                <a:solidFill>
                  <a:schemeClr val="tx1"/>
                </a:solidFill>
                <a:latin typeface="微软雅黑" panose="020b0503020204020204" pitchFamily="34" charset="-122"/>
                <a:ea typeface="微软雅黑" panose="020b0503020204020204" pitchFamily="34" charset="-122"/>
              </a:rPr>
              <a:t>，由</a:t>
            </a:r>
            <a:r>
              <a:rPr lang="zh-CN" altLang="zh-CN" sz="2400">
                <a:solidFill>
                  <a:srgbClr val="FFFF00"/>
                </a:solidFill>
                <a:latin typeface="微软雅黑" panose="020b0503020204020204" pitchFamily="34" charset="-122"/>
                <a:ea typeface="微软雅黑" panose="020b0503020204020204" pitchFamily="34" charset="-122"/>
              </a:rPr>
              <a:t>专职安全</a:t>
            </a:r>
            <a:r>
              <a:rPr lang="zh-CN" altLang="zh-CN" sz="2400">
                <a:solidFill>
                  <a:schemeClr val="tx1"/>
                </a:solidFill>
                <a:latin typeface="微软雅黑" panose="020b0503020204020204" pitchFamily="34" charset="-122"/>
                <a:ea typeface="微软雅黑" panose="020b0503020204020204" pitchFamily="34" charset="-122"/>
              </a:rPr>
              <a:t>生产管理人</a:t>
            </a:r>
            <a:r>
              <a:rPr lang="zh-CN" altLang="zh-CN" sz="2400">
                <a:solidFill>
                  <a:srgbClr val="FFFF00"/>
                </a:solidFill>
                <a:latin typeface="微软雅黑" panose="020b0503020204020204" pitchFamily="34" charset="-122"/>
                <a:ea typeface="微软雅黑" panose="020b0503020204020204" pitchFamily="34" charset="-122"/>
              </a:rPr>
              <a:t>员</a:t>
            </a:r>
            <a:r>
              <a:rPr lang="zh-CN" altLang="zh-CN" sz="2400">
                <a:solidFill>
                  <a:schemeClr val="tx1"/>
                </a:solidFill>
                <a:latin typeface="微软雅黑" panose="020b0503020204020204" pitchFamily="34" charset="-122"/>
                <a:ea typeface="微软雅黑" panose="020b0503020204020204" pitchFamily="34" charset="-122"/>
              </a:rPr>
              <a:t>进行现场监督，包括</a:t>
            </a:r>
            <a:r>
              <a:rPr lang="zh-CN" altLang="zh-CN" sz="2400">
                <a:solidFill>
                  <a:schemeClr val="tx2">
                    <a:lumMod val="50000"/>
                  </a:schemeClr>
                </a:solidFill>
                <a:latin typeface="微软雅黑" panose="020b0503020204020204" pitchFamily="34" charset="-122"/>
                <a:ea typeface="微软雅黑" panose="020b0503020204020204" pitchFamily="34" charset="-122"/>
              </a:rPr>
              <a:t>基坑支护与降水工程；土方开挖工程；模板工程；起重吊装工程；脚手架工程；拆除、爆破工程。</a:t>
            </a:r>
          </a:p>
          <a:p>
            <a:pPr>
              <a:lnSpc>
                <a:spcPct val="150000"/>
              </a:lnSpc>
            </a:pPr>
            <a:r>
              <a:rPr lang="zh-CN" altLang="zh-CN" sz="2400">
                <a:solidFill>
                  <a:schemeClr val="tx2">
                    <a:lumMod val="50000"/>
                  </a:schemeClr>
                </a:solidFill>
                <a:latin typeface="微软雅黑" panose="020b0503020204020204" pitchFamily="34" charset="-122"/>
                <a:ea typeface="微软雅黑" panose="020b0503020204020204" pitchFamily="34" charset="-122"/>
              </a:rPr>
              <a:t>       </a:t>
            </a:r>
            <a:r>
              <a:rPr lang="zh-CN" altLang="zh-CN" sz="2400">
                <a:solidFill>
                  <a:schemeClr val="tx1"/>
                </a:solidFill>
              </a:rPr>
              <a:t>涉及</a:t>
            </a:r>
            <a:r>
              <a:rPr lang="zh-CN" altLang="zh-CN" sz="2400">
                <a:solidFill>
                  <a:schemeClr val="tx2">
                    <a:lumMod val="50000"/>
                  </a:schemeClr>
                </a:solidFill>
              </a:rPr>
              <a:t>深基坑、地下暗挖工程、高大模板</a:t>
            </a:r>
            <a:r>
              <a:rPr lang="zh-CN" altLang="zh-CN" sz="2400">
                <a:solidFill>
                  <a:schemeClr val="tx1"/>
                </a:solidFill>
              </a:rPr>
              <a:t>工程的专项施工方案，施工单位还应当组织</a:t>
            </a:r>
            <a:r>
              <a:rPr lang="zh-CN" altLang="zh-CN" sz="2400">
                <a:solidFill>
                  <a:srgbClr val="FFFF00"/>
                </a:solidFill>
              </a:rPr>
              <a:t>专家</a:t>
            </a:r>
            <a:r>
              <a:rPr lang="zh-CN" altLang="zh-CN" sz="2400">
                <a:solidFill>
                  <a:schemeClr val="tx1"/>
                </a:solidFill>
              </a:rPr>
              <a:t>进行</a:t>
            </a:r>
            <a:r>
              <a:rPr lang="zh-CN" altLang="zh-CN" sz="2400">
                <a:solidFill>
                  <a:srgbClr val="FFFF00"/>
                </a:solidFill>
              </a:rPr>
              <a:t>论证</a:t>
            </a:r>
            <a:r>
              <a:rPr lang="zh-CN" altLang="zh-CN" sz="2400">
                <a:solidFill>
                  <a:schemeClr val="tx1"/>
                </a:solidFill>
              </a:rPr>
              <a:t>、审查。</a:t>
            </a:r>
            <a:endParaRPr lang="en-US" altLang="zh-CN" sz="2400">
              <a:solidFill>
                <a:schemeClr val="tx1"/>
              </a:solidFill>
            </a:endParaRPr>
          </a:p>
          <a:p>
            <a:pPr>
              <a:lnSpc>
                <a:spcPct val="136000"/>
              </a:lnSpc>
            </a:pPr>
            <a:endParaRPr lang="zh-CN" altLang="zh-CN">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86840" y="530225"/>
            <a:ext cx="9549765" cy="5688330"/>
          </a:xfrm>
        </p:spPr>
        <p:txBody>
          <a:bodyPr/>
          <a:lstStyle/>
          <a:p>
            <a:pPr>
              <a:lnSpc>
                <a:spcPct val="135000"/>
              </a:lnSpc>
              <a:spcBef>
                <a:spcPts val="1000"/>
              </a:spcBef>
              <a:spcAft>
                <a:spcPct val="0"/>
              </a:spcAft>
            </a:pPr>
            <a:r>
              <a:rPr lang="zh-CN" altLang="en-US">
                <a:solidFill>
                  <a:srgbClr val="FFFF00"/>
                </a:solidFill>
              </a:rPr>
              <a:t>施工起重机械使用登记制度</a:t>
            </a:r>
          </a:p>
          <a:p>
            <a:pPr>
              <a:lnSpc>
                <a:spcPct val="135000"/>
              </a:lnSpc>
              <a:spcBef>
                <a:spcPts val="1000"/>
              </a:spcBef>
              <a:spcAft>
                <a:spcPct val="0"/>
              </a:spcAft>
            </a:pPr>
            <a:r>
              <a:rPr lang="en-US" altLang="zh-CN" sz="2400"/>
              <a:t>1</a:t>
            </a:r>
            <a:r>
              <a:rPr lang="zh-CN" altLang="en-US" sz="2400"/>
              <a:t>、《建设工程安全生产管理条例》第</a:t>
            </a:r>
            <a:r>
              <a:rPr lang="en-US" altLang="zh-CN" sz="2400"/>
              <a:t>35</a:t>
            </a:r>
            <a:r>
              <a:rPr lang="zh-CN" altLang="en-US" sz="2400"/>
              <a:t>条规定：施工单位应当自施工起重机械和整体提升脚手架、模板等自升式架设设施</a:t>
            </a:r>
            <a:r>
              <a:rPr lang="zh-CN" altLang="en-US" sz="2400">
                <a:solidFill>
                  <a:srgbClr val="FFFF00"/>
                </a:solidFill>
              </a:rPr>
              <a:t>验收合格之日起内</a:t>
            </a:r>
            <a:r>
              <a:rPr lang="zh-CN" altLang="en-US" sz="2400"/>
              <a:t>，向建设行政主管部门或者其他有关部门登记。登记标志应当置于或附着于</a:t>
            </a:r>
            <a:r>
              <a:rPr lang="zh-CN" altLang="en-US" sz="2400">
                <a:solidFill>
                  <a:srgbClr val="FFFF00"/>
                </a:solidFill>
              </a:rPr>
              <a:t>该设备的显著位置</a:t>
            </a:r>
            <a:r>
              <a:rPr lang="zh-CN" altLang="en-US" sz="2400"/>
              <a:t>。</a:t>
            </a:r>
          </a:p>
          <a:p>
            <a:pPr>
              <a:lnSpc>
                <a:spcPct val="135000"/>
              </a:lnSpc>
              <a:spcBef>
                <a:spcPts val="1000"/>
              </a:spcBef>
              <a:spcAft>
                <a:spcPct val="0"/>
              </a:spcAft>
            </a:pPr>
            <a:r>
              <a:rPr lang="en-US" altLang="zh-CN" sz="2400"/>
              <a:t>2</a:t>
            </a:r>
            <a:r>
              <a:rPr lang="zh-CN" altLang="en-US" sz="2400"/>
              <a:t>、进行登记应当提交的资料：</a:t>
            </a:r>
          </a:p>
          <a:p>
            <a:pPr>
              <a:lnSpc>
                <a:spcPct val="135000"/>
              </a:lnSpc>
              <a:spcBef>
                <a:spcPts val="1000"/>
              </a:spcBef>
              <a:spcAft>
                <a:spcPct val="0"/>
              </a:spcAft>
            </a:pPr>
            <a:r>
              <a:rPr lang="zh-CN" altLang="en-US" sz="2400"/>
              <a:t>　　（1）生产方面的资料：如设计文件、制造质量证明书等</a:t>
            </a:r>
          </a:p>
          <a:p>
            <a:pPr>
              <a:lnSpc>
                <a:spcPct val="135000"/>
              </a:lnSpc>
              <a:spcBef>
                <a:spcPts val="1000"/>
              </a:spcBef>
              <a:spcAft>
                <a:spcPct val="0"/>
              </a:spcAft>
            </a:pPr>
            <a:r>
              <a:rPr lang="zh-CN" altLang="en-US" sz="2400"/>
              <a:t>　　（2）使用的有关情况资料：施工单位对机械的管理制度、措施，作业人员的情况等。</a:t>
            </a:r>
          </a:p>
          <a:p>
            <a:pPr>
              <a:lnSpc>
                <a:spcPct val="135000"/>
              </a:lnSpc>
              <a:spcBef>
                <a:spcPts val="1000"/>
              </a:spcBef>
              <a:spcAft>
                <a:spcPct val="0"/>
              </a:spcAft>
            </a:pPr>
            <a:r>
              <a:rPr lang="en-US" altLang="zh-CN" sz="2400"/>
              <a:t>3</a:t>
            </a:r>
            <a:r>
              <a:rPr lang="zh-CN" altLang="en-US" sz="2400"/>
              <a:t>、监管部门应对登记的施工起重机械建立档案，及时更新。</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70965" y="577850"/>
            <a:ext cx="9328785" cy="5688330"/>
          </a:xfrm>
        </p:spPr>
        <p:txBody>
          <a:bodyPr/>
          <a:lstStyle/>
          <a:p>
            <a:pPr>
              <a:lnSpc>
                <a:spcPct val="130000"/>
              </a:lnSpc>
              <a:spcBef>
                <a:spcPts val="1000"/>
              </a:spcBef>
              <a:spcAft>
                <a:spcPct val="0"/>
              </a:spcAft>
            </a:pPr>
            <a:r>
              <a:rPr lang="zh-CN" altLang="en-US" u="sng">
                <a:solidFill>
                  <a:srgbClr val="FFFF00"/>
                </a:solidFill>
              </a:rPr>
              <a:t>安全检查制度</a:t>
            </a:r>
          </a:p>
          <a:p>
            <a:pPr>
              <a:lnSpc>
                <a:spcPct val="130000"/>
              </a:lnSpc>
              <a:spcBef>
                <a:spcPts val="1000"/>
              </a:spcBef>
              <a:spcAft>
                <a:spcPct val="0"/>
              </a:spcAft>
            </a:pPr>
            <a:r>
              <a:rPr lang="zh-CN" altLang="en-US" sz="2400"/>
              <a:t>　　（一）安全检查的目的</a:t>
            </a:r>
          </a:p>
          <a:p>
            <a:pPr>
              <a:lnSpc>
                <a:spcPct val="130000"/>
              </a:lnSpc>
              <a:spcBef>
                <a:spcPts val="1000"/>
              </a:spcBef>
              <a:spcAft>
                <a:spcPct val="0"/>
              </a:spcAft>
            </a:pPr>
            <a:r>
              <a:rPr lang="zh-CN" altLang="en-US" sz="2400"/>
              <a:t>　　工程项目的安全检查是为了消除隐患、防止事故、改善劳动条件、提高员工安全生产意识。</a:t>
            </a:r>
          </a:p>
          <a:p>
            <a:pPr>
              <a:lnSpc>
                <a:spcPct val="130000"/>
              </a:lnSpc>
              <a:spcBef>
                <a:spcPts val="1000"/>
              </a:spcBef>
              <a:spcAft>
                <a:spcPct val="0"/>
              </a:spcAft>
            </a:pPr>
            <a:r>
              <a:rPr lang="zh-CN" altLang="en-US" sz="2400"/>
              <a:t>       施工项目的安全检查由</a:t>
            </a:r>
            <a:r>
              <a:rPr lang="zh-CN" altLang="en-US" sz="2400">
                <a:solidFill>
                  <a:srgbClr val="FFFF00"/>
                </a:solidFill>
              </a:rPr>
              <a:t>项目经理</a:t>
            </a:r>
            <a:r>
              <a:rPr lang="zh-CN" altLang="en-US" sz="2400"/>
              <a:t>组织，定期进行。</a:t>
            </a:r>
          </a:p>
          <a:p>
            <a:pPr>
              <a:lnSpc>
                <a:spcPct val="130000"/>
              </a:lnSpc>
              <a:spcBef>
                <a:spcPts val="1000"/>
              </a:spcBef>
              <a:spcAft>
                <a:spcPct val="0"/>
              </a:spcAft>
            </a:pPr>
            <a:r>
              <a:rPr lang="zh-CN" altLang="en-US" sz="2400"/>
              <a:t>　　（二）安全检查的方式</a:t>
            </a:r>
          </a:p>
          <a:p>
            <a:pPr>
              <a:lnSpc>
                <a:spcPct val="130000"/>
              </a:lnSpc>
              <a:spcBef>
                <a:spcPts val="1000"/>
              </a:spcBef>
              <a:spcAft>
                <a:spcPct val="0"/>
              </a:spcAft>
            </a:pPr>
            <a:r>
              <a:rPr lang="zh-CN" altLang="en-US" sz="2400"/>
              <a:t>　　定期安全检查、日常巡回检查、专业性检查、季节性检查、节假日前后的安全检查、自检、交接检、不定期检查等。</a:t>
            </a:r>
          </a:p>
          <a:p>
            <a:pPr>
              <a:lnSpc>
                <a:spcPct val="130000"/>
              </a:lnSpc>
              <a:spcBef>
                <a:spcPts val="1000"/>
              </a:spcBef>
              <a:spcAft>
                <a:spcPct val="0"/>
              </a:spcAft>
            </a:pPr>
            <a:r>
              <a:rPr lang="zh-CN" altLang="en-US" sz="2400"/>
              <a:t>      </a:t>
            </a:r>
            <a:r>
              <a:rPr lang="zh-CN" altLang="en-US" sz="2400">
                <a:solidFill>
                  <a:srgbClr val="FFFF00"/>
                </a:solidFill>
              </a:rPr>
              <a:t>全面安全检查、经常性安全检查、专业或专职安全员的专业安全检查、季节性安全检查、节假日检查、要害部门重点安全检查</a:t>
            </a:r>
            <a:r>
              <a:rPr lang="zh-CN" altLang="en-US" sz="2400"/>
              <a:t>。　</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263015" y="378460"/>
            <a:ext cx="9802495" cy="5688330"/>
          </a:xfrm>
        </p:spPr>
        <p:txBody>
          <a:bodyPr/>
          <a:lstStyle/>
          <a:p>
            <a:pPr>
              <a:lnSpc>
                <a:spcPct val="150000"/>
              </a:lnSpc>
              <a:spcBef>
                <a:spcPts val="20"/>
              </a:spcBef>
              <a:spcAft>
                <a:spcPct val="0"/>
              </a:spcAft>
            </a:pPr>
            <a:r>
              <a:rPr lang="zh-CN" altLang="zh-CN" sz="2400">
                <a:solidFill>
                  <a:schemeClr val="tx1"/>
                </a:solidFill>
                <a:latin typeface="微软雅黑" panose="020b0503020204020204" pitchFamily="34" charset="-122"/>
                <a:ea typeface="微软雅黑" panose="020b0503020204020204" pitchFamily="34" charset="-122"/>
              </a:rPr>
              <a:t>（三）安全检查的主要内容</a:t>
            </a:r>
          </a:p>
          <a:p>
            <a:pPr>
              <a:lnSpc>
                <a:spcPct val="150000"/>
              </a:lnSpc>
              <a:spcBef>
                <a:spcPts val="20"/>
              </a:spcBef>
              <a:spcAft>
                <a:spcPct val="0"/>
              </a:spcAft>
            </a:pPr>
            <a:r>
              <a:rPr lang="en-US" altLang="zh-CN" sz="2400">
                <a:solidFill>
                  <a:schemeClr val="tx2">
                    <a:lumMod val="50000"/>
                  </a:schemeClr>
                </a:solidFill>
                <a:latin typeface="微软雅黑" panose="020b0503020204020204" pitchFamily="34" charset="-122"/>
                <a:ea typeface="微软雅黑" panose="020b0503020204020204" pitchFamily="34" charset="-122"/>
              </a:rPr>
              <a:t>  </a:t>
            </a:r>
            <a:r>
              <a:rPr lang="en-US" altLang="zh-CN" sz="2400">
                <a:solidFill>
                  <a:srgbClr val="FFFFE6"/>
                </a:solidFill>
                <a:latin typeface="微软雅黑" panose="020b0503020204020204" pitchFamily="34" charset="-122"/>
                <a:ea typeface="微软雅黑" panose="020b0503020204020204" pitchFamily="34" charset="-122"/>
              </a:rPr>
              <a:t>1</a:t>
            </a:r>
            <a:r>
              <a:rPr lang="zh-CN" altLang="en-US" sz="2400">
                <a:solidFill>
                  <a:srgbClr val="FFFFE6"/>
                </a:solidFill>
                <a:latin typeface="微软雅黑" panose="020b0503020204020204" pitchFamily="34" charset="-122"/>
                <a:ea typeface="微软雅黑" panose="020b0503020204020204" pitchFamily="34" charset="-122"/>
              </a:rPr>
              <a:t>、主要内容</a:t>
            </a:r>
          </a:p>
          <a:p>
            <a:pPr>
              <a:lnSpc>
                <a:spcPct val="150000"/>
              </a:lnSpc>
              <a:spcBef>
                <a:spcPts val="20"/>
              </a:spcBef>
              <a:spcAft>
                <a:spcPct val="0"/>
              </a:spcAft>
            </a:pPr>
            <a:r>
              <a:rPr lang="en-US" altLang="zh-CN" sz="2400">
                <a:solidFill>
                  <a:schemeClr val="tx2">
                    <a:lumMod val="50000"/>
                  </a:schemeClr>
                </a:solidFill>
                <a:latin typeface="微软雅黑" panose="020b0503020204020204" pitchFamily="34" charset="-122"/>
                <a:ea typeface="微软雅黑" panose="020b0503020204020204" pitchFamily="34" charset="-122"/>
              </a:rPr>
              <a:t>      1</a:t>
            </a:r>
            <a:r>
              <a:rPr lang="zh-CN" altLang="en-US" sz="2400">
                <a:solidFill>
                  <a:schemeClr val="tx2">
                    <a:lumMod val="50000"/>
                  </a:schemeClr>
                </a:solidFill>
                <a:latin typeface="微软雅黑" panose="020b0503020204020204" pitchFamily="34" charset="-122"/>
                <a:ea typeface="微软雅黑" panose="020b0503020204020204" pitchFamily="34" charset="-122"/>
              </a:rPr>
              <a:t>）</a:t>
            </a:r>
            <a:r>
              <a:rPr lang="zh-CN" altLang="zh-CN" sz="2400">
                <a:solidFill>
                  <a:schemeClr val="tx2">
                    <a:lumMod val="50000"/>
                  </a:schemeClr>
                </a:solidFill>
                <a:latin typeface="微软雅黑" panose="020b0503020204020204" pitchFamily="34" charset="-122"/>
                <a:ea typeface="微软雅黑" panose="020b0503020204020204" pitchFamily="34" charset="-122"/>
              </a:rPr>
              <a:t>查思想</a:t>
            </a:r>
            <a:r>
              <a:rPr lang="zh-CN" altLang="zh-CN" sz="2400">
                <a:solidFill>
                  <a:srgbClr val="FFFFE6"/>
                </a:solidFill>
                <a:latin typeface="微软雅黑" panose="020b0503020204020204" pitchFamily="34" charset="-122"/>
                <a:ea typeface="微软雅黑" panose="020b0503020204020204" pitchFamily="34" charset="-122"/>
              </a:rPr>
              <a:t>：</a:t>
            </a:r>
            <a:r>
              <a:rPr lang="zh-CN" altLang="zh-CN" sz="2400">
                <a:solidFill>
                  <a:schemeClr val="tx1"/>
                </a:solidFill>
                <a:latin typeface="微软雅黑" panose="020b0503020204020204" pitchFamily="34" charset="-122"/>
                <a:ea typeface="微软雅黑" panose="020b0503020204020204" pitchFamily="34" charset="-122"/>
              </a:rPr>
              <a:t>领导和员工</a:t>
            </a:r>
          </a:p>
          <a:p>
            <a:pPr>
              <a:lnSpc>
                <a:spcPct val="150000"/>
              </a:lnSpc>
              <a:spcBef>
                <a:spcPts val="20"/>
              </a:spcBef>
              <a:spcAft>
                <a:spcPct val="0"/>
              </a:spcAft>
            </a:pPr>
            <a:r>
              <a:rPr lang="en-US" altLang="zh-CN" sz="2400">
                <a:solidFill>
                  <a:schemeClr val="tx2">
                    <a:lumMod val="50000"/>
                  </a:schemeClr>
                </a:solidFill>
                <a:latin typeface="微软雅黑" panose="020b0503020204020204" pitchFamily="34" charset="-122"/>
                <a:ea typeface="微软雅黑" panose="020b0503020204020204" pitchFamily="34" charset="-122"/>
              </a:rPr>
              <a:t>      2</a:t>
            </a:r>
            <a:r>
              <a:rPr lang="zh-CN" altLang="en-US" sz="2400">
                <a:solidFill>
                  <a:schemeClr val="tx2">
                    <a:lumMod val="50000"/>
                  </a:schemeClr>
                </a:solidFill>
                <a:sym typeface="+mn-ea"/>
              </a:rPr>
              <a:t>）</a:t>
            </a:r>
            <a:r>
              <a:rPr lang="zh-CN" altLang="zh-CN" sz="2400">
                <a:solidFill>
                  <a:schemeClr val="tx2">
                    <a:lumMod val="50000"/>
                  </a:schemeClr>
                </a:solidFill>
                <a:latin typeface="微软雅黑" panose="020b0503020204020204" pitchFamily="34" charset="-122"/>
                <a:ea typeface="微软雅黑" panose="020b0503020204020204" pitchFamily="34" charset="-122"/>
              </a:rPr>
              <a:t>查制度</a:t>
            </a:r>
            <a:r>
              <a:rPr lang="zh-CN" altLang="en-US" sz="2400">
                <a:solidFill>
                  <a:srgbClr val="FFFFE6"/>
                </a:solidFill>
                <a:latin typeface="微软雅黑" panose="020b0503020204020204" pitchFamily="34" charset="-122"/>
                <a:ea typeface="微软雅黑" panose="020b0503020204020204" pitchFamily="34" charset="-122"/>
              </a:rPr>
              <a:t>：制</a:t>
            </a:r>
            <a:r>
              <a:rPr lang="zh-CN" altLang="en-US" sz="2400">
                <a:solidFill>
                  <a:schemeClr val="tx1"/>
                </a:solidFill>
                <a:latin typeface="微软雅黑" panose="020b0503020204020204" pitchFamily="34" charset="-122"/>
                <a:ea typeface="微软雅黑" panose="020b0503020204020204" pitchFamily="34" charset="-122"/>
              </a:rPr>
              <a:t>度的建立</a:t>
            </a:r>
            <a:endParaRPr lang="en-US" altLang="zh-CN" sz="2400">
              <a:solidFill>
                <a:schemeClr val="tx1"/>
              </a:solidFill>
              <a:latin typeface="微软雅黑" panose="020b0503020204020204" pitchFamily="34" charset="-122"/>
              <a:ea typeface="微软雅黑" panose="020b0503020204020204" pitchFamily="34" charset="-122"/>
            </a:endParaRPr>
          </a:p>
          <a:p>
            <a:pPr>
              <a:lnSpc>
                <a:spcPct val="150000"/>
              </a:lnSpc>
              <a:spcBef>
                <a:spcPts val="20"/>
              </a:spcBef>
              <a:spcAft>
                <a:spcPct val="0"/>
              </a:spcAft>
            </a:pPr>
            <a:r>
              <a:rPr lang="en-US" altLang="zh-CN" sz="2400">
                <a:solidFill>
                  <a:schemeClr val="tx2">
                    <a:lumMod val="50000"/>
                  </a:schemeClr>
                </a:solidFill>
                <a:latin typeface="微软雅黑" panose="020b0503020204020204" pitchFamily="34" charset="-122"/>
                <a:ea typeface="微软雅黑" panose="020b0503020204020204" pitchFamily="34" charset="-122"/>
              </a:rPr>
              <a:t>      3</a:t>
            </a:r>
            <a:r>
              <a:rPr lang="zh-CN" altLang="en-US" sz="2400">
                <a:solidFill>
                  <a:schemeClr val="tx2">
                    <a:lumMod val="50000"/>
                  </a:schemeClr>
                </a:solidFill>
                <a:sym typeface="+mn-ea"/>
              </a:rPr>
              <a:t>）</a:t>
            </a:r>
            <a:r>
              <a:rPr lang="zh-CN" altLang="zh-CN" sz="2400">
                <a:solidFill>
                  <a:schemeClr val="tx2">
                    <a:lumMod val="50000"/>
                  </a:schemeClr>
                </a:solidFill>
                <a:latin typeface="微软雅黑" panose="020b0503020204020204" pitchFamily="34" charset="-122"/>
                <a:ea typeface="微软雅黑" panose="020b0503020204020204" pitchFamily="34" charset="-122"/>
              </a:rPr>
              <a:t>查管理</a:t>
            </a:r>
            <a:r>
              <a:rPr lang="zh-CN" altLang="zh-CN" sz="2400">
                <a:solidFill>
                  <a:srgbClr val="FFFFE6"/>
                </a:solidFill>
                <a:latin typeface="微软雅黑" panose="020b0503020204020204" pitchFamily="34" charset="-122"/>
                <a:ea typeface="微软雅黑" panose="020b0503020204020204" pitchFamily="34" charset="-122"/>
              </a:rPr>
              <a:t>：规</a:t>
            </a:r>
            <a:r>
              <a:rPr lang="zh-CN" altLang="zh-CN" sz="2400">
                <a:solidFill>
                  <a:schemeClr val="tx1"/>
                </a:solidFill>
                <a:latin typeface="微软雅黑" panose="020b0503020204020204" pitchFamily="34" charset="-122"/>
                <a:ea typeface="微软雅黑" panose="020b0503020204020204" pitchFamily="34" charset="-122"/>
              </a:rPr>
              <a:t>章和制度的落实</a:t>
            </a:r>
          </a:p>
          <a:p>
            <a:pPr>
              <a:lnSpc>
                <a:spcPct val="150000"/>
              </a:lnSpc>
              <a:spcBef>
                <a:spcPts val="20"/>
              </a:spcBef>
              <a:spcAft>
                <a:spcPct val="0"/>
              </a:spcAft>
            </a:pPr>
            <a:r>
              <a:rPr lang="en-US" altLang="zh-CN" sz="2400">
                <a:solidFill>
                  <a:schemeClr val="tx2">
                    <a:lumMod val="50000"/>
                  </a:schemeClr>
                </a:solidFill>
                <a:latin typeface="微软雅黑" panose="020b0503020204020204" pitchFamily="34" charset="-122"/>
                <a:ea typeface="微软雅黑" panose="020b0503020204020204" pitchFamily="34" charset="-122"/>
              </a:rPr>
              <a:t>      4</a:t>
            </a:r>
            <a:r>
              <a:rPr lang="zh-CN" altLang="en-US" sz="2400">
                <a:solidFill>
                  <a:schemeClr val="tx2">
                    <a:lumMod val="50000"/>
                  </a:schemeClr>
                </a:solidFill>
                <a:sym typeface="+mn-ea"/>
              </a:rPr>
              <a:t>）</a:t>
            </a:r>
            <a:r>
              <a:rPr lang="zh-CN" altLang="zh-CN" sz="2400">
                <a:solidFill>
                  <a:schemeClr val="tx2">
                    <a:lumMod val="50000"/>
                  </a:schemeClr>
                </a:solidFill>
                <a:latin typeface="微软雅黑" panose="020b0503020204020204" pitchFamily="34" charset="-122"/>
                <a:ea typeface="微软雅黑" panose="020b0503020204020204" pitchFamily="34" charset="-122"/>
              </a:rPr>
              <a:t>查隐患</a:t>
            </a:r>
            <a:r>
              <a:rPr lang="zh-CN" altLang="zh-CN" sz="2400">
                <a:solidFill>
                  <a:srgbClr val="FFFFE6"/>
                </a:solidFill>
                <a:latin typeface="微软雅黑" panose="020b0503020204020204" pitchFamily="34" charset="-122"/>
                <a:ea typeface="微软雅黑" panose="020b0503020204020204" pitchFamily="34" charset="-122"/>
              </a:rPr>
              <a:t>：作业</a:t>
            </a:r>
            <a:r>
              <a:rPr lang="zh-CN" altLang="zh-CN" sz="2400">
                <a:solidFill>
                  <a:schemeClr val="tx1"/>
                </a:solidFill>
                <a:latin typeface="微软雅黑" panose="020b0503020204020204" pitchFamily="34" charset="-122"/>
                <a:ea typeface="微软雅黑" panose="020b0503020204020204" pitchFamily="34" charset="-122"/>
              </a:rPr>
              <a:t>环境和危险因素</a:t>
            </a:r>
          </a:p>
          <a:p>
            <a:pPr>
              <a:lnSpc>
                <a:spcPct val="150000"/>
              </a:lnSpc>
              <a:spcBef>
                <a:spcPts val="20"/>
              </a:spcBef>
              <a:spcAft>
                <a:spcPct val="0"/>
              </a:spcAft>
            </a:pPr>
            <a:r>
              <a:rPr lang="en-US" altLang="zh-CN" sz="2400">
                <a:solidFill>
                  <a:schemeClr val="tx2">
                    <a:lumMod val="50000"/>
                  </a:schemeClr>
                </a:solidFill>
                <a:latin typeface="微软雅黑" panose="020b0503020204020204" pitchFamily="34" charset="-122"/>
                <a:ea typeface="微软雅黑" panose="020b0503020204020204" pitchFamily="34" charset="-122"/>
              </a:rPr>
              <a:t>      5</a:t>
            </a:r>
            <a:r>
              <a:rPr lang="zh-CN" altLang="en-US" sz="2400">
                <a:solidFill>
                  <a:schemeClr val="tx2">
                    <a:lumMod val="50000"/>
                  </a:schemeClr>
                </a:solidFill>
                <a:sym typeface="+mn-ea"/>
              </a:rPr>
              <a:t>）</a:t>
            </a:r>
            <a:r>
              <a:rPr lang="zh-CN" altLang="zh-CN" sz="2400">
                <a:solidFill>
                  <a:schemeClr val="tx2">
                    <a:lumMod val="50000"/>
                  </a:schemeClr>
                </a:solidFill>
                <a:latin typeface="微软雅黑" panose="020b0503020204020204" pitchFamily="34" charset="-122"/>
                <a:ea typeface="微软雅黑" panose="020b0503020204020204" pitchFamily="34" charset="-122"/>
              </a:rPr>
              <a:t>查整改</a:t>
            </a:r>
            <a:r>
              <a:rPr lang="zh-CN" altLang="zh-CN" sz="2400">
                <a:solidFill>
                  <a:srgbClr val="FFFFE6"/>
                </a:solidFill>
                <a:latin typeface="微软雅黑" panose="020b0503020204020204" pitchFamily="34" charset="-122"/>
                <a:ea typeface="微软雅黑" panose="020b0503020204020204" pitchFamily="34" charset="-122"/>
              </a:rPr>
              <a:t>：整</a:t>
            </a:r>
            <a:r>
              <a:rPr lang="zh-CN" altLang="zh-CN" sz="2400">
                <a:solidFill>
                  <a:schemeClr val="tx1"/>
                </a:solidFill>
                <a:latin typeface="微软雅黑" panose="020b0503020204020204" pitchFamily="34" charset="-122"/>
                <a:ea typeface="微软雅黑" panose="020b0503020204020204" pitchFamily="34" charset="-122"/>
              </a:rPr>
              <a:t>改效果如何</a:t>
            </a:r>
          </a:p>
          <a:p>
            <a:pPr>
              <a:lnSpc>
                <a:spcPct val="150000"/>
              </a:lnSpc>
              <a:spcBef>
                <a:spcPts val="20"/>
              </a:spcBef>
              <a:spcAft>
                <a:spcPct val="0"/>
              </a:spcAft>
            </a:pPr>
            <a:r>
              <a:rPr lang="en-US" altLang="zh-CN" sz="2400">
                <a:solidFill>
                  <a:schemeClr val="tx2">
                    <a:lumMod val="50000"/>
                  </a:schemeClr>
                </a:solidFill>
                <a:latin typeface="微软雅黑" panose="020b0503020204020204" pitchFamily="34" charset="-122"/>
                <a:ea typeface="微软雅黑" panose="020b0503020204020204" pitchFamily="34" charset="-122"/>
              </a:rPr>
              <a:t>      6</a:t>
            </a:r>
            <a:r>
              <a:rPr lang="zh-CN" altLang="en-US" sz="2400">
                <a:solidFill>
                  <a:schemeClr val="tx2">
                    <a:lumMod val="50000"/>
                  </a:schemeClr>
                </a:solidFill>
                <a:sym typeface="+mn-ea"/>
              </a:rPr>
              <a:t>）</a:t>
            </a:r>
            <a:r>
              <a:rPr lang="zh-CN" altLang="zh-CN" sz="2400">
                <a:solidFill>
                  <a:schemeClr val="tx2">
                    <a:lumMod val="50000"/>
                  </a:schemeClr>
                </a:solidFill>
                <a:latin typeface="微软雅黑" panose="020b0503020204020204" pitchFamily="34" charset="-122"/>
                <a:ea typeface="微软雅黑" panose="020b0503020204020204" pitchFamily="34" charset="-122"/>
              </a:rPr>
              <a:t>查事故处理</a:t>
            </a:r>
            <a:r>
              <a:rPr lang="zh-CN" altLang="zh-CN" sz="2400">
                <a:solidFill>
                  <a:srgbClr val="FFFFE6"/>
                </a:solidFill>
                <a:latin typeface="微软雅黑" panose="020b0503020204020204" pitchFamily="34" charset="-122"/>
                <a:ea typeface="微软雅黑" panose="020b0503020204020204" pitchFamily="34" charset="-122"/>
              </a:rPr>
              <a:t>：责任</a:t>
            </a:r>
            <a:r>
              <a:rPr lang="zh-CN" altLang="zh-CN" sz="2400">
                <a:solidFill>
                  <a:schemeClr val="tx1"/>
                </a:solidFill>
                <a:latin typeface="微软雅黑" panose="020b0503020204020204" pitchFamily="34" charset="-122"/>
                <a:ea typeface="微软雅黑" panose="020b0503020204020204" pitchFamily="34" charset="-122"/>
              </a:rPr>
              <a:t>人和具体事情</a:t>
            </a:r>
            <a:endParaRPr lang="en-US" altLang="zh-CN" sz="2400">
              <a:solidFill>
                <a:schemeClr val="tx1"/>
              </a:solidFill>
              <a:latin typeface="微软雅黑" panose="020b0503020204020204" pitchFamily="34" charset="-122"/>
              <a:ea typeface="微软雅黑" panose="020b0503020204020204" pitchFamily="34" charset="-122"/>
            </a:endParaRPr>
          </a:p>
          <a:p>
            <a:pPr>
              <a:lnSpc>
                <a:spcPct val="150000"/>
              </a:lnSpc>
              <a:spcBef>
                <a:spcPts val="20"/>
              </a:spcBef>
              <a:spcAft>
                <a:spcPct val="0"/>
              </a:spcAft>
            </a:pPr>
            <a:r>
              <a:rPr lang="zh-CN" altLang="en-US" sz="2400">
                <a:solidFill>
                  <a:srgbClr val="FFFFE6"/>
                </a:solidFill>
                <a:sym typeface="+mn-ea"/>
              </a:rPr>
              <a:t>  2、检查的重点是检查“三违”和安全责任制的落实。</a:t>
            </a:r>
          </a:p>
          <a:p>
            <a:pPr>
              <a:lnSpc>
                <a:spcPct val="150000"/>
              </a:lnSpc>
              <a:spcBef>
                <a:spcPts val="20"/>
              </a:spcBef>
              <a:spcAft>
                <a:spcPct val="0"/>
              </a:spcAft>
            </a:pPr>
            <a:r>
              <a:rPr lang="zh-CN" altLang="en-US" sz="2400">
                <a:solidFill>
                  <a:srgbClr val="FFFFE6"/>
                </a:solidFill>
                <a:sym typeface="+mn-ea"/>
              </a:rPr>
              <a:t>  </a:t>
            </a:r>
            <a:r>
              <a:rPr lang="en-US" altLang="zh-CN" sz="2400">
                <a:solidFill>
                  <a:srgbClr val="FFFFE6"/>
                </a:solidFill>
                <a:sym typeface="+mn-ea"/>
              </a:rPr>
              <a:t>3</a:t>
            </a:r>
            <a:r>
              <a:rPr lang="zh-CN" altLang="en-US" sz="2400">
                <a:solidFill>
                  <a:srgbClr val="FFFFE6"/>
                </a:solidFill>
                <a:sym typeface="+mn-ea"/>
              </a:rPr>
              <a:t>、安全检查报告：已达标项目、未达标项目、存在问题、原因分析、纠正和预防措施。</a:t>
            </a:r>
            <a:r>
              <a:rPr lang="zh-CN" altLang="en-US" sz="2400">
                <a:sym typeface="+mn-ea"/>
              </a:rPr>
              <a:t>。</a:t>
            </a:r>
          </a:p>
          <a:p>
            <a:endParaRPr lang="zh-CN" altLang="en-US" sz="240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55090" y="940435"/>
            <a:ext cx="8572500" cy="2486660"/>
          </a:xfrm>
        </p:spPr>
        <p:txBody>
          <a:bodyPr/>
          <a:lstStyle/>
          <a:p>
            <a:pPr>
              <a:lnSpc>
                <a:spcPct val="130000"/>
              </a:lnSpc>
              <a:spcBef>
                <a:spcPts val="800"/>
              </a:spcBef>
              <a:spcAft>
                <a:spcPct val="0"/>
              </a:spcAft>
            </a:pPr>
            <a:r>
              <a:rPr lang="zh-CN" altLang="en-US" sz="2400">
                <a:sym typeface="+mn-ea"/>
              </a:rPr>
              <a:t>（四）安全隐患的处理程序</a:t>
            </a:r>
          </a:p>
          <a:p>
            <a:pPr>
              <a:lnSpc>
                <a:spcPct val="130000"/>
              </a:lnSpc>
              <a:spcBef>
                <a:spcPts val="800"/>
              </a:spcBef>
              <a:spcAft>
                <a:spcPct val="0"/>
              </a:spcAft>
            </a:pPr>
            <a:r>
              <a:rPr lang="en-US" altLang="zh-CN" sz="2400">
                <a:sym typeface="+mn-ea"/>
              </a:rPr>
              <a:t>1</a:t>
            </a:r>
            <a:r>
              <a:rPr lang="zh-CN" altLang="en-US" sz="2400">
                <a:sym typeface="+mn-ea"/>
              </a:rPr>
              <a:t>、不能立即处理的要制定整改计划，</a:t>
            </a:r>
            <a:r>
              <a:rPr lang="zh-CN" altLang="en-US" sz="2400">
                <a:solidFill>
                  <a:srgbClr val="FFFF00"/>
                </a:solidFill>
                <a:sym typeface="+mn-ea"/>
              </a:rPr>
              <a:t>定人、定措施、定经费、定完成日期</a:t>
            </a:r>
            <a:r>
              <a:rPr lang="zh-CN" altLang="en-US" sz="2400">
                <a:sym typeface="+mn-ea"/>
              </a:rPr>
              <a:t>。</a:t>
            </a:r>
          </a:p>
          <a:p>
            <a:pPr>
              <a:lnSpc>
                <a:spcPct val="130000"/>
              </a:lnSpc>
              <a:spcBef>
                <a:spcPts val="800"/>
              </a:spcBef>
              <a:spcAft>
                <a:spcPct val="0"/>
              </a:spcAft>
            </a:pPr>
            <a:r>
              <a:rPr lang="en-US" altLang="zh-CN" sz="2400">
                <a:sym typeface="+mn-ea"/>
              </a:rPr>
              <a:t>2</a:t>
            </a:r>
            <a:r>
              <a:rPr lang="zh-CN" altLang="en-US" sz="2400">
                <a:sym typeface="+mn-ea"/>
              </a:rPr>
              <a:t>、按照“登记—整改—复查—销案”的程序处理安全隐患。</a:t>
            </a:r>
            <a:endParaRPr lang="zh-CN" altLang="en-US" sz="2400"/>
          </a:p>
          <a:p>
            <a:endParaRPr lang="zh-CN" altLang="en-US" sz="2400"/>
          </a:p>
        </p:txBody>
      </p:sp>
      <p:sp>
        <p:nvSpPr>
          <p:cNvPr id="3" name="文本占位符 1"/>
          <p:cNvSpPr>
            <a:spLocks noGrp="1"/>
          </p:cNvSpPr>
          <p:nvPr/>
        </p:nvSpPr>
        <p:spPr>
          <a:xfrm>
            <a:off x="1464945" y="3543300"/>
            <a:ext cx="8572500" cy="2708275"/>
          </a:xfrm>
          <a:prstGeom prst="rect">
            <a:avLst/>
          </a:prstGeom>
          <a:noFill/>
          <a:ln w="9525">
            <a:noFill/>
            <a:miter lim="800000"/>
          </a:ln>
        </p:spPr>
        <p:txBody>
          <a:bodyPr vert="horz" wrap="square" lIns="111200" tIns="55600" rIns="111200" bIns="55600" numCol="1" anchor="t" anchorCtr="0" compatLnSpc="1"/>
          <a:lstStyle>
            <a:defPPr>
              <a:defRPr lang="zh-CN"/>
            </a:defPPr>
            <a:lvl1pPr marL="0" indent="0" algn="l" rtl="0" eaLnBrk="0" fontAlgn="base" hangingPunct="1">
              <a:lnSpc>
                <a:spcPct val="150000"/>
              </a:lnSpc>
              <a:spcBef>
                <a:spcPct val="20000"/>
              </a:spcBef>
              <a:spcAft>
                <a:spcPct val="0"/>
              </a:spcAft>
              <a:buClr>
                <a:schemeClr val="accent1"/>
              </a:buClr>
              <a:buSzPct val="80000"/>
              <a:buFontTx/>
              <a:buNone/>
              <a:defRPr sz="2800" b="0" kern="1200">
                <a:solidFill>
                  <a:schemeClr val="tx1"/>
                </a:solidFill>
                <a:latin typeface="微软雅黑" panose="020b0503020204020204" pitchFamily="34" charset="-122"/>
                <a:ea typeface="微软雅黑" panose="020b0503020204020204" pitchFamily="34" charset="-122"/>
                <a:cs typeface="+mn-cs"/>
              </a:defRPr>
            </a:lvl1pPr>
            <a:lvl2pPr marL="0" indent="0" algn="l" rtl="0" eaLnBrk="0" fontAlgn="base" hangingPunct="1">
              <a:lnSpc>
                <a:spcPct val="150000"/>
              </a:lnSpc>
              <a:spcBef>
                <a:spcPct val="20000"/>
              </a:spcBef>
              <a:spcAft>
                <a:spcPct val="0"/>
              </a:spcAft>
              <a:buClr>
                <a:schemeClr val="accent1"/>
              </a:buClr>
              <a:buSzPct val="90000"/>
              <a:buFontTx/>
              <a:buNone/>
              <a:defRPr sz="2800" b="0" kern="1200">
                <a:solidFill>
                  <a:schemeClr val="tx1"/>
                </a:solidFill>
                <a:latin typeface="微软雅黑" panose="020b0503020204020204" pitchFamily="34" charset="-122"/>
                <a:ea typeface="微软雅黑" panose="020b0503020204020204" pitchFamily="34" charset="-122"/>
                <a:cs typeface="+mn-cs"/>
              </a:defRPr>
            </a:lvl2pPr>
            <a:lvl3pPr marL="0" indent="0" algn="l" rtl="0" eaLnBrk="0" fontAlgn="base" hangingPunct="1">
              <a:lnSpc>
                <a:spcPct val="150000"/>
              </a:lnSpc>
              <a:spcBef>
                <a:spcPct val="20000"/>
              </a:spcBef>
              <a:spcAft>
                <a:spcPct val="0"/>
              </a:spcAft>
              <a:buClr>
                <a:schemeClr val="accent2"/>
              </a:buClr>
              <a:buSzPct val="85000"/>
              <a:buFontTx/>
              <a:buNone/>
              <a:defRPr sz="2800" b="0" kern="1200">
                <a:solidFill>
                  <a:schemeClr val="tx1"/>
                </a:solidFill>
                <a:latin typeface="微软雅黑" panose="020b0503020204020204" pitchFamily="34" charset="-122"/>
                <a:ea typeface="微软雅黑" panose="020b0503020204020204" pitchFamily="34" charset="-122"/>
                <a:cs typeface="+mn-cs"/>
              </a:defRPr>
            </a:lvl3pPr>
            <a:lvl4pPr marL="0" indent="0" algn="l" rtl="0" eaLnBrk="0" fontAlgn="base" hangingPunct="1">
              <a:lnSpc>
                <a:spcPct val="150000"/>
              </a:lnSpc>
              <a:spcBef>
                <a:spcPct val="20000"/>
              </a:spcBef>
              <a:spcAft>
                <a:spcPct val="0"/>
              </a:spcAft>
              <a:buClr>
                <a:srgbClr val="AFB591"/>
              </a:buClr>
              <a:buSzPct val="90000"/>
              <a:buFontTx/>
              <a:buNone/>
              <a:defRPr sz="2800" b="0" kern="1200">
                <a:solidFill>
                  <a:schemeClr val="tx1"/>
                </a:solidFill>
                <a:latin typeface="微软雅黑" panose="020b0503020204020204" pitchFamily="34" charset="-122"/>
                <a:ea typeface="微软雅黑" panose="020b0503020204020204" pitchFamily="34" charset="-122"/>
                <a:cs typeface="+mn-cs"/>
              </a:defRPr>
            </a:lvl4pPr>
            <a:lvl5pPr marL="0" indent="0" algn="l" rtl="0" eaLnBrk="0" fontAlgn="base" hangingPunct="1">
              <a:lnSpc>
                <a:spcPct val="150000"/>
              </a:lnSpc>
              <a:spcBef>
                <a:spcPct val="20000"/>
              </a:spcBef>
              <a:spcAft>
                <a:spcPct val="0"/>
              </a:spcAft>
              <a:buClr>
                <a:srgbClr val="B9945B"/>
              </a:buClr>
              <a:buSzTx/>
              <a:buFontTx/>
              <a:buNone/>
              <a:defRPr sz="2800" b="0" kern="1200">
                <a:solidFill>
                  <a:schemeClr val="tx1"/>
                </a:solidFill>
                <a:latin typeface="微软雅黑" panose="020b0503020204020204" pitchFamily="34" charset="-122"/>
                <a:ea typeface="微软雅黑" panose="020b0503020204020204" pitchFamily="34" charset="-122"/>
                <a:cs typeface="+mn-cs"/>
              </a:defRPr>
            </a:lvl5pPr>
            <a:lvl6pPr marL="236664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6pPr>
            <a:lvl7pPr marL="292290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7pPr>
            <a:lvl8pPr marL="3479165"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8pPr>
            <a:lvl9pPr marL="4034790" indent="-222250" algn="l" defTabSz="914400" rtl="0" eaLnBrk="1" fontAlgn="base" latinLnBrk="0" hangingPunct="1">
              <a:spcBef>
                <a:spcPct val="20000"/>
              </a:spcBef>
              <a:spcAft>
                <a:spcPct val="0"/>
              </a:spcAft>
              <a:buClr>
                <a:srgbClr val="B9945B"/>
              </a:buClr>
              <a:buSzTx/>
              <a:buFont typeface="Arial" pitchFamily="34" charset="0"/>
              <a:buChar char="-"/>
              <a:defRPr sz="2400" kern="1200">
                <a:solidFill>
                  <a:schemeClr val="tx1"/>
                </a:solidFill>
                <a:latin typeface="+mn-lt"/>
                <a:ea typeface="+mn-ea"/>
                <a:cs typeface="+mn-cs"/>
              </a:defRPr>
            </a:lvl9pPr>
          </a:lstStyle>
          <a:p>
            <a:r>
              <a:rPr lang="zh-CN" altLang="en-US">
                <a:solidFill>
                  <a:srgbClr val="FFFF00"/>
                </a:solidFill>
              </a:rPr>
              <a:t>意外伤害保险制度</a:t>
            </a:r>
          </a:p>
          <a:p>
            <a:r>
              <a:rPr lang="zh-CN" altLang="en-US" sz="2400"/>
              <a:t>       建筑施工企业应当依法为职工参加</a:t>
            </a:r>
            <a:r>
              <a:rPr lang="zh-CN" altLang="en-US" sz="2400">
                <a:solidFill>
                  <a:srgbClr val="FFFF00"/>
                </a:solidFill>
              </a:rPr>
              <a:t>工伤保险</a:t>
            </a:r>
            <a:r>
              <a:rPr lang="zh-CN" altLang="en-US" sz="2400"/>
              <a:t>缴纳工伤保险费，</a:t>
            </a:r>
            <a:r>
              <a:rPr lang="zh-CN" altLang="en-US" sz="2400">
                <a:solidFill>
                  <a:srgbClr val="FFFF00"/>
                </a:solidFill>
              </a:rPr>
              <a:t>鼓励</a:t>
            </a:r>
            <a:r>
              <a:rPr lang="zh-CN" altLang="en-US" sz="2400"/>
              <a:t>企业为从事危险作业的职工办理</a:t>
            </a:r>
            <a:r>
              <a:rPr lang="zh-CN" altLang="en-US" sz="2400">
                <a:solidFill>
                  <a:srgbClr val="FFFF00"/>
                </a:solidFill>
              </a:rPr>
              <a:t>意外伤害保险</a:t>
            </a:r>
            <a:r>
              <a:rPr lang="zh-CN" altLang="en-US" sz="2400"/>
              <a:t>，支付保险费。</a:t>
            </a:r>
            <a:r>
              <a:rPr lang="zh-CN" altLang="en-US" sz="2400">
                <a:solidFill>
                  <a:srgbClr val="FFFF00"/>
                </a:solidFill>
              </a:rPr>
              <a:t>是否投保</a:t>
            </a:r>
            <a:r>
              <a:rPr lang="zh-CN" altLang="en-US" sz="2400"/>
              <a:t>意外伤害险由</a:t>
            </a:r>
            <a:r>
              <a:rPr lang="zh-CN" altLang="en-US" sz="2400">
                <a:solidFill>
                  <a:srgbClr val="FFFF00"/>
                </a:solidFill>
              </a:rPr>
              <a:t>施工企业自主决定</a:t>
            </a:r>
            <a:r>
              <a:rPr lang="zh-CN" altLang="en-US" sz="2400"/>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07465" y="610235"/>
            <a:ext cx="9029700" cy="5688330"/>
          </a:xfrm>
        </p:spPr>
        <p:txBody>
          <a:bodyPr/>
          <a:lstStyle/>
          <a:p>
            <a:pPr>
              <a:lnSpc>
                <a:spcPct val="150000"/>
              </a:lnSpc>
              <a:spcBef>
                <a:spcPts val="1000"/>
              </a:spcBef>
              <a:spcAft>
                <a:spcPct val="0"/>
              </a:spcAft>
            </a:pPr>
            <a:r>
              <a:rPr lang="zh-CN" altLang="en-US" u="sng">
                <a:solidFill>
                  <a:srgbClr val="FFFF00"/>
                </a:solidFill>
              </a:rPr>
              <a:t>“三同时”制度</a:t>
            </a:r>
          </a:p>
          <a:p>
            <a:pPr>
              <a:lnSpc>
                <a:spcPct val="150000"/>
              </a:lnSpc>
              <a:spcBef>
                <a:spcPts val="1000"/>
              </a:spcBef>
              <a:spcAft>
                <a:spcPct val="0"/>
              </a:spcAft>
            </a:pPr>
            <a:r>
              <a:rPr lang="zh-CN" altLang="en-US" sz="2400"/>
              <a:t>　　1、“三同时”制度是指凡是我国境内新建、改建、扩建的基本建设项目（工程），技术改建项目（工程）和引进的建设项目，其</a:t>
            </a:r>
            <a:r>
              <a:rPr lang="zh-CN" altLang="en-US" sz="2400">
                <a:solidFill>
                  <a:srgbClr val="FFFF00"/>
                </a:solidFill>
              </a:rPr>
              <a:t>安全生产设施</a:t>
            </a:r>
            <a:r>
              <a:rPr lang="zh-CN" altLang="en-US" sz="2400"/>
              <a:t>必须符合国家规定的标准，必须</a:t>
            </a:r>
            <a:r>
              <a:rPr lang="zh-CN" altLang="en-US" sz="2400">
                <a:solidFill>
                  <a:srgbClr val="FFFF00"/>
                </a:solidFill>
              </a:rPr>
              <a:t>与主体工程同时设计、同时施工、同时投入生产和使用</a:t>
            </a:r>
            <a:r>
              <a:rPr lang="zh-CN" altLang="en-US" sz="2400"/>
              <a:t>。安全生产设施主要是指</a:t>
            </a:r>
            <a:r>
              <a:rPr lang="zh-CN" altLang="en-US" sz="2400">
                <a:solidFill>
                  <a:srgbClr val="FFFF00"/>
                </a:solidFill>
              </a:rPr>
              <a:t>安全技术方面的设施、职业卫生方面的设施、生产辅助性设施</a:t>
            </a:r>
            <a:r>
              <a:rPr lang="zh-CN" altLang="en-US" sz="2400"/>
              <a:t>。</a:t>
            </a:r>
          </a:p>
          <a:p>
            <a:pPr>
              <a:lnSpc>
                <a:spcPct val="150000"/>
              </a:lnSpc>
              <a:spcBef>
                <a:spcPts val="1000"/>
              </a:spcBef>
              <a:spcAft>
                <a:spcPct val="0"/>
              </a:spcAft>
            </a:pPr>
            <a:r>
              <a:rPr lang="zh-CN" altLang="en-US" sz="2400"/>
              <a:t>　　2、安全设施投资应当纳入建设项目</a:t>
            </a:r>
            <a:r>
              <a:rPr lang="zh-CN" altLang="en-US" sz="2400">
                <a:solidFill>
                  <a:srgbClr val="FFFF00"/>
                </a:solidFill>
              </a:rPr>
              <a:t>概算</a:t>
            </a:r>
            <a:r>
              <a:rPr lang="zh-CN" altLang="en-US" sz="2400"/>
              <a:t>。</a:t>
            </a:r>
          </a:p>
          <a:p>
            <a:pPr>
              <a:lnSpc>
                <a:spcPct val="150000"/>
              </a:lnSpc>
              <a:spcBef>
                <a:spcPts val="1000"/>
              </a:spcBef>
              <a:spcAft>
                <a:spcPct val="0"/>
              </a:spcAft>
            </a:pPr>
            <a:r>
              <a:rPr lang="zh-CN" altLang="en-US" sz="2400"/>
              <a:t>       </a:t>
            </a:r>
            <a:r>
              <a:rPr lang="en-US" altLang="zh-CN" sz="2400"/>
              <a:t>3</a:t>
            </a:r>
            <a:r>
              <a:rPr lang="zh-CN" altLang="en-US" sz="2400"/>
              <a:t>、建设工程项目投产后，不得将安全设施闲置不用，生产设施必须和安全设施同时使用。</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411605" y="614680"/>
            <a:ext cx="9236075" cy="4825365"/>
          </a:xfrm>
        </p:spPr>
        <p:txBody>
          <a:bodyPr/>
          <a:lstStyle/>
          <a:p>
            <a:r>
              <a:rPr lang="zh-CN" altLang="zh-CN">
                <a:solidFill>
                  <a:schemeClr val="tx2">
                    <a:lumMod val="50000"/>
                  </a:schemeClr>
                </a:solidFill>
                <a:latin typeface="微软雅黑" panose="020b0503020204020204" pitchFamily="34" charset="-122"/>
                <a:ea typeface="微软雅黑" panose="020b0503020204020204" pitchFamily="34" charset="-122"/>
              </a:rPr>
              <a:t>预警评价</a:t>
            </a:r>
          </a:p>
          <a:p>
            <a:r>
              <a:rPr lang="en-US" altLang="zh-CN" sz="2400">
                <a:solidFill>
                  <a:schemeClr val="tx1"/>
                </a:solidFill>
                <a:latin typeface="微软雅黑" panose="020b0503020204020204" pitchFamily="34" charset="-122"/>
                <a:ea typeface="微软雅黑" panose="020b0503020204020204" pitchFamily="34" charset="-122"/>
              </a:rPr>
              <a:t>       </a:t>
            </a:r>
            <a:r>
              <a:rPr lang="zh-CN" altLang="zh-CN" sz="2400">
                <a:solidFill>
                  <a:schemeClr val="tx1"/>
                </a:solidFill>
                <a:sym typeface="+mn-ea"/>
              </a:rPr>
              <a:t>预警评价包括确定评价的对象、内容和方法，建立相应的预测系统，确定预警级别和预警信号标准等工作。</a:t>
            </a:r>
            <a:endParaRPr lang="en-US" altLang="zh-CN" sz="2400">
              <a:solidFill>
                <a:schemeClr val="tx1"/>
              </a:solidFill>
              <a:latin typeface="微软雅黑" panose="020b0503020204020204" pitchFamily="34" charset="-122"/>
              <a:ea typeface="微软雅黑" panose="020b0503020204020204" pitchFamily="34" charset="-122"/>
            </a:endParaRPr>
          </a:p>
          <a:p>
            <a:r>
              <a:rPr lang="en-US" altLang="zh-CN" sz="2400">
                <a:solidFill>
                  <a:schemeClr val="tx1"/>
                </a:solidFill>
                <a:latin typeface="微软雅黑" panose="020b0503020204020204" pitchFamily="34" charset="-122"/>
                <a:ea typeface="微软雅黑" panose="020b0503020204020204" pitchFamily="34" charset="-122"/>
              </a:rPr>
              <a:t>       </a:t>
            </a:r>
            <a:r>
              <a:rPr lang="zh-CN" altLang="zh-CN" sz="2400">
                <a:solidFill>
                  <a:schemeClr val="tx1"/>
                </a:solidFill>
                <a:latin typeface="微软雅黑" panose="020b0503020204020204" pitchFamily="34" charset="-122"/>
                <a:ea typeface="微软雅黑" panose="020b0503020204020204" pitchFamily="34" charset="-122"/>
              </a:rPr>
              <a:t>预测系统建立的目的是实现必要的未来预测和预警。</a:t>
            </a:r>
          </a:p>
          <a:p>
            <a:r>
              <a:rPr lang="zh-CN" altLang="zh-CN" sz="2400">
                <a:solidFill>
                  <a:schemeClr val="tx1"/>
                </a:solidFill>
                <a:latin typeface="微软雅黑" panose="020b0503020204020204" pitchFamily="34" charset="-122"/>
                <a:ea typeface="微软雅黑" panose="020b0503020204020204" pitchFamily="34" charset="-122"/>
              </a:rPr>
              <a:t>       预警信号一般采用国际通用的颜色表示不同的安全状况。</a:t>
            </a:r>
          </a:p>
          <a:p>
            <a:r>
              <a:rPr lang="en-US" altLang="zh-CN" sz="2400">
                <a:solidFill>
                  <a:srgbClr val="FFFF00"/>
                </a:solidFill>
                <a:latin typeface="微软雅黑" panose="020b0503020204020204" pitchFamily="34" charset="-122"/>
                <a:ea typeface="微软雅黑" panose="020b0503020204020204" pitchFamily="34" charset="-122"/>
              </a:rPr>
              <a:t>       I</a:t>
            </a:r>
            <a:r>
              <a:rPr lang="zh-CN" altLang="zh-CN" sz="2400">
                <a:solidFill>
                  <a:srgbClr val="FFFF00"/>
                </a:solidFill>
                <a:latin typeface="微软雅黑" panose="020b0503020204020204" pitchFamily="34" charset="-122"/>
                <a:ea typeface="微软雅黑" panose="020b0503020204020204" pitchFamily="34" charset="-122"/>
              </a:rPr>
              <a:t>级</a:t>
            </a:r>
            <a:r>
              <a:rPr lang="zh-CN" altLang="zh-CN" sz="2400">
                <a:solidFill>
                  <a:srgbClr val="FFFFE6"/>
                </a:solidFill>
                <a:latin typeface="微软雅黑" panose="020b0503020204020204" pitchFamily="34" charset="-122"/>
                <a:ea typeface="微软雅黑" panose="020b0503020204020204" pitchFamily="34" charset="-122"/>
              </a:rPr>
              <a:t>预警，表示安全状况</a:t>
            </a:r>
            <a:r>
              <a:rPr lang="zh-CN" altLang="zh-CN" sz="2400">
                <a:solidFill>
                  <a:srgbClr val="FFFF00"/>
                </a:solidFill>
                <a:latin typeface="微软雅黑" panose="020b0503020204020204" pitchFamily="34" charset="-122"/>
                <a:ea typeface="微软雅黑" panose="020b0503020204020204" pitchFamily="34" charset="-122"/>
              </a:rPr>
              <a:t>特别严重</a:t>
            </a:r>
            <a:r>
              <a:rPr lang="zh-CN" altLang="zh-CN" sz="2400">
                <a:solidFill>
                  <a:srgbClr val="FFFFE6"/>
                </a:solidFill>
                <a:latin typeface="微软雅黑" panose="020b0503020204020204" pitchFamily="34" charset="-122"/>
                <a:ea typeface="微软雅黑" panose="020b0503020204020204" pitchFamily="34" charset="-122"/>
              </a:rPr>
              <a:t>，用</a:t>
            </a:r>
            <a:r>
              <a:rPr lang="zh-CN" altLang="zh-CN" sz="2400">
                <a:solidFill>
                  <a:srgbClr val="FFFF00"/>
                </a:solidFill>
                <a:latin typeface="微软雅黑" panose="020b0503020204020204" pitchFamily="34" charset="-122"/>
                <a:ea typeface="微软雅黑" panose="020b0503020204020204" pitchFamily="34" charset="-122"/>
              </a:rPr>
              <a:t>红色</a:t>
            </a:r>
            <a:r>
              <a:rPr lang="zh-CN" altLang="zh-CN" sz="2400">
                <a:solidFill>
                  <a:srgbClr val="FFFFE6"/>
                </a:solidFill>
                <a:latin typeface="微软雅黑" panose="020b0503020204020204" pitchFamily="34" charset="-122"/>
                <a:ea typeface="微软雅黑" panose="020b0503020204020204" pitchFamily="34" charset="-122"/>
              </a:rPr>
              <a:t>表示。</a:t>
            </a:r>
          </a:p>
          <a:p>
            <a:r>
              <a:rPr lang="zh-CN" altLang="zh-CN" sz="2400">
                <a:solidFill>
                  <a:srgbClr val="FFFF00"/>
                </a:solidFill>
                <a:latin typeface="微软雅黑" panose="020b0503020204020204" pitchFamily="34" charset="-122"/>
                <a:ea typeface="微软雅黑" panose="020b0503020204020204" pitchFamily="34" charset="-122"/>
              </a:rPr>
              <a:t>       Ⅱ级</a:t>
            </a:r>
            <a:r>
              <a:rPr lang="zh-CN" altLang="zh-CN" sz="2400">
                <a:solidFill>
                  <a:srgbClr val="FFFFE6"/>
                </a:solidFill>
                <a:latin typeface="微软雅黑" panose="020b0503020204020204" pitchFamily="34" charset="-122"/>
                <a:ea typeface="微软雅黑" panose="020b0503020204020204" pitchFamily="34" charset="-122"/>
              </a:rPr>
              <a:t>预警，表示受到事故的</a:t>
            </a:r>
            <a:r>
              <a:rPr lang="zh-CN" altLang="zh-CN" sz="2400">
                <a:solidFill>
                  <a:srgbClr val="FFFF00"/>
                </a:solidFill>
                <a:latin typeface="微软雅黑" panose="020b0503020204020204" pitchFamily="34" charset="-122"/>
                <a:ea typeface="微软雅黑" panose="020b0503020204020204" pitchFamily="34" charset="-122"/>
              </a:rPr>
              <a:t>严重威胁</a:t>
            </a:r>
            <a:r>
              <a:rPr lang="zh-CN" altLang="zh-CN" sz="2400">
                <a:solidFill>
                  <a:srgbClr val="FFFFE6"/>
                </a:solidFill>
                <a:latin typeface="微软雅黑" panose="020b0503020204020204" pitchFamily="34" charset="-122"/>
                <a:ea typeface="微软雅黑" panose="020b0503020204020204" pitchFamily="34" charset="-122"/>
              </a:rPr>
              <a:t>，用</a:t>
            </a:r>
            <a:r>
              <a:rPr lang="zh-CN" altLang="zh-CN" sz="2400">
                <a:solidFill>
                  <a:srgbClr val="FFFF00"/>
                </a:solidFill>
                <a:latin typeface="微软雅黑" panose="020b0503020204020204" pitchFamily="34" charset="-122"/>
                <a:ea typeface="微软雅黑" panose="020b0503020204020204" pitchFamily="34" charset="-122"/>
              </a:rPr>
              <a:t>橙色</a:t>
            </a:r>
            <a:r>
              <a:rPr lang="zh-CN" altLang="zh-CN" sz="2400">
                <a:solidFill>
                  <a:srgbClr val="FFFFE6"/>
                </a:solidFill>
                <a:latin typeface="微软雅黑" panose="020b0503020204020204" pitchFamily="34" charset="-122"/>
                <a:ea typeface="微软雅黑" panose="020b0503020204020204" pitchFamily="34" charset="-122"/>
              </a:rPr>
              <a:t>表示。</a:t>
            </a:r>
          </a:p>
          <a:p>
            <a:r>
              <a:rPr lang="zh-CN" altLang="zh-CN" sz="2400">
                <a:solidFill>
                  <a:srgbClr val="FFFF00"/>
                </a:solidFill>
                <a:latin typeface="微软雅黑" panose="020b0503020204020204" pitchFamily="34" charset="-122"/>
                <a:ea typeface="微软雅黑" panose="020b0503020204020204" pitchFamily="34" charset="-122"/>
              </a:rPr>
              <a:t>       Ⅲ级</a:t>
            </a:r>
            <a:r>
              <a:rPr lang="zh-CN" altLang="zh-CN" sz="2400">
                <a:solidFill>
                  <a:srgbClr val="FFFFE6"/>
                </a:solidFill>
                <a:latin typeface="微软雅黑" panose="020b0503020204020204" pitchFamily="34" charset="-122"/>
                <a:ea typeface="微软雅黑" panose="020b0503020204020204" pitchFamily="34" charset="-122"/>
              </a:rPr>
              <a:t>预警，表示处于</a:t>
            </a:r>
            <a:r>
              <a:rPr lang="zh-CN" altLang="zh-CN" sz="2400">
                <a:solidFill>
                  <a:srgbClr val="FFFF00"/>
                </a:solidFill>
                <a:latin typeface="微软雅黑" panose="020b0503020204020204" pitchFamily="34" charset="-122"/>
                <a:ea typeface="微软雅黑" panose="020b0503020204020204" pitchFamily="34" charset="-122"/>
              </a:rPr>
              <a:t>事故的上升阶段</a:t>
            </a:r>
            <a:r>
              <a:rPr lang="zh-CN" altLang="zh-CN" sz="2400">
                <a:solidFill>
                  <a:srgbClr val="FFFFE6"/>
                </a:solidFill>
                <a:latin typeface="微软雅黑" panose="020b0503020204020204" pitchFamily="34" charset="-122"/>
                <a:ea typeface="微软雅黑" panose="020b0503020204020204" pitchFamily="34" charset="-122"/>
              </a:rPr>
              <a:t>，用</a:t>
            </a:r>
            <a:r>
              <a:rPr lang="zh-CN" altLang="zh-CN" sz="2400">
                <a:solidFill>
                  <a:srgbClr val="FFFF00"/>
                </a:solidFill>
                <a:latin typeface="微软雅黑" panose="020b0503020204020204" pitchFamily="34" charset="-122"/>
                <a:ea typeface="微软雅黑" panose="020b0503020204020204" pitchFamily="34" charset="-122"/>
              </a:rPr>
              <a:t>黄色</a:t>
            </a:r>
            <a:r>
              <a:rPr lang="zh-CN" altLang="zh-CN" sz="2400">
                <a:solidFill>
                  <a:srgbClr val="FFFFE6"/>
                </a:solidFill>
                <a:latin typeface="微软雅黑" panose="020b0503020204020204" pitchFamily="34" charset="-122"/>
                <a:ea typeface="微软雅黑" panose="020b0503020204020204" pitchFamily="34" charset="-122"/>
              </a:rPr>
              <a:t>表示。</a:t>
            </a:r>
          </a:p>
          <a:p>
            <a:r>
              <a:rPr lang="zh-CN" altLang="zh-CN" sz="2400">
                <a:solidFill>
                  <a:srgbClr val="FFFF00"/>
                </a:solidFill>
                <a:latin typeface="微软雅黑" panose="020b0503020204020204" pitchFamily="34" charset="-122"/>
                <a:ea typeface="微软雅黑" panose="020b0503020204020204" pitchFamily="34" charset="-122"/>
              </a:rPr>
              <a:t>       Ⅳ级</a:t>
            </a:r>
            <a:r>
              <a:rPr lang="zh-CN" altLang="zh-CN" sz="2400">
                <a:solidFill>
                  <a:srgbClr val="FFFFE6"/>
                </a:solidFill>
                <a:latin typeface="微软雅黑" panose="020b0503020204020204" pitchFamily="34" charset="-122"/>
                <a:ea typeface="微软雅黑" panose="020b0503020204020204" pitchFamily="34" charset="-122"/>
              </a:rPr>
              <a:t>预警，表示生产活动处于</a:t>
            </a:r>
            <a:r>
              <a:rPr lang="zh-CN" altLang="zh-CN" sz="2400">
                <a:solidFill>
                  <a:srgbClr val="FFFF00"/>
                </a:solidFill>
                <a:latin typeface="微软雅黑" panose="020b0503020204020204" pitchFamily="34" charset="-122"/>
                <a:ea typeface="微软雅黑" panose="020b0503020204020204" pitchFamily="34" charset="-122"/>
              </a:rPr>
              <a:t>正常</a:t>
            </a:r>
            <a:r>
              <a:rPr lang="zh-CN" altLang="zh-CN" sz="2400">
                <a:solidFill>
                  <a:srgbClr val="FFFFE6"/>
                </a:solidFill>
                <a:latin typeface="微软雅黑" panose="020b0503020204020204" pitchFamily="34" charset="-122"/>
                <a:ea typeface="微软雅黑" panose="020b0503020204020204" pitchFamily="34" charset="-122"/>
              </a:rPr>
              <a:t>状态，用</a:t>
            </a:r>
            <a:r>
              <a:rPr lang="zh-CN" altLang="zh-CN" sz="2400">
                <a:solidFill>
                  <a:srgbClr val="FFFF00"/>
                </a:solidFill>
                <a:latin typeface="微软雅黑" panose="020b0503020204020204" pitchFamily="34" charset="-122"/>
                <a:ea typeface="微软雅黑" panose="020b0503020204020204" pitchFamily="34" charset="-122"/>
              </a:rPr>
              <a:t>蓝色</a:t>
            </a:r>
            <a:r>
              <a:rPr lang="zh-CN" altLang="zh-CN" sz="2400">
                <a:solidFill>
                  <a:srgbClr val="FFFFE6"/>
                </a:solidFill>
                <a:latin typeface="微软雅黑" panose="020b0503020204020204" pitchFamily="34" charset="-122"/>
                <a:ea typeface="微软雅黑" panose="020b0503020204020204" pitchFamily="34" charset="-122"/>
              </a:rPr>
              <a:t>表示。</a:t>
            </a:r>
          </a:p>
          <a:p>
            <a:endParaRPr lang="zh-CN" altLang="en-US" sz="240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607185" y="688975"/>
            <a:ext cx="8919210" cy="4191000"/>
          </a:xfrm>
        </p:spPr>
        <p:txBody>
          <a:bodyPr/>
          <a:lstStyle/>
          <a:p>
            <a:pPr>
              <a:lnSpc>
                <a:spcPct val="200000"/>
              </a:lnSpc>
            </a:pPr>
            <a:r>
              <a:rPr lang="zh-CN" altLang="en-US">
                <a:solidFill>
                  <a:srgbClr val="FFFF00"/>
                </a:solidFill>
              </a:rPr>
              <a:t>安全控制的目标</a:t>
            </a:r>
          </a:p>
          <a:p>
            <a:pPr>
              <a:lnSpc>
                <a:spcPct val="200000"/>
              </a:lnSpc>
            </a:pPr>
            <a:r>
              <a:rPr lang="zh-CN" altLang="en-US" sz="2400"/>
              <a:t>　　安全控制的目标是</a:t>
            </a:r>
            <a:r>
              <a:rPr lang="zh-CN" altLang="en-US" sz="2400">
                <a:solidFill>
                  <a:srgbClr val="FFFF00"/>
                </a:solidFill>
              </a:rPr>
              <a:t>减少和消除生产过程中的事故</a:t>
            </a:r>
            <a:r>
              <a:rPr lang="zh-CN" altLang="en-US" sz="2400"/>
              <a:t>，保证</a:t>
            </a:r>
            <a:r>
              <a:rPr lang="zh-CN" altLang="en-US" sz="2400">
                <a:solidFill>
                  <a:srgbClr val="FFFF00"/>
                </a:solidFill>
              </a:rPr>
              <a:t>人员</a:t>
            </a:r>
            <a:r>
              <a:rPr lang="zh-CN" altLang="en-US" sz="2400"/>
              <a:t>健康安全和</a:t>
            </a:r>
            <a:r>
              <a:rPr lang="zh-CN" altLang="en-US" sz="2400">
                <a:solidFill>
                  <a:srgbClr val="FFFF00"/>
                </a:solidFill>
              </a:rPr>
              <a:t>财产</a:t>
            </a:r>
            <a:r>
              <a:rPr lang="zh-CN" altLang="en-US" sz="2400"/>
              <a:t>免受损失。具体应包括：</a:t>
            </a:r>
          </a:p>
          <a:p>
            <a:pPr>
              <a:lnSpc>
                <a:spcPct val="200000"/>
              </a:lnSpc>
            </a:pPr>
            <a:r>
              <a:rPr lang="zh-CN" altLang="en-US" sz="2400"/>
              <a:t>　　（</a:t>
            </a:r>
            <a:r>
              <a:rPr lang="en-US" altLang="zh-CN" sz="2400"/>
              <a:t>1</a:t>
            </a:r>
            <a:r>
              <a:rPr lang="zh-CN" altLang="en-US" sz="2400"/>
              <a:t>）减少或消除人的不安全行为的目标；</a:t>
            </a:r>
          </a:p>
          <a:p>
            <a:pPr>
              <a:lnSpc>
                <a:spcPct val="200000"/>
              </a:lnSpc>
            </a:pPr>
            <a:r>
              <a:rPr lang="zh-CN" altLang="en-US" sz="2400"/>
              <a:t>　　（2）减少或消除设备、材料的不安全状态的目标；</a:t>
            </a:r>
          </a:p>
          <a:p>
            <a:pPr>
              <a:lnSpc>
                <a:spcPct val="200000"/>
              </a:lnSpc>
            </a:pPr>
            <a:r>
              <a:rPr lang="zh-CN" altLang="en-US" sz="2400"/>
              <a:t>　　（3）改善生产环境和保护自然环境的目标。</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639570" y="830580"/>
            <a:ext cx="8572500" cy="4410710"/>
          </a:xfrm>
        </p:spPr>
        <p:txBody>
          <a:bodyPr/>
          <a:lstStyle/>
          <a:p>
            <a:pPr>
              <a:lnSpc>
                <a:spcPct val="200000"/>
              </a:lnSpc>
              <a:spcBef>
                <a:spcPts val="20"/>
              </a:spcBef>
              <a:spcAft>
                <a:spcPct val="0"/>
              </a:spcAft>
            </a:pPr>
            <a:r>
              <a:rPr lang="zh-CN" altLang="en-US">
                <a:solidFill>
                  <a:srgbClr val="FFFF00"/>
                </a:solidFill>
              </a:rPr>
              <a:t>施工安全控制程序</a:t>
            </a:r>
          </a:p>
          <a:p>
            <a:pPr>
              <a:lnSpc>
                <a:spcPct val="200000"/>
              </a:lnSpc>
              <a:spcBef>
                <a:spcPts val="20"/>
              </a:spcBef>
              <a:spcAft>
                <a:spcPct val="0"/>
              </a:spcAft>
            </a:pPr>
            <a:r>
              <a:rPr lang="zh-CN" altLang="en-US" sz="2400"/>
              <a:t>　　（1）</a:t>
            </a:r>
            <a:r>
              <a:rPr lang="zh-CN" altLang="en-US" sz="2400">
                <a:solidFill>
                  <a:srgbClr val="FFFF00"/>
                </a:solidFill>
              </a:rPr>
              <a:t>确定</a:t>
            </a:r>
            <a:r>
              <a:rPr lang="zh-CN" altLang="en-US" sz="2400"/>
              <a:t>每项具体建设工程项目的安全</a:t>
            </a:r>
            <a:r>
              <a:rPr lang="zh-CN" altLang="en-US" sz="2400">
                <a:solidFill>
                  <a:srgbClr val="FFFF00"/>
                </a:solidFill>
              </a:rPr>
              <a:t>目标</a:t>
            </a:r>
          </a:p>
          <a:p>
            <a:pPr>
              <a:lnSpc>
                <a:spcPct val="200000"/>
              </a:lnSpc>
              <a:spcBef>
                <a:spcPts val="20"/>
              </a:spcBef>
              <a:spcAft>
                <a:spcPct val="0"/>
              </a:spcAft>
            </a:pPr>
            <a:r>
              <a:rPr lang="zh-CN" altLang="en-US" sz="2400"/>
              <a:t>　　（2）</a:t>
            </a:r>
            <a:r>
              <a:rPr lang="zh-CN" altLang="en-US" sz="2400">
                <a:solidFill>
                  <a:srgbClr val="FFFF00"/>
                </a:solidFill>
              </a:rPr>
              <a:t>编制</a:t>
            </a:r>
            <a:r>
              <a:rPr lang="zh-CN" altLang="en-US" sz="2400"/>
              <a:t>建设工程项目安全技术措施</a:t>
            </a:r>
            <a:r>
              <a:rPr lang="zh-CN" altLang="en-US" sz="2400">
                <a:solidFill>
                  <a:srgbClr val="FFFF00"/>
                </a:solidFill>
              </a:rPr>
              <a:t>计划</a:t>
            </a:r>
          </a:p>
          <a:p>
            <a:pPr>
              <a:lnSpc>
                <a:spcPct val="200000"/>
              </a:lnSpc>
              <a:spcBef>
                <a:spcPts val="20"/>
              </a:spcBef>
              <a:spcAft>
                <a:spcPct val="0"/>
              </a:spcAft>
            </a:pPr>
            <a:r>
              <a:rPr lang="zh-CN" altLang="en-US" sz="2400"/>
              <a:t>　　（3）安全技术措施</a:t>
            </a:r>
            <a:r>
              <a:rPr lang="zh-CN" altLang="en-US" sz="2400">
                <a:solidFill>
                  <a:srgbClr val="FFFF00"/>
                </a:solidFill>
              </a:rPr>
              <a:t>计划的落实和实施</a:t>
            </a:r>
          </a:p>
          <a:p>
            <a:pPr>
              <a:lnSpc>
                <a:spcPct val="200000"/>
              </a:lnSpc>
              <a:spcBef>
                <a:spcPts val="20"/>
              </a:spcBef>
              <a:spcAft>
                <a:spcPct val="0"/>
              </a:spcAft>
            </a:pPr>
            <a:r>
              <a:rPr lang="zh-CN" altLang="en-US" sz="2400"/>
              <a:t>　　（4）安全技术措施</a:t>
            </a:r>
            <a:r>
              <a:rPr lang="zh-CN" altLang="en-US" sz="2400">
                <a:solidFill>
                  <a:srgbClr val="FFFF00"/>
                </a:solidFill>
              </a:rPr>
              <a:t>计划的验证</a:t>
            </a:r>
          </a:p>
          <a:p>
            <a:pPr>
              <a:lnSpc>
                <a:spcPct val="200000"/>
              </a:lnSpc>
              <a:spcBef>
                <a:spcPts val="20"/>
              </a:spcBef>
              <a:spcAft>
                <a:spcPct val="0"/>
              </a:spcAft>
            </a:pPr>
            <a:r>
              <a:rPr lang="zh-CN" altLang="en-US" sz="2400"/>
              <a:t>　　（5）</a:t>
            </a:r>
            <a:r>
              <a:rPr lang="zh-CN" altLang="en-US" sz="2400">
                <a:solidFill>
                  <a:srgbClr val="FFFF00"/>
                </a:solidFill>
              </a:rPr>
              <a:t>持续改进</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02715" y="782955"/>
            <a:ext cx="9077325" cy="5153025"/>
          </a:xfrm>
        </p:spPr>
        <p:txBody>
          <a:bodyPr/>
          <a:lstStyle/>
          <a:p>
            <a:pPr>
              <a:lnSpc>
                <a:spcPct val="150000"/>
              </a:lnSpc>
              <a:spcBef>
                <a:spcPts val="800"/>
              </a:spcBef>
              <a:spcAft>
                <a:spcPct val="0"/>
              </a:spcAft>
            </a:pPr>
            <a:r>
              <a:rPr lang="zh-CN" altLang="en-US">
                <a:solidFill>
                  <a:srgbClr val="FFFF00"/>
                </a:solidFill>
              </a:rPr>
              <a:t>施工安全技术措施的一般要求</a:t>
            </a:r>
          </a:p>
          <a:p>
            <a:pPr>
              <a:lnSpc>
                <a:spcPct val="150000"/>
              </a:lnSpc>
              <a:spcBef>
                <a:spcPts val="800"/>
              </a:spcBef>
              <a:spcAft>
                <a:spcPct val="0"/>
              </a:spcAft>
            </a:pPr>
            <a:r>
              <a:rPr lang="zh-CN" altLang="en-US" sz="2400"/>
              <a:t>　　（1）施工安全技术措施必须在工程</a:t>
            </a:r>
            <a:r>
              <a:rPr lang="zh-CN" altLang="en-US" sz="2400">
                <a:solidFill>
                  <a:srgbClr val="FFFF00"/>
                </a:solidFill>
              </a:rPr>
              <a:t>开工前制定</a:t>
            </a:r>
          </a:p>
          <a:p>
            <a:pPr>
              <a:lnSpc>
                <a:spcPct val="150000"/>
              </a:lnSpc>
              <a:spcBef>
                <a:spcPts val="800"/>
              </a:spcBef>
              <a:spcAft>
                <a:spcPct val="0"/>
              </a:spcAft>
            </a:pPr>
            <a:r>
              <a:rPr lang="zh-CN" altLang="en-US" sz="2400"/>
              <a:t>　　</a:t>
            </a:r>
            <a:r>
              <a:rPr lang="zh-CN" altLang="en-US" sz="2400">
                <a:solidFill>
                  <a:srgbClr val="FFFFE6"/>
                </a:solidFill>
              </a:rPr>
              <a:t>（2）施工安全技术措施要有全面性</a:t>
            </a:r>
          </a:p>
          <a:p>
            <a:pPr>
              <a:lnSpc>
                <a:spcPct val="150000"/>
              </a:lnSpc>
              <a:spcBef>
                <a:spcPts val="800"/>
              </a:spcBef>
              <a:spcAft>
                <a:spcPct val="0"/>
              </a:spcAft>
            </a:pPr>
            <a:r>
              <a:rPr lang="zh-CN" altLang="en-US" sz="2400">
                <a:solidFill>
                  <a:srgbClr val="FFFFE6"/>
                </a:solidFill>
              </a:rPr>
              <a:t>　　（3）施工安全技术措施要有针对性</a:t>
            </a:r>
          </a:p>
          <a:p>
            <a:pPr>
              <a:lnSpc>
                <a:spcPct val="150000"/>
              </a:lnSpc>
              <a:spcBef>
                <a:spcPts val="800"/>
              </a:spcBef>
              <a:spcAft>
                <a:spcPct val="0"/>
              </a:spcAft>
            </a:pPr>
            <a:r>
              <a:rPr lang="zh-CN" altLang="en-US" sz="2400">
                <a:solidFill>
                  <a:srgbClr val="FFFFE6"/>
                </a:solidFill>
              </a:rPr>
              <a:t>　　（4）施工安全技术措施应力求全面、具体、可靠</a:t>
            </a:r>
          </a:p>
          <a:p>
            <a:pPr>
              <a:lnSpc>
                <a:spcPct val="150000"/>
              </a:lnSpc>
              <a:spcBef>
                <a:spcPts val="800"/>
              </a:spcBef>
              <a:spcAft>
                <a:spcPct val="0"/>
              </a:spcAft>
            </a:pPr>
            <a:r>
              <a:rPr lang="zh-CN" altLang="en-US" sz="2400"/>
              <a:t>　　（5）施工安全技术措施</a:t>
            </a:r>
            <a:r>
              <a:rPr lang="zh-CN" altLang="en-US" sz="2400" b="1" u="sng">
                <a:solidFill>
                  <a:srgbClr val="FFFF00"/>
                </a:solidFill>
              </a:rPr>
              <a:t>必须</a:t>
            </a:r>
            <a:r>
              <a:rPr lang="zh-CN" altLang="en-US" sz="2400">
                <a:solidFill>
                  <a:srgbClr val="FFFF00"/>
                </a:solidFill>
              </a:rPr>
              <a:t>包括应急预案</a:t>
            </a:r>
          </a:p>
          <a:p>
            <a:pPr>
              <a:lnSpc>
                <a:spcPct val="150000"/>
              </a:lnSpc>
              <a:spcBef>
                <a:spcPts val="800"/>
              </a:spcBef>
              <a:spcAft>
                <a:spcPct val="0"/>
              </a:spcAft>
            </a:pPr>
            <a:r>
              <a:rPr lang="zh-CN" altLang="en-US" sz="2400"/>
              <a:t>　　（6）施工安全技术措施要有可行性和可操作性</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07465" y="640715"/>
            <a:ext cx="9186545" cy="5688330"/>
          </a:xfrm>
        </p:spPr>
        <p:txBody>
          <a:bodyPr/>
          <a:lstStyle/>
          <a:p>
            <a:r>
              <a:rPr lang="zh-CN" altLang="en-US">
                <a:solidFill>
                  <a:srgbClr val="FFFF00"/>
                </a:solidFill>
              </a:rPr>
              <a:t>施工安全技术措施的主要内容</a:t>
            </a:r>
          </a:p>
          <a:p>
            <a:r>
              <a:rPr lang="zh-CN" altLang="en-US" sz="2400"/>
              <a:t>　　（1）主要内容</a:t>
            </a:r>
          </a:p>
          <a:p>
            <a:r>
              <a:rPr lang="zh-CN" altLang="en-US" sz="2400"/>
              <a:t>　　（2）</a:t>
            </a:r>
            <a:r>
              <a:rPr lang="zh-CN" altLang="en-US" sz="2400">
                <a:solidFill>
                  <a:srgbClr val="FFFF00"/>
                </a:solidFill>
              </a:rPr>
              <a:t>安全技术措施中必须包含施工总平面图</a:t>
            </a:r>
          </a:p>
          <a:p>
            <a:r>
              <a:rPr lang="zh-CN" altLang="en-US" sz="2400"/>
              <a:t>　　（3）结构复杂、危险性大、特性较多的分部分项工程，应编制专项施工方案和安全措施。</a:t>
            </a:r>
          </a:p>
          <a:p>
            <a:r>
              <a:rPr lang="zh-CN" altLang="en-US" sz="2400"/>
              <a:t>　　（4）季节性施工安全技术措施的编制要求</a:t>
            </a:r>
          </a:p>
          <a:p>
            <a:r>
              <a:rPr lang="zh-CN" altLang="en-US" sz="2400"/>
              <a:t>        一般工程可在施工组织设计或施工方案的安全技术措施中编制季节性施工安全措施，</a:t>
            </a:r>
            <a:r>
              <a:rPr lang="zh-CN" altLang="en-US" sz="2400">
                <a:solidFill>
                  <a:srgbClr val="FFFF00"/>
                </a:solidFill>
              </a:rPr>
              <a:t>危险性大、高温期长</a:t>
            </a:r>
            <a:r>
              <a:rPr lang="zh-CN" altLang="en-US" sz="2400"/>
              <a:t>的工程，应</a:t>
            </a:r>
            <a:r>
              <a:rPr lang="zh-CN" altLang="en-US" sz="2400">
                <a:solidFill>
                  <a:srgbClr val="FFFF00"/>
                </a:solidFill>
              </a:rPr>
              <a:t>单独编制</a:t>
            </a:r>
            <a:r>
              <a:rPr lang="zh-CN" altLang="en-US" sz="2400"/>
              <a:t>季节性的施工安全措施。</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96447" y="609640"/>
            <a:ext cx="8572560" cy="5688632"/>
          </a:xfrm>
        </p:spPr>
        <p:txBody>
          <a:bodyPr/>
          <a:lstStyle/>
          <a:p>
            <a:pPr>
              <a:lnSpc>
                <a:spcPct val="200000"/>
              </a:lnSpc>
            </a:pPr>
            <a:r>
              <a:rPr lang="zh-CN" altLang="en-US">
                <a:solidFill>
                  <a:srgbClr val="FFFF00"/>
                </a:solidFill>
              </a:rPr>
              <a:t>安全技术交底的内容</a:t>
            </a:r>
          </a:p>
          <a:p>
            <a:pPr>
              <a:lnSpc>
                <a:spcPct val="200000"/>
              </a:lnSpc>
            </a:pPr>
            <a:r>
              <a:rPr lang="zh-CN" altLang="en-US" sz="2400"/>
              <a:t>　　1.本施工项目的施工作业特点和危险点</a:t>
            </a:r>
          </a:p>
          <a:p>
            <a:pPr>
              <a:lnSpc>
                <a:spcPct val="200000"/>
              </a:lnSpc>
            </a:pPr>
            <a:r>
              <a:rPr lang="zh-CN" altLang="en-US" sz="2400"/>
              <a:t>　　2.针对危险点的具体预防措施</a:t>
            </a:r>
          </a:p>
          <a:p>
            <a:pPr>
              <a:lnSpc>
                <a:spcPct val="200000"/>
              </a:lnSpc>
            </a:pPr>
            <a:r>
              <a:rPr lang="zh-CN" altLang="en-US" sz="2400"/>
              <a:t>　　3.应注意的安全事项</a:t>
            </a:r>
          </a:p>
          <a:p>
            <a:pPr>
              <a:lnSpc>
                <a:spcPct val="200000"/>
              </a:lnSpc>
            </a:pPr>
            <a:r>
              <a:rPr lang="zh-CN" altLang="en-US" sz="2400"/>
              <a:t>　　4.相应的安全操作规程和标准</a:t>
            </a:r>
          </a:p>
          <a:p>
            <a:pPr>
              <a:lnSpc>
                <a:spcPct val="200000"/>
              </a:lnSpc>
            </a:pPr>
            <a:r>
              <a:rPr lang="zh-CN" altLang="en-US" sz="2400"/>
              <a:t>　　5.发生事故后应及时采取的避难和急救措施</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443990" y="860425"/>
            <a:ext cx="8982075" cy="4979035"/>
          </a:xfrm>
        </p:spPr>
        <p:txBody>
          <a:bodyPr/>
          <a:lstStyle/>
          <a:p>
            <a:pPr>
              <a:lnSpc>
                <a:spcPct val="150000"/>
              </a:lnSpc>
              <a:spcBef>
                <a:spcPts val="1000"/>
              </a:spcBef>
              <a:spcAft>
                <a:spcPct val="0"/>
              </a:spcAft>
            </a:pPr>
            <a:r>
              <a:rPr lang="zh-CN" altLang="zh-CN">
                <a:solidFill>
                  <a:schemeClr val="tx2">
                    <a:lumMod val="50000"/>
                  </a:schemeClr>
                </a:solidFill>
                <a:latin typeface="微软雅黑" panose="020b0503020204020204" pitchFamily="34" charset="-122"/>
                <a:ea typeface="微软雅黑" panose="020b0503020204020204" pitchFamily="34" charset="-122"/>
              </a:rPr>
              <a:t>安全技术交底的要求</a:t>
            </a:r>
          </a:p>
          <a:p>
            <a:pPr>
              <a:lnSpc>
                <a:spcPct val="150000"/>
              </a:lnSpc>
              <a:spcBef>
                <a:spcPts val="10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1</a:t>
            </a:r>
            <a:r>
              <a:rPr lang="zh-CN" altLang="zh-CN" sz="2400">
                <a:solidFill>
                  <a:schemeClr val="tx1"/>
                </a:solidFill>
                <a:latin typeface="微软雅黑" panose="020b0503020204020204" pitchFamily="34" charset="-122"/>
                <a:ea typeface="微软雅黑" panose="020b0503020204020204" pitchFamily="34" charset="-122"/>
              </a:rPr>
              <a:t>．项目经理部必须实行</a:t>
            </a:r>
            <a:r>
              <a:rPr lang="zh-CN" altLang="zh-CN" sz="2400">
                <a:solidFill>
                  <a:schemeClr val="tx2">
                    <a:lumMod val="50000"/>
                  </a:schemeClr>
                </a:solidFill>
                <a:latin typeface="微软雅黑" panose="020b0503020204020204" pitchFamily="34" charset="-122"/>
                <a:ea typeface="微软雅黑" panose="020b0503020204020204" pitchFamily="34" charset="-122"/>
              </a:rPr>
              <a:t>逐级安全技术交底制度</a:t>
            </a:r>
            <a:r>
              <a:rPr lang="zh-CN" altLang="zh-CN" sz="2400">
                <a:solidFill>
                  <a:schemeClr val="tx1"/>
                </a:solidFill>
                <a:latin typeface="微软雅黑" panose="020b0503020204020204" pitchFamily="34" charset="-122"/>
                <a:ea typeface="微软雅黑" panose="020b0503020204020204" pitchFamily="34" charset="-122"/>
              </a:rPr>
              <a:t>，纵向延伸到班组</a:t>
            </a:r>
            <a:r>
              <a:rPr lang="zh-CN" altLang="zh-CN" sz="2400">
                <a:solidFill>
                  <a:schemeClr val="tx2">
                    <a:lumMod val="50000"/>
                  </a:schemeClr>
                </a:solidFill>
                <a:latin typeface="微软雅黑" panose="020b0503020204020204" pitchFamily="34" charset="-122"/>
                <a:ea typeface="微软雅黑" panose="020b0503020204020204" pitchFamily="34" charset="-122"/>
              </a:rPr>
              <a:t>全体作业人员</a:t>
            </a:r>
            <a:r>
              <a:rPr lang="zh-CN" altLang="zh-CN" sz="2400">
                <a:solidFill>
                  <a:schemeClr val="tx1"/>
                </a:solidFill>
                <a:latin typeface="微软雅黑" panose="020b0503020204020204" pitchFamily="34" charset="-122"/>
                <a:ea typeface="微软雅黑" panose="020b0503020204020204" pitchFamily="34" charset="-122"/>
              </a:rPr>
              <a:t>；</a:t>
            </a:r>
          </a:p>
          <a:p>
            <a:pPr>
              <a:lnSpc>
                <a:spcPct val="150000"/>
              </a:lnSpc>
              <a:spcBef>
                <a:spcPts val="10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2</a:t>
            </a:r>
            <a:r>
              <a:rPr lang="zh-CN" altLang="zh-CN" sz="2400">
                <a:solidFill>
                  <a:schemeClr val="tx1"/>
                </a:solidFill>
                <a:latin typeface="微软雅黑" panose="020b0503020204020204" pitchFamily="34" charset="-122"/>
                <a:ea typeface="微软雅黑" panose="020b0503020204020204" pitchFamily="34" charset="-122"/>
              </a:rPr>
              <a:t>．技术交底必须具体、明确，针对性强；</a:t>
            </a:r>
          </a:p>
          <a:p>
            <a:pPr>
              <a:lnSpc>
                <a:spcPct val="150000"/>
              </a:lnSpc>
              <a:spcBef>
                <a:spcPts val="10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3</a:t>
            </a:r>
            <a:r>
              <a:rPr lang="zh-CN" altLang="zh-CN" sz="2400">
                <a:solidFill>
                  <a:schemeClr val="tx1"/>
                </a:solidFill>
                <a:latin typeface="微软雅黑" panose="020b0503020204020204" pitchFamily="34" charset="-122"/>
                <a:ea typeface="微软雅黑" panose="020b0503020204020204" pitchFamily="34" charset="-122"/>
              </a:rPr>
              <a:t>．技术交底的内容应针对分部分项工程施工中给作业人员带来的</a:t>
            </a:r>
            <a:r>
              <a:rPr lang="zh-CN" altLang="zh-CN" sz="2400">
                <a:solidFill>
                  <a:srgbClr val="FFFF00"/>
                </a:solidFill>
                <a:latin typeface="微软雅黑" panose="020b0503020204020204" pitchFamily="34" charset="-122"/>
                <a:ea typeface="微软雅黑" panose="020b0503020204020204" pitchFamily="34" charset="-122"/>
              </a:rPr>
              <a:t>潜在危险因素和存在问题</a:t>
            </a:r>
            <a:r>
              <a:rPr lang="zh-CN" altLang="zh-CN" sz="2400">
                <a:solidFill>
                  <a:schemeClr val="tx1"/>
                </a:solidFill>
                <a:latin typeface="微软雅黑" panose="020b0503020204020204" pitchFamily="34" charset="-122"/>
                <a:ea typeface="微软雅黑" panose="020b0503020204020204" pitchFamily="34" charset="-122"/>
              </a:rPr>
              <a:t>；</a:t>
            </a:r>
          </a:p>
          <a:p>
            <a:pPr>
              <a:lnSpc>
                <a:spcPct val="150000"/>
              </a:lnSpc>
              <a:spcBef>
                <a:spcPts val="10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4</a:t>
            </a:r>
            <a:r>
              <a:rPr lang="zh-CN" altLang="zh-CN" sz="2400">
                <a:solidFill>
                  <a:schemeClr val="tx1"/>
                </a:solidFill>
                <a:latin typeface="微软雅黑" panose="020b0503020204020204" pitchFamily="34" charset="-122"/>
                <a:ea typeface="微软雅黑" panose="020b0503020204020204" pitchFamily="34" charset="-122"/>
              </a:rPr>
              <a:t>．应</a:t>
            </a:r>
            <a:r>
              <a:rPr lang="zh-CN" altLang="zh-CN" sz="2400">
                <a:solidFill>
                  <a:schemeClr val="tx2">
                    <a:lumMod val="50000"/>
                  </a:schemeClr>
                </a:solidFill>
                <a:latin typeface="微软雅黑" panose="020b0503020204020204" pitchFamily="34" charset="-122"/>
                <a:ea typeface="微软雅黑" panose="020b0503020204020204" pitchFamily="34" charset="-122"/>
              </a:rPr>
              <a:t>优先采用新的安全技术措施</a:t>
            </a:r>
            <a:r>
              <a:rPr lang="zh-CN" altLang="zh-CN" sz="2400">
                <a:solidFill>
                  <a:schemeClr val="tx1"/>
                </a:solidFill>
                <a:latin typeface="微软雅黑" panose="020b0503020204020204" pitchFamily="34" charset="-122"/>
                <a:ea typeface="微软雅黑" panose="020b0503020204020204" pitchFamily="34" charset="-122"/>
              </a:rPr>
              <a:t>；</a:t>
            </a:r>
          </a:p>
          <a:p>
            <a:endParaRPr lang="zh-CN" altLang="zh-CN" sz="240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411605" y="882650"/>
            <a:ext cx="9255125" cy="5105400"/>
          </a:xfrm>
        </p:spPr>
        <p:txBody>
          <a:bodyPr/>
          <a:lstStyle/>
          <a:p>
            <a:pPr>
              <a:lnSpc>
                <a:spcPct val="150000"/>
              </a:lnSpc>
              <a:spcBef>
                <a:spcPts val="10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5</a:t>
            </a:r>
            <a:r>
              <a:rPr lang="zh-CN" altLang="zh-CN" sz="2400">
                <a:solidFill>
                  <a:schemeClr val="tx1"/>
                </a:solidFill>
                <a:latin typeface="微软雅黑" panose="020b0503020204020204" pitchFamily="34" charset="-122"/>
                <a:ea typeface="微软雅黑" panose="020b0503020204020204" pitchFamily="34" charset="-122"/>
              </a:rPr>
              <a:t>．对于涉及</a:t>
            </a:r>
            <a:r>
              <a:rPr lang="en-US" altLang="zh-CN" sz="2400">
                <a:solidFill>
                  <a:schemeClr val="tx1"/>
                </a:solidFill>
                <a:latin typeface="微软雅黑" panose="020b0503020204020204" pitchFamily="34" charset="-122"/>
                <a:ea typeface="微软雅黑" panose="020b0503020204020204" pitchFamily="34" charset="-122"/>
              </a:rPr>
              <a:t>“</a:t>
            </a:r>
            <a:r>
              <a:rPr lang="zh-CN" altLang="zh-CN" sz="2400">
                <a:solidFill>
                  <a:schemeClr val="tx1"/>
                </a:solidFill>
                <a:latin typeface="微软雅黑" panose="020b0503020204020204" pitchFamily="34" charset="-122"/>
                <a:ea typeface="微软雅黑" panose="020b0503020204020204" pitchFamily="34" charset="-122"/>
              </a:rPr>
              <a:t>四新</a:t>
            </a:r>
            <a:r>
              <a:rPr lang="en-US" altLang="zh-CN" sz="2400">
                <a:solidFill>
                  <a:schemeClr val="tx1"/>
                </a:solidFill>
                <a:latin typeface="微软雅黑" panose="020b0503020204020204" pitchFamily="34" charset="-122"/>
                <a:ea typeface="微软雅黑" panose="020b0503020204020204" pitchFamily="34" charset="-122"/>
              </a:rPr>
              <a:t>”</a:t>
            </a:r>
            <a:r>
              <a:rPr lang="zh-CN" altLang="zh-CN" sz="2400">
                <a:solidFill>
                  <a:schemeClr val="tx1"/>
                </a:solidFill>
                <a:latin typeface="微软雅黑" panose="020b0503020204020204" pitchFamily="34" charset="-122"/>
                <a:ea typeface="微软雅黑" panose="020b0503020204020204" pitchFamily="34" charset="-122"/>
              </a:rPr>
              <a:t>项目或技术含量高、技术难度大的单项技术设计，必须经过</a:t>
            </a:r>
            <a:r>
              <a:rPr lang="zh-CN" altLang="zh-CN" sz="2400">
                <a:solidFill>
                  <a:srgbClr val="FFFF00"/>
                </a:solidFill>
                <a:latin typeface="微软雅黑" panose="020b0503020204020204" pitchFamily="34" charset="-122"/>
                <a:ea typeface="微软雅黑" panose="020b0503020204020204" pitchFamily="34" charset="-122"/>
              </a:rPr>
              <a:t>两阶段技术交底</a:t>
            </a:r>
            <a:r>
              <a:rPr lang="zh-CN" altLang="zh-CN" sz="2400">
                <a:solidFill>
                  <a:schemeClr val="tx1"/>
                </a:solidFill>
                <a:latin typeface="微软雅黑" panose="020b0503020204020204" pitchFamily="34" charset="-122"/>
                <a:ea typeface="微软雅黑" panose="020b0503020204020204" pitchFamily="34" charset="-122"/>
              </a:rPr>
              <a:t>，即初步设计技术交底和实施性施工图技术设计交底；</a:t>
            </a:r>
          </a:p>
          <a:p>
            <a:pPr>
              <a:lnSpc>
                <a:spcPct val="150000"/>
              </a:lnSpc>
              <a:spcBef>
                <a:spcPts val="10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6</a:t>
            </a:r>
            <a:r>
              <a:rPr lang="zh-CN" altLang="zh-CN" sz="2400">
                <a:solidFill>
                  <a:schemeClr val="tx1"/>
                </a:solidFill>
                <a:latin typeface="微软雅黑" panose="020b0503020204020204" pitchFamily="34" charset="-122"/>
                <a:ea typeface="微软雅黑" panose="020b0503020204020204" pitchFamily="34" charset="-122"/>
              </a:rPr>
              <a:t>．应将工程概况、施工方法、施工程序、安全技术措施等向工长、班组长进行详细交底；</a:t>
            </a:r>
          </a:p>
          <a:p>
            <a:pPr>
              <a:lnSpc>
                <a:spcPct val="150000"/>
              </a:lnSpc>
              <a:spcBef>
                <a:spcPts val="10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7</a:t>
            </a:r>
            <a:r>
              <a:rPr lang="zh-CN" altLang="zh-CN" sz="2400">
                <a:solidFill>
                  <a:schemeClr val="tx1"/>
                </a:solidFill>
                <a:latin typeface="微软雅黑" panose="020b0503020204020204" pitchFamily="34" charset="-122"/>
                <a:ea typeface="微软雅黑" panose="020b0503020204020204" pitchFamily="34" charset="-122"/>
              </a:rPr>
              <a:t>．</a:t>
            </a:r>
            <a:r>
              <a:rPr lang="zh-CN" altLang="zh-CN" sz="2400">
                <a:solidFill>
                  <a:schemeClr val="tx2">
                    <a:lumMod val="50000"/>
                  </a:schemeClr>
                </a:solidFill>
                <a:latin typeface="微软雅黑" panose="020b0503020204020204" pitchFamily="34" charset="-122"/>
                <a:ea typeface="微软雅黑" panose="020b0503020204020204" pitchFamily="34" charset="-122"/>
              </a:rPr>
              <a:t>定期</a:t>
            </a:r>
            <a:r>
              <a:rPr lang="zh-CN" altLang="zh-CN" sz="2400">
                <a:solidFill>
                  <a:srgbClr val="FFFFE6"/>
                </a:solidFill>
                <a:latin typeface="微软雅黑" panose="020b0503020204020204" pitchFamily="34" charset="-122"/>
                <a:ea typeface="微软雅黑" panose="020b0503020204020204" pitchFamily="34" charset="-122"/>
              </a:rPr>
              <a:t>向由两个以上作业队和多工种进行交叉施工的作业队伍进行书面交底；</a:t>
            </a:r>
          </a:p>
          <a:p>
            <a:pPr>
              <a:lnSpc>
                <a:spcPct val="150000"/>
              </a:lnSpc>
              <a:spcBef>
                <a:spcPts val="1000"/>
              </a:spcBef>
              <a:spcAft>
                <a:spcPct val="0"/>
              </a:spcAft>
            </a:pPr>
            <a:r>
              <a:rPr lang="en-US" altLang="zh-CN" sz="2400">
                <a:solidFill>
                  <a:schemeClr val="tx1"/>
                </a:solidFill>
                <a:latin typeface="微软雅黑" panose="020b0503020204020204" pitchFamily="34" charset="-122"/>
                <a:ea typeface="微软雅黑" panose="020b0503020204020204" pitchFamily="34" charset="-122"/>
              </a:rPr>
              <a:t>8</a:t>
            </a:r>
            <a:r>
              <a:rPr lang="zh-CN" altLang="zh-CN" sz="2400">
                <a:solidFill>
                  <a:schemeClr val="tx1"/>
                </a:solidFill>
                <a:latin typeface="微软雅黑" panose="020b0503020204020204" pitchFamily="34" charset="-122"/>
                <a:ea typeface="微软雅黑" panose="020b0503020204020204" pitchFamily="34" charset="-122"/>
              </a:rPr>
              <a:t>．</a:t>
            </a:r>
            <a:r>
              <a:rPr lang="zh-CN" altLang="zh-CN" sz="2400">
                <a:solidFill>
                  <a:srgbClr val="FFFF00"/>
                </a:solidFill>
                <a:latin typeface="微软雅黑" panose="020b0503020204020204" pitchFamily="34" charset="-122"/>
                <a:ea typeface="微软雅黑" panose="020b0503020204020204" pitchFamily="34" charset="-122"/>
              </a:rPr>
              <a:t>保存</a:t>
            </a:r>
            <a:r>
              <a:rPr lang="zh-CN" altLang="zh-CN" sz="2400">
                <a:solidFill>
                  <a:schemeClr val="tx1"/>
                </a:solidFill>
                <a:latin typeface="微软雅黑" panose="020b0503020204020204" pitchFamily="34" charset="-122"/>
                <a:ea typeface="微软雅黑" panose="020b0503020204020204" pitchFamily="34" charset="-122"/>
              </a:rPr>
              <a:t>书面安全技术交底</a:t>
            </a:r>
            <a:r>
              <a:rPr lang="zh-CN" altLang="zh-CN" sz="2400">
                <a:solidFill>
                  <a:srgbClr val="FFFF00"/>
                </a:solidFill>
                <a:latin typeface="微软雅黑" panose="020b0503020204020204" pitchFamily="34" charset="-122"/>
                <a:ea typeface="微软雅黑" panose="020b0503020204020204" pitchFamily="34" charset="-122"/>
              </a:rPr>
              <a:t>签字记录</a:t>
            </a:r>
            <a:r>
              <a:rPr lang="zh-CN" altLang="zh-CN" sz="2400">
                <a:solidFill>
                  <a:schemeClr val="tx1"/>
                </a:solidFill>
                <a:latin typeface="微软雅黑" panose="020b0503020204020204" pitchFamily="34" charset="-122"/>
                <a:ea typeface="微软雅黑" panose="020b0503020204020204" pitchFamily="34" charset="-122"/>
              </a:rPr>
              <a:t>。</a:t>
            </a:r>
            <a:endParaRPr lang="en-US" altLang="zh-CN" sz="2400">
              <a:solidFill>
                <a:schemeClr val="tx1"/>
              </a:solidFill>
            </a:endParaRPr>
          </a:p>
          <a:p>
            <a:pPr>
              <a:lnSpc>
                <a:spcPct val="150000"/>
              </a:lnSpc>
              <a:spcBef>
                <a:spcPts val="1000"/>
              </a:spcBef>
              <a:spcAft>
                <a:spcPct val="0"/>
              </a:spcAft>
            </a:pPr>
            <a:endParaRPr lang="zh-CN" altLang="en-US" sz="2400">
              <a:solidFill>
                <a:schemeClr val="tx1"/>
              </a:solidFill>
              <a:latin typeface="微软雅黑" panose="020b0503020204020204" pitchFamily="34" charset="-122"/>
              <a:ea typeface="微软雅黑" panose="020b0503020204020204" pitchFamily="34" charset="-122"/>
            </a:endParaRPr>
          </a:p>
          <a:p>
            <a:endParaRPr lang="zh-CN" altLang="en-US" sz="2400">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717675" y="1067435"/>
            <a:ext cx="8572500" cy="4284980"/>
          </a:xfrm>
        </p:spPr>
        <p:txBody>
          <a:bodyPr/>
          <a:lstStyle/>
          <a:p>
            <a:r>
              <a:rPr lang="zh-CN" altLang="en-US" sz="3200">
                <a:solidFill>
                  <a:srgbClr val="FFFF00"/>
                </a:solidFill>
              </a:rPr>
              <a:t>建设工程安全隐患</a:t>
            </a:r>
          </a:p>
          <a:p>
            <a:r>
              <a:rPr lang="zh-CN" altLang="en-US"/>
              <a:t>       包括三个部分的不安全因素：</a:t>
            </a:r>
          </a:p>
          <a:p>
            <a:r>
              <a:rPr lang="en-US" altLang="zh-CN"/>
              <a:t>       1</a:t>
            </a:r>
            <a:r>
              <a:rPr lang="zh-CN" altLang="en-US"/>
              <a:t>、</a:t>
            </a:r>
            <a:r>
              <a:rPr lang="zh-CN" altLang="en-US">
                <a:sym typeface="+mn-ea"/>
              </a:rPr>
              <a:t>人的不安全因素</a:t>
            </a:r>
          </a:p>
          <a:p>
            <a:r>
              <a:rPr lang="en-US" altLang="zh-CN">
                <a:sym typeface="+mn-ea"/>
              </a:rPr>
              <a:t>       2</a:t>
            </a:r>
            <a:r>
              <a:rPr lang="zh-CN" altLang="en-US">
                <a:sym typeface="+mn-ea"/>
              </a:rPr>
              <a:t>、物的不安全状态</a:t>
            </a:r>
          </a:p>
          <a:p>
            <a:r>
              <a:rPr lang="en-US" altLang="zh-CN">
                <a:sym typeface="+mn-ea"/>
              </a:rPr>
              <a:t>       3</a:t>
            </a:r>
            <a:r>
              <a:rPr lang="zh-CN" altLang="en-US">
                <a:sym typeface="+mn-ea"/>
              </a:rPr>
              <a:t>、组织管理上的不安全因素</a:t>
            </a:r>
            <a:endParaRPr lang="zh-CN" altLang="en-US"/>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022985" y="325755"/>
            <a:ext cx="10511155" cy="5688330"/>
          </a:xfrm>
        </p:spPr>
        <p:txBody>
          <a:bodyPr/>
          <a:lstStyle/>
          <a:p>
            <a:pPr>
              <a:lnSpc>
                <a:spcPct val="150000"/>
              </a:lnSpc>
              <a:spcBef>
                <a:spcPts val="20"/>
              </a:spcBef>
              <a:spcAft>
                <a:spcPct val="0"/>
              </a:spcAft>
            </a:pPr>
            <a:r>
              <a:rPr lang="zh-CN" altLang="en-US">
                <a:solidFill>
                  <a:srgbClr val="FFFF00"/>
                </a:solidFill>
              </a:rPr>
              <a:t>人的不安全因素</a:t>
            </a:r>
          </a:p>
          <a:p>
            <a:pPr>
              <a:lnSpc>
                <a:spcPct val="150000"/>
              </a:lnSpc>
              <a:spcBef>
                <a:spcPts val="20"/>
              </a:spcBef>
              <a:spcAft>
                <a:spcPct val="0"/>
              </a:spcAft>
            </a:pPr>
            <a:r>
              <a:rPr lang="zh-CN" altLang="en-US" sz="2400">
                <a:solidFill>
                  <a:srgbClr val="FFFF00"/>
                </a:solidFill>
              </a:rPr>
              <a:t>1、个人的不安全因素</a:t>
            </a:r>
          </a:p>
          <a:p>
            <a:pPr>
              <a:lnSpc>
                <a:spcPct val="150000"/>
              </a:lnSpc>
              <a:spcBef>
                <a:spcPts val="20"/>
              </a:spcBef>
              <a:spcAft>
                <a:spcPct val="0"/>
              </a:spcAft>
            </a:pPr>
            <a:r>
              <a:rPr lang="zh-CN" altLang="en-US" sz="2400"/>
              <a:t>　  </a:t>
            </a:r>
            <a:r>
              <a:rPr lang="zh-CN" altLang="en-US" sz="2400">
                <a:solidFill>
                  <a:srgbClr val="FFFF00"/>
                </a:solidFill>
              </a:rPr>
              <a:t>心理、生理、能力</a:t>
            </a:r>
            <a:r>
              <a:rPr lang="zh-CN" altLang="en-US" sz="2400"/>
              <a:t>上的不安全因素</a:t>
            </a:r>
          </a:p>
          <a:p>
            <a:pPr>
              <a:lnSpc>
                <a:spcPct val="150000"/>
              </a:lnSpc>
              <a:spcBef>
                <a:spcPts val="20"/>
              </a:spcBef>
              <a:spcAft>
                <a:spcPct val="0"/>
              </a:spcAft>
            </a:pPr>
            <a:r>
              <a:rPr lang="zh-CN" altLang="en-US" sz="2400">
                <a:solidFill>
                  <a:srgbClr val="FFFF00"/>
                </a:solidFill>
              </a:rPr>
              <a:t>2、人的不安全行为</a:t>
            </a:r>
          </a:p>
          <a:p>
            <a:pPr>
              <a:lnSpc>
                <a:spcPct val="150000"/>
              </a:lnSpc>
              <a:spcBef>
                <a:spcPts val="20"/>
              </a:spcBef>
              <a:spcAft>
                <a:spcPct val="0"/>
              </a:spcAft>
            </a:pPr>
            <a:r>
              <a:rPr lang="zh-CN" altLang="en-US" sz="2400"/>
              <a:t>  （1）操作失误、忽视安全、忽视警告；  （2）造成安全装置失效；</a:t>
            </a:r>
          </a:p>
          <a:p>
            <a:pPr>
              <a:lnSpc>
                <a:spcPct val="150000"/>
              </a:lnSpc>
              <a:spcBef>
                <a:spcPts val="20"/>
              </a:spcBef>
              <a:spcAft>
                <a:spcPct val="0"/>
              </a:spcAft>
            </a:pPr>
            <a:r>
              <a:rPr lang="zh-CN" altLang="en-US" sz="2400"/>
              <a:t>  （3）使用不安全设备；                          （4）手代替工具操作；</a:t>
            </a:r>
          </a:p>
          <a:p>
            <a:pPr>
              <a:lnSpc>
                <a:spcPct val="150000"/>
              </a:lnSpc>
              <a:spcBef>
                <a:spcPts val="20"/>
              </a:spcBef>
              <a:spcAft>
                <a:spcPct val="0"/>
              </a:spcAft>
            </a:pPr>
            <a:r>
              <a:rPr lang="zh-CN" altLang="en-US" sz="2400"/>
              <a:t>  （5）物体存放不当；                             （6）冒险进入危险场所；</a:t>
            </a:r>
          </a:p>
          <a:p>
            <a:pPr>
              <a:lnSpc>
                <a:spcPct val="150000"/>
              </a:lnSpc>
              <a:spcBef>
                <a:spcPts val="20"/>
              </a:spcBef>
              <a:spcAft>
                <a:spcPct val="0"/>
              </a:spcAft>
            </a:pPr>
            <a:r>
              <a:rPr lang="zh-CN" altLang="en-US" sz="2400"/>
              <a:t>  （7）攀坐不安全位置；                          （8）在起吊物下作业、停留；</a:t>
            </a:r>
          </a:p>
          <a:p>
            <a:pPr>
              <a:lnSpc>
                <a:spcPct val="150000"/>
              </a:lnSpc>
              <a:spcBef>
                <a:spcPts val="20"/>
              </a:spcBef>
              <a:spcAft>
                <a:spcPct val="0"/>
              </a:spcAft>
            </a:pPr>
            <a:r>
              <a:rPr lang="zh-CN" altLang="en-US" sz="2400"/>
              <a:t>  （9）在机器运转时进行检查、维修、保养；   （10）</a:t>
            </a:r>
            <a:r>
              <a:rPr lang="zh-CN" altLang="en-US" sz="2400">
                <a:sym typeface="+mn-ea"/>
              </a:rPr>
              <a:t>不安全装束</a:t>
            </a:r>
            <a:r>
              <a:rPr lang="zh-CN" altLang="en-US" sz="2400"/>
              <a:t>；    </a:t>
            </a:r>
          </a:p>
          <a:p>
            <a:pPr>
              <a:lnSpc>
                <a:spcPct val="150000"/>
              </a:lnSpc>
              <a:spcBef>
                <a:spcPts val="20"/>
              </a:spcBef>
              <a:spcAft>
                <a:spcPct val="0"/>
              </a:spcAft>
            </a:pPr>
            <a:r>
              <a:rPr lang="zh-CN" altLang="en-US" sz="2400"/>
              <a:t>  （11）未正确使用个人防护用品、用具；    （12）</a:t>
            </a:r>
            <a:r>
              <a:rPr lang="zh-CN" altLang="en-US" sz="2400">
                <a:sym typeface="+mn-ea"/>
              </a:rPr>
              <a:t>有分散注意力的行为</a:t>
            </a:r>
            <a:r>
              <a:rPr lang="zh-CN" altLang="en-US" sz="2400"/>
              <a:t>；</a:t>
            </a:r>
          </a:p>
          <a:p>
            <a:pPr>
              <a:lnSpc>
                <a:spcPct val="150000"/>
              </a:lnSpc>
              <a:spcBef>
                <a:spcPts val="20"/>
              </a:spcBef>
              <a:spcAft>
                <a:spcPct val="0"/>
              </a:spcAft>
            </a:pPr>
            <a:r>
              <a:rPr lang="zh-CN" altLang="en-US" sz="2400"/>
              <a:t>  （13）对易燃易爆等危险物品处理错误。</a:t>
            </a:r>
            <a:endParaRPr lang="zh-CN" altLang="en-US" sz="2400">
              <a:sym typeface="+mn-ea"/>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307465" y="372745"/>
            <a:ext cx="9108440" cy="5688330"/>
          </a:xfrm>
        </p:spPr>
        <p:txBody>
          <a:bodyPr/>
          <a:lstStyle/>
          <a:p>
            <a:pPr>
              <a:lnSpc>
                <a:spcPct val="150000"/>
              </a:lnSpc>
            </a:pPr>
            <a:r>
              <a:rPr lang="zh-CN" altLang="en-US">
                <a:solidFill>
                  <a:srgbClr val="FFFF00"/>
                </a:solidFill>
              </a:rPr>
              <a:t>物的不安全状态</a:t>
            </a:r>
          </a:p>
          <a:p>
            <a:pPr>
              <a:lnSpc>
                <a:spcPct val="150000"/>
              </a:lnSpc>
            </a:pPr>
            <a:r>
              <a:rPr lang="zh-CN" altLang="en-US" sz="2400"/>
              <a:t>1、物的不安全状态的内容</a:t>
            </a:r>
          </a:p>
          <a:p>
            <a:pPr>
              <a:lnSpc>
                <a:spcPct val="150000"/>
              </a:lnSpc>
            </a:pPr>
            <a:r>
              <a:rPr lang="zh-CN" altLang="en-US" sz="2400"/>
              <a:t>　　（1）物本身存在的缺陷　   　（2）防护保险方面的缺陷</a:t>
            </a:r>
          </a:p>
          <a:p>
            <a:pPr>
              <a:lnSpc>
                <a:spcPct val="150000"/>
              </a:lnSpc>
            </a:pPr>
            <a:r>
              <a:rPr lang="zh-CN" altLang="en-US" sz="2400"/>
              <a:t>　　（3）物的放置方法的缺陷　　（4）作业环境场所的缺陷</a:t>
            </a:r>
          </a:p>
          <a:p>
            <a:pPr>
              <a:lnSpc>
                <a:spcPct val="150000"/>
              </a:lnSpc>
            </a:pPr>
            <a:r>
              <a:rPr lang="zh-CN" altLang="en-US" sz="2400"/>
              <a:t>　　（5）外部的和自然界的不安全状态</a:t>
            </a:r>
          </a:p>
          <a:p>
            <a:pPr>
              <a:lnSpc>
                <a:spcPct val="150000"/>
              </a:lnSpc>
            </a:pPr>
            <a:r>
              <a:rPr lang="zh-CN" altLang="en-US" sz="2400"/>
              <a:t>　　（6）作业方法导致的物的不安全状态</a:t>
            </a:r>
          </a:p>
          <a:p>
            <a:pPr>
              <a:lnSpc>
                <a:spcPct val="150000"/>
              </a:lnSpc>
            </a:pPr>
            <a:r>
              <a:rPr lang="zh-CN" altLang="en-US" sz="2400"/>
              <a:t>　　（7）保护器具信号、标志和个体防护用品的缺陷</a:t>
            </a:r>
          </a:p>
          <a:p>
            <a:pPr>
              <a:lnSpc>
                <a:spcPct val="150000"/>
              </a:lnSpc>
            </a:pPr>
            <a:r>
              <a:rPr lang="zh-CN" altLang="en-US" sz="2400"/>
              <a:t>2、物的不安全状态的类型</a:t>
            </a:r>
          </a:p>
          <a:p>
            <a:pPr>
              <a:lnSpc>
                <a:spcPct val="150000"/>
              </a:lnSpc>
            </a:pPr>
            <a:r>
              <a:rPr lang="zh-CN" altLang="en-US" sz="2400"/>
              <a:t>　　（1）防护等装置缺陷；      （2）设备、设施等缺陷；</a:t>
            </a:r>
          </a:p>
          <a:p>
            <a:pPr>
              <a:lnSpc>
                <a:spcPct val="150000"/>
              </a:lnSpc>
            </a:pPr>
            <a:r>
              <a:rPr lang="zh-CN" altLang="en-US" sz="2400"/>
              <a:t>       （3）个人防护用品缺陷；  （4）生产场地环境的缺陷。</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文本占位符 1"/>
          <p:cNvSpPr>
            <a:spLocks noGrp="1"/>
          </p:cNvSpPr>
          <p:nvPr>
            <p:ph type="body" sz="quarter" idx="13"/>
          </p:nvPr>
        </p:nvSpPr>
        <p:spPr>
          <a:xfrm>
            <a:off x="1481455" y="925195"/>
            <a:ext cx="8572500" cy="4789805"/>
          </a:xfrm>
        </p:spPr>
        <p:txBody>
          <a:bodyPr/>
          <a:lstStyle/>
          <a:p>
            <a:r>
              <a:rPr lang="zh-CN" altLang="en-US">
                <a:solidFill>
                  <a:srgbClr val="FFFF00"/>
                </a:solidFill>
              </a:rPr>
              <a:t>组织管理上的不安全因素</a:t>
            </a:r>
            <a:r>
              <a:rPr lang="zh-CN" altLang="en-US" sz="2400">
                <a:solidFill>
                  <a:srgbClr val="FFFFE6"/>
                </a:solidFill>
              </a:rPr>
              <a:t>（间接原因）</a:t>
            </a:r>
          </a:p>
          <a:p>
            <a:r>
              <a:rPr lang="zh-CN" altLang="en-US" sz="2400"/>
              <a:t>　　1.技术上的缺陷</a:t>
            </a:r>
          </a:p>
          <a:p>
            <a:r>
              <a:rPr lang="zh-CN" altLang="en-US" sz="2400"/>
              <a:t>　　2.教育上的缺陷</a:t>
            </a:r>
          </a:p>
          <a:p>
            <a:r>
              <a:rPr lang="zh-CN" altLang="en-US" sz="2400"/>
              <a:t>　　3.生理上的缺陷</a:t>
            </a:r>
          </a:p>
          <a:p>
            <a:r>
              <a:rPr lang="zh-CN" altLang="en-US" sz="2400"/>
              <a:t>　　4.心理上的缺陷</a:t>
            </a:r>
          </a:p>
          <a:p>
            <a:r>
              <a:rPr lang="zh-CN" altLang="en-US" sz="2400"/>
              <a:t>　　5.管理工作上的缺陷</a:t>
            </a:r>
          </a:p>
          <a:p>
            <a:r>
              <a:rPr lang="zh-CN" altLang="en-US" sz="2400"/>
              <a:t>　　6.学校教育和社会、历史上的原因造成的缺陷</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 name="文本占位符 2"/>
          <p:cNvSpPr>
            <a:spLocks noGrp="1"/>
          </p:cNvSpPr>
          <p:nvPr>
            <p:ph type="body" sz="quarter" idx="13"/>
          </p:nvPr>
        </p:nvSpPr>
        <p:spPr>
          <a:xfrm>
            <a:off x="1634490" y="598170"/>
            <a:ext cx="8998585" cy="5688330"/>
          </a:xfrm>
        </p:spPr>
        <p:txBody>
          <a:bodyPr/>
          <a:lstStyle/>
          <a:p>
            <a:r>
              <a:rPr lang="zh-CN" altLang="zh-CN" sz="3200">
                <a:solidFill>
                  <a:schemeClr val="tx2">
                    <a:lumMod val="50000"/>
                  </a:schemeClr>
                </a:solidFill>
                <a:latin typeface="微软雅黑" panose="020b0503020204020204" pitchFamily="34" charset="-122"/>
                <a:ea typeface="微软雅黑" panose="020b0503020204020204" pitchFamily="34" charset="-122"/>
              </a:rPr>
              <a:t>建设工程安全隐患的处理</a:t>
            </a:r>
          </a:p>
          <a:p>
            <a:r>
              <a:rPr lang="zh-CN" altLang="zh-CN">
                <a:solidFill>
                  <a:schemeClr val="tx2">
                    <a:lumMod val="50000"/>
                  </a:schemeClr>
                </a:solidFill>
                <a:latin typeface="微软雅黑" panose="020b0503020204020204" pitchFamily="34" charset="-122"/>
                <a:ea typeface="微软雅黑" panose="020b0503020204020204" pitchFamily="34" charset="-122"/>
              </a:rPr>
              <a:t>安全事故隐患治理原则</a:t>
            </a:r>
          </a:p>
          <a:p>
            <a:r>
              <a:rPr lang="en-US" altLang="zh-CN" sz="2400">
                <a:solidFill>
                  <a:srgbClr val="FFFFE6"/>
                </a:solidFill>
                <a:latin typeface="微软雅黑" panose="020b0503020204020204" pitchFamily="34" charset="-122"/>
                <a:ea typeface="微软雅黑" panose="020b0503020204020204" pitchFamily="34" charset="-122"/>
              </a:rPr>
              <a:t>1</a:t>
            </a:r>
            <a:r>
              <a:rPr lang="zh-CN" altLang="zh-CN" sz="2400">
                <a:solidFill>
                  <a:srgbClr val="FFFFE6"/>
                </a:solidFill>
                <a:latin typeface="微软雅黑" panose="020b0503020204020204" pitchFamily="34" charset="-122"/>
                <a:ea typeface="微软雅黑" panose="020b0503020204020204" pitchFamily="34" charset="-122"/>
              </a:rPr>
              <a:t>．冗余安全度治理原则</a:t>
            </a:r>
          </a:p>
          <a:p>
            <a:r>
              <a:rPr lang="en-US" altLang="zh-CN" sz="2400">
                <a:solidFill>
                  <a:srgbClr val="FFFFE6"/>
                </a:solidFill>
                <a:sym typeface="+mn-ea"/>
              </a:rPr>
              <a:t>2</a:t>
            </a:r>
            <a:r>
              <a:rPr lang="zh-CN" altLang="zh-CN" sz="2400">
                <a:solidFill>
                  <a:srgbClr val="FFFFE6"/>
                </a:solidFill>
                <a:sym typeface="+mn-ea"/>
              </a:rPr>
              <a:t>．单项隐患综合治理原则</a:t>
            </a:r>
          </a:p>
          <a:p>
            <a:r>
              <a:rPr lang="en-US" altLang="zh-CN" sz="2400">
                <a:solidFill>
                  <a:srgbClr val="FFFFE6"/>
                </a:solidFill>
                <a:sym typeface="+mn-ea"/>
              </a:rPr>
              <a:t>3</a:t>
            </a:r>
            <a:r>
              <a:rPr lang="zh-CN" altLang="zh-CN" sz="2400">
                <a:solidFill>
                  <a:srgbClr val="FFFFE6"/>
                </a:solidFill>
                <a:sym typeface="+mn-ea"/>
              </a:rPr>
              <a:t>．事故直接隐患与间接隐患并治原则</a:t>
            </a:r>
            <a:endParaRPr lang="zh-CN" altLang="zh-CN" sz="2400">
              <a:solidFill>
                <a:srgbClr val="FFFFE6"/>
              </a:solidFill>
              <a:latin typeface="微软雅黑" panose="020b0503020204020204" pitchFamily="34" charset="-122"/>
              <a:ea typeface="微软雅黑" panose="020b0503020204020204" pitchFamily="34" charset="-122"/>
              <a:sym typeface="+mn-ea"/>
            </a:endParaRPr>
          </a:p>
          <a:p>
            <a:r>
              <a:rPr lang="en-US" altLang="zh-CN" sz="2400">
                <a:solidFill>
                  <a:srgbClr val="FFFFE6"/>
                </a:solidFill>
                <a:sym typeface="+mn-ea"/>
              </a:rPr>
              <a:t>4</a:t>
            </a:r>
            <a:r>
              <a:rPr lang="zh-CN" altLang="zh-CN" sz="2400">
                <a:solidFill>
                  <a:srgbClr val="FFFFE6"/>
                </a:solidFill>
                <a:sym typeface="+mn-ea"/>
              </a:rPr>
              <a:t>．预防与减灾并重治理原则</a:t>
            </a:r>
            <a:endParaRPr lang="zh-CN" altLang="zh-CN" sz="2400">
              <a:solidFill>
                <a:srgbClr val="FFFFE6"/>
              </a:solidFill>
              <a:latin typeface="微软雅黑" panose="020b0503020204020204" pitchFamily="34" charset="-122"/>
              <a:ea typeface="微软雅黑" panose="020b0503020204020204" pitchFamily="34" charset="-122"/>
              <a:sym typeface="+mn-ea"/>
            </a:endParaRPr>
          </a:p>
          <a:p>
            <a:r>
              <a:rPr lang="zh-CN" altLang="en-US" sz="2400">
                <a:solidFill>
                  <a:srgbClr val="FFFFE6"/>
                </a:solidFill>
                <a:sym typeface="+mn-ea"/>
              </a:rPr>
              <a:t>5</a:t>
            </a:r>
            <a:r>
              <a:rPr lang="zh-CN" altLang="zh-CN" sz="2400">
                <a:solidFill>
                  <a:srgbClr val="FFFFE6"/>
                </a:solidFill>
                <a:sym typeface="+mn-ea"/>
              </a:rPr>
              <a:t>．</a:t>
            </a:r>
            <a:r>
              <a:rPr lang="zh-CN" altLang="en-US" sz="2400">
                <a:solidFill>
                  <a:srgbClr val="FFFFE6"/>
                </a:solidFill>
                <a:sym typeface="+mn-ea"/>
              </a:rPr>
              <a:t>重点治理原则</a:t>
            </a:r>
            <a:endParaRPr lang="zh-CN" altLang="en-US" sz="2400">
              <a:solidFill>
                <a:srgbClr val="FFFFE6"/>
              </a:solidFill>
              <a:latin typeface="微软雅黑" panose="020b0503020204020204" pitchFamily="34" charset="-122"/>
              <a:ea typeface="微软雅黑" panose="020b0503020204020204" pitchFamily="34" charset="-122"/>
              <a:sym typeface="+mn-ea"/>
            </a:endParaRPr>
          </a:p>
          <a:p>
            <a:r>
              <a:rPr lang="zh-CN" altLang="en-US" sz="2400">
                <a:solidFill>
                  <a:srgbClr val="FFFFE6"/>
                </a:solidFill>
                <a:sym typeface="+mn-ea"/>
              </a:rPr>
              <a:t>6</a:t>
            </a:r>
            <a:r>
              <a:rPr lang="zh-CN" altLang="zh-CN" sz="2400">
                <a:solidFill>
                  <a:srgbClr val="FFFFE6"/>
                </a:solidFill>
                <a:sym typeface="+mn-ea"/>
              </a:rPr>
              <a:t>．</a:t>
            </a:r>
            <a:r>
              <a:rPr lang="zh-CN" altLang="en-US" sz="2400">
                <a:solidFill>
                  <a:srgbClr val="FFFFE6"/>
                </a:solidFill>
                <a:sym typeface="+mn-ea"/>
              </a:rPr>
              <a:t>动态治理原则</a:t>
            </a:r>
            <a:endParaRPr lang="zh-CN" altLang="en-US" sz="2400">
              <a:solidFill>
                <a:srgbClr val="FFFFE6"/>
              </a:solidFill>
              <a:latin typeface="微软雅黑" panose="020b0503020204020204" pitchFamily="34" charset="-122"/>
              <a:ea typeface="微软雅黑" panose="020b0503020204020204" pitchFamily="34" charset="-122"/>
              <a:sym typeface="+mn-ea"/>
            </a:endParaRP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1331575" cy="59309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https://d.book118.com/635103232322011122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5_技巧">
  <a:themeElements>
    <a:clrScheme name="5_技巧 1">
      <a:dk1>
        <a:srgbClr val="2F2F2F"/>
      </a:dk1>
      <a:lt1>
        <a:srgbClr val="FFFFFF"/>
      </a:lt1>
      <a:dk2>
        <a:srgbClr val="000000"/>
      </a:dk2>
      <a:lt2>
        <a:srgbClr val="FFFFF4"/>
      </a:lt2>
      <a:accent1>
        <a:srgbClr val="918415"/>
      </a:accent1>
      <a:accent2>
        <a:srgbClr val="C47546"/>
      </a:accent2>
      <a:accent3>
        <a:srgbClr val="AAAAAA"/>
      </a:accent3>
      <a:accent4>
        <a:srgbClr val="DADADA"/>
      </a:accent4>
      <a:accent5>
        <a:srgbClr val="C7C2AA"/>
      </a:accent5>
      <a:accent6>
        <a:srgbClr val="B1693F"/>
      </a:accent6>
      <a:hlink>
        <a:srgbClr val="00D5D5"/>
      </a:hlink>
      <a:folHlink>
        <a:srgbClr val="DD00DD"/>
      </a:folHlink>
    </a:clrScheme>
    <a:fontScheme name="5_技巧">
      <a:majorFont>
        <a:latin typeface="Arial"/>
        <a:ea typeface="黑体"/>
        <a:cs typeface="Arial"/>
      </a:majorFont>
      <a:minorFont>
        <a:latin typeface="Arial"/>
        <a:ea typeface="黑体"/>
        <a:cs typeface="Arial"/>
      </a:minorFont>
    </a:fontScheme>
    <a:fmtScheme name="活力">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5_技巧 1">
        <a:dk1>
          <a:srgbClr val="2F2F2F"/>
        </a:dk1>
        <a:lt1>
          <a:srgbClr val="FFFFFF"/>
        </a:lt1>
        <a:dk2>
          <a:srgbClr val="000000"/>
        </a:dk2>
        <a:lt2>
          <a:srgbClr val="FFFFF4"/>
        </a:lt2>
        <a:accent1>
          <a:srgbClr val="918415"/>
        </a:accent1>
        <a:accent2>
          <a:srgbClr val="C47546"/>
        </a:accent2>
        <a:accent3>
          <a:srgbClr val="AAAAAA"/>
        </a:accent3>
        <a:accent4>
          <a:srgbClr val="DADADA"/>
        </a:accent4>
        <a:accent5>
          <a:srgbClr val="C7C2AA"/>
        </a:accent5>
        <a:accent6>
          <a:srgbClr val="B1693F"/>
        </a:accent6>
        <a:hlink>
          <a:srgbClr val="00D5D5"/>
        </a:hlink>
        <a:folHlink>
          <a:srgbClr val="DD00DD"/>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191</Paragraphs>
  <Slides>39</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39</vt:i4>
      </vt:variant>
    </vt:vector>
  </HeadingPairs>
  <TitlesOfParts>
    <vt:vector baseType="lpstr" size="46">
      <vt:lpstr>Arial</vt:lpstr>
      <vt:lpstr>Calibri</vt:lpstr>
      <vt:lpstr>黑体</vt:lpstr>
      <vt:lpstr>宋体</vt:lpstr>
      <vt:lpstr>Wingdings 2</vt:lpstr>
      <vt:lpstr>微软雅黑</vt:lpstr>
      <vt:lpstr>Office Theme</vt:lpstr>
      <vt:lpstr>PowerPoint Presentation</vt:lpstr>
      <vt:lpstr>PowerPoint Presentation</vt:lpstr>
      <vt:lpstr>    职业健康安全：是指影响或可能影响工作场所内的员工或其他工作人员（包括临时工和承包方员工）、访问者或任何其他人员的健康安全的条件和因素。职业健康安全和环境管理体系的相同点（1）管理目标基本一致（2）管理原理基本相同    预防为主、系统管理、持续改进、PDCA循环原理（3）不规定具体绩效标准    </vt:lpstr>
      <vt:lpstr>PowerPoint Presentation</vt:lpstr>
      <vt:lpstr>PowerPoint Presentation</vt:lpstr>
      <vt:lpstr>PowerPoint Presentation</vt:lpstr>
      <vt:lpstr>PowerPoint Presentation</vt:lpstr>
      <vt:lpstr>PowerPoint Presentation</vt:lpstr>
      <vt:lpstr>建设工程职业健康安全与环境管理的要求（一）建设工程项目决策阶段　　建设单位应按照有关建设工程的法律法规和强制性标准的要求，办理各种有关安全与环境保护方面的审批手续。若有需要，应委托有相应资质的单位进行建设工程项目环境影响评价和安全预评价。</vt:lpstr>
      <vt:lpstr>（二）建设工程设计阶段       设计单位应按照有关建设工程法律法规的规定和强制性标准的要求，进行环境保护设施和安全设施的设计。对涉及施工安全的重点部分和环节在设计文件中应进行注明，并对防范生产安全事故提出指导意见。       在工程总概算中，应明确工程安全环保设施费用、安全施工和环境保护措施费等。       设计单位和注册建筑师等执业人员应当对其设计负责。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2024-09-26T12:33:42.842</cp:lastPrinted>
  <dcterms:created xsi:type="dcterms:W3CDTF">2024-09-26T04:33:42Z</dcterms:created>
  <dcterms:modified xsi:type="dcterms:W3CDTF">2024-09-26T04:33:44Z</dcterms:modified>
</cp:coreProperties>
</file>