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9" r:id="rId2"/>
    <p:sldMasterId id="2147483736" r:id="rId3"/>
    <p:sldMasterId id="2147483738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9381744" cy="7036308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7F80E-B8C5-45DC-9CA2-DF0305B6D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690B3-BF62-4ACC-8CC1-2F9DED0F8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AF95B-E280-42FB-A2F9-6E00A3008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F13AC-A4E2-4530-999F-1A0E1D35D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1EC83A-E747-427B-9C67-9077F5D48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70134-5CA6-4D8C-ADCA-0DFFE8181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9CD1E-D56E-436B-9220-B4C4F4BAE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CD7B7-E0BA-48BC-BD47-87D2CA49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6DD02-A4FE-4763-ADEF-AAF09B044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F0D22-5CFC-4077-B0AC-E8E57FCEC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E4F55-F3E6-4FF3-971A-3B6BD1CD7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Title Slide">
    <p:spTree>
      <p:nvGrpSpPr>
        <p:cNvPr id="1" name=""/>
        <p:cNvGrpSpPr/>
        <p:nvPr/>
      </p:nvGrpSpPr>
      <p:grpSpPr/>
      <p:sp>
        <p:nvSpPr>
          <p:cNvPr id="2071" name="矩形 6"/>
          <p:cNvSpPr/>
          <p:nvPr/>
        </p:nvSpPr>
        <p:spPr>
          <a:xfrm>
            <a:off x="703631" y="3280352"/>
            <a:ext cx="7974481" cy="17917"/>
          </a:xfrm>
          <a:prstGeom prst="rect">
            <a:avLst/>
          </a:prstGeom>
          <a:gradFill rotWithShape="0">
            <a:gsLst>
              <a:gs pos="0">
                <a:srgbClr val="DCD9CC">
                  <a:alpha val="50195"/>
                </a:srgbClr>
              </a:gs>
              <a:gs pos="50000">
                <a:srgbClr val="918415">
                  <a:alpha val="35098"/>
                </a:srgbClr>
              </a:gs>
              <a:gs pos="100000">
                <a:srgbClr val="DCD9CC">
                  <a:alpha val="50195"/>
                </a:srgbClr>
              </a:gs>
            </a:gsLst>
            <a:lin ang="0"/>
          </a:gradFill>
          <a:ln w="25400" cap="rnd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buFontTx/>
            </a:pPr>
            <a:endParaRPr kumimoji="0">
              <a:latin typeface="Calibri"/>
            </a:endParaRPr>
          </a:p>
        </p:txBody>
      </p:sp>
      <p:sp>
        <p:nvSpPr>
          <p:cNvPr id="2072" name="标题 1"/>
          <p:cNvSpPr>
            <a:spLocks noGrp="1"/>
          </p:cNvSpPr>
          <p:nvPr>
            <p:ph type="ctrTitle"/>
          </p:nvPr>
        </p:nvSpPr>
        <p:spPr>
          <a:xfrm>
            <a:off x="703631" y="1719986"/>
            <a:ext cx="7974481" cy="1578283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lvl1pPr algn="ctr" rtl="0" eaLnBrk="1" hangingPunct="1">
              <a:spcBef>
                <a:spcPct val="0"/>
              </a:spcBef>
              <a:buNone/>
              <a:defRPr kumimoji="0" lang="ru-RU" altLang="en-US" sz="4514">
                <a:solidFill>
                  <a:schemeClr val="tx2"/>
                </a:solidFill>
                <a:latin typeface="Franklin Gothic Medium"/>
                <a:ea typeface="Arial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73" name="副标题 2"/>
          <p:cNvSpPr>
            <a:spLocks noGrp="1"/>
          </p:cNvSpPr>
          <p:nvPr>
            <p:ph type="subTitle" idx="1"/>
          </p:nvPr>
        </p:nvSpPr>
        <p:spPr>
          <a:xfrm>
            <a:off x="1407261" y="3298270"/>
            <a:ext cx="6567220" cy="1798167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0" indent="0" algn="ctr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ru-RU" altLang="en-US" sz="3283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1pPr>
            <a:lvl2pPr marL="469087" indent="0" algn="ctr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ru-RU" altLang="en-US" sz="2873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2pPr>
            <a:lvl3pPr marL="938174" indent="0" algn="ctr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ru-RU" altLang="en-US" sz="2462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3pPr>
            <a:lvl4pPr marL="1407261" indent="0" algn="ctr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ru-RU" altLang="en-US" sz="2052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4pPr>
            <a:lvl5pPr marL="1876349" indent="0" algn="ctr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ru-RU" altLang="en-US" sz="2052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74" name="日期占位符 3"/>
          <p:cNvSpPr>
            <a:spLocks noGrp="1"/>
          </p:cNvSpPr>
          <p:nvPr>
            <p:ph type="dt" sz="half" idx="2"/>
          </p:nvPr>
        </p:nvSpPr>
        <p:spPr>
          <a:xfrm>
            <a:off x="76200" y="6400800"/>
            <a:ext cx="3200400" cy="284163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fld id="{E0966277-FFD9-4B9B-AC24-D417FE21238D}" type="datetime1">
              <a:t>*</a:t>
            </a:fld>
          </a:p>
        </p:txBody>
      </p:sp>
      <p:sp>
        <p:nvSpPr>
          <p:cNvPr id="2075" name="页脚占位符 4"/>
          <p:cNvSpPr>
            <a:spLocks noGrp="1"/>
          </p:cNvSpPr>
          <p:nvPr>
            <p:ph type="ftr" sz="quarter" idx="3"/>
          </p:nvPr>
        </p:nvSpPr>
        <p:spPr>
          <a:xfrm>
            <a:off x="5334000" y="6400800"/>
            <a:ext cx="3733800" cy="284163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/>
        </p:txBody>
      </p:sp>
      <p:sp>
        <p:nvSpPr>
          <p:cNvPr id="207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4114800" y="6400800"/>
            <a:ext cx="914400" cy="284163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1pPr>
            <a:lvl2pPr marL="469087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938174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407261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1876349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fld id="{06D27DBA-45B3-498B-92CA-A96A485365A3}" type="slidenum"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5A297238-C9A9-438F-99FD-2F30BD8430D3}" type="datetime1">
              <a:rPr kumimoji="0" lang="zh-CN" altLang="en-US" sz="1129" u="none">
                <a:solidFill>
                  <a:schemeClr val="tx2"/>
                </a:solidFill>
                <a:latin typeface="Franklin Gothic Book"/>
                <a:ea typeface="Arial" pitchFamily="34" charset="0"/>
              </a:rPr>
              <a:t>*</a:t>
            </a:fld>
            <a:endParaRPr kumimoji="0" lang="zh-CN" altLang="en-US" sz="1129" u="none">
              <a:solidFill>
                <a:schemeClr val="tx2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sz="1129" u="none">
              <a:solidFill>
                <a:schemeClr val="tx2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ct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3AE1883-0942-4AA3-9DB2-9C7C3A0314B1}" type="slidenum">
              <a:rPr kumimoji="0" lang="zh-CN" altLang="en-US" sz="1129" u="none">
                <a:solidFill>
                  <a:schemeClr val="tx2"/>
                </a:solidFill>
                <a:latin typeface="Franklin Gothic Book"/>
                <a:ea typeface="Arial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ct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6" u="none" baseline="0">
              <a:solidFill>
                <a:schemeClr val="tx1"/>
              </a:solidFill>
              <a:latin typeface="Verdana" charset="0"/>
              <a:ea typeface="宋体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lvl="0" indent="0" algn="l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744" u="none" baseline="0">
              <a:solidFill>
                <a:srgbClr val="000000"/>
              </a:solidFill>
              <a:latin typeface="Verdana" charset="0"/>
              <a:ea typeface="宋体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ct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en-US" sz="1436" u="none" baseline="0">
                <a:solidFill>
                  <a:schemeClr val="tx1"/>
                </a:solidFill>
                <a:latin typeface="Verdana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026" b="1" u="none" baseline="0">
              <a:solidFill>
                <a:schemeClr val="tx1"/>
              </a:solidFill>
              <a:latin typeface="Verdana" charset="0"/>
              <a:ea typeface="宋体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6" u="none" baseline="0">
              <a:solidFill>
                <a:schemeClr val="tx1"/>
              </a:solidFill>
              <a:latin typeface="Verdana" charset="0"/>
              <a:ea typeface="宋体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lvl="0" indent="0" algn="l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en-US" sz="1026" u="none" baseline="0">
                <a:solidFill>
                  <a:schemeClr val="tx1"/>
                </a:solidFill>
                <a:latin typeface="Verdana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jpe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Relationship Id="rId4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theme" Target="../theme/theme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3">
            <a:duotone>
              <a:srgbClr val="918415"/>
              <a:srgbClr val="918415"/>
            </a:duotone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65" name="矩形 6"/>
          <p:cNvSpPr/>
          <p:nvPr/>
        </p:nvSpPr>
        <p:spPr>
          <a:xfrm>
            <a:off x="0" y="6852257"/>
            <a:ext cx="9381743" cy="184051"/>
          </a:xfrm>
          <a:prstGeom prst="rect">
            <a:avLst/>
          </a:prstGeom>
          <a:gradFill rotWithShape="0">
            <a:gsLst>
              <a:gs pos="0">
                <a:srgbClr val="918415">
                  <a:alpha val="39999"/>
                </a:srgbClr>
              </a:gs>
              <a:gs pos="50000">
                <a:srgbClr val="EEEDE7">
                  <a:alpha val="45097"/>
                </a:srgbClr>
              </a:gs>
              <a:gs pos="100000">
                <a:srgbClr val="918415">
                  <a:alpha val="39999"/>
                </a:srgbClr>
              </a:gs>
            </a:gsLst>
            <a:lin ang="0"/>
          </a:gradFill>
          <a:ln w="25400" cap="rnd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buFontTx/>
            </a:pPr>
            <a:endParaRPr kumimoji="0">
              <a:latin typeface="Franklin Gothic Book"/>
            </a:endParaRPr>
          </a:p>
        </p:txBody>
      </p:sp>
      <p:sp>
        <p:nvSpPr>
          <p:cNvPr id="1066" name="标题占位符 1"/>
          <p:cNvSpPr>
            <a:spLocks noGrp="1"/>
          </p:cNvSpPr>
          <p:nvPr>
            <p:ph type="title"/>
          </p:nvPr>
        </p:nvSpPr>
        <p:spPr>
          <a:xfrm>
            <a:off x="469087" y="281779"/>
            <a:ext cx="8443569" cy="117271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anchor="ctr" anchorCtr="0"/>
          <a:lstStyle>
            <a:lvl1pPr algn="ctr" rtl="0" eaLnBrk="1" hangingPunct="1">
              <a:spcBef>
                <a:spcPct val="0"/>
              </a:spcBef>
              <a:buNone/>
              <a:defRPr kumimoji="0" lang="ru-RU" altLang="en-US" sz="4514">
                <a:solidFill>
                  <a:schemeClr val="tx2"/>
                </a:solidFill>
                <a:latin typeface="Franklin Gothic Medium"/>
                <a:ea typeface="Arial" pitchFamily="34" charset="0"/>
              </a:defRPr>
            </a:lvl1pPr>
            <a:lvl2pPr algn="ctr" rtl="0" eaLnBrk="1" hangingPunct="1">
              <a:spcBef>
                <a:spcPct val="0"/>
              </a:spcBef>
              <a:buNone/>
              <a:defRPr kumimoji="0" lang="ru-RU" altLang="en-US" sz="4514">
                <a:solidFill>
                  <a:schemeClr val="tx2"/>
                </a:solidFill>
                <a:latin typeface="Franklin Gothic Medium"/>
                <a:ea typeface="Arial" pitchFamily="34" charset="0"/>
              </a:defRPr>
            </a:lvl2pPr>
            <a:lvl3pPr algn="ctr" rtl="0" eaLnBrk="1" hangingPunct="1">
              <a:spcBef>
                <a:spcPct val="0"/>
              </a:spcBef>
              <a:buNone/>
              <a:defRPr kumimoji="0" lang="ru-RU" altLang="en-US" sz="4514">
                <a:solidFill>
                  <a:schemeClr val="tx2"/>
                </a:solidFill>
                <a:latin typeface="Franklin Gothic Medium"/>
                <a:ea typeface="Arial" pitchFamily="34" charset="0"/>
              </a:defRPr>
            </a:lvl3pPr>
            <a:lvl4pPr algn="ctr" rtl="0" eaLnBrk="1" hangingPunct="1">
              <a:spcBef>
                <a:spcPct val="0"/>
              </a:spcBef>
              <a:buNone/>
              <a:defRPr kumimoji="0" lang="ru-RU" altLang="en-US" sz="4514">
                <a:solidFill>
                  <a:schemeClr val="tx2"/>
                </a:solidFill>
                <a:latin typeface="Franklin Gothic Medium"/>
                <a:ea typeface="Arial" pitchFamily="34" charset="0"/>
              </a:defRPr>
            </a:lvl4pPr>
            <a:lvl5pPr algn="ctr" rtl="0" eaLnBrk="1" hangingPunct="1">
              <a:spcBef>
                <a:spcPct val="0"/>
              </a:spcBef>
              <a:buNone/>
              <a:defRPr kumimoji="0" lang="ru-RU" altLang="en-US" sz="4514">
                <a:solidFill>
                  <a:schemeClr val="tx2"/>
                </a:solidFill>
                <a:latin typeface="Franklin Gothic Medium"/>
                <a:ea typeface="Arial" pitchFamily="34" charset="0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67" name="文本占位符 2"/>
          <p:cNvSpPr>
            <a:spLocks noGrp="1"/>
          </p:cNvSpPr>
          <p:nvPr>
            <p:ph type="body" idx="1"/>
          </p:nvPr>
        </p:nvSpPr>
        <p:spPr>
          <a:xfrm>
            <a:off x="469087" y="1641805"/>
            <a:ext cx="8443569" cy="4808143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/>
          <a:lstStyle>
            <a:lvl1pPr marL="351815" indent="-351815" algn="l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ß"/>
              <a:defRPr kumimoji="0" lang="ru-RU" altLang="en-US" sz="3283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1pPr>
            <a:lvl2pPr marL="762267" indent="-293179" algn="l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Þ"/>
              <a:defRPr kumimoji="0" lang="ru-RU" altLang="en-US" sz="2873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2pPr>
            <a:lvl3pPr marL="1172718" indent="-234544" algn="l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"/>
              <a:defRPr kumimoji="0" lang="ru-RU" altLang="en-US" sz="2462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3pPr>
            <a:lvl4pPr marL="1641805" indent="-234544" algn="l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"/>
              <a:defRPr kumimoji="0" lang="ru-RU" altLang="en-US" sz="2052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4pPr>
            <a:lvl5pPr marL="2110892" indent="-234544" algn="l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Char char=""/>
              <a:defRPr kumimoji="0" lang="ru-RU" altLang="en-US" sz="2052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68" name="日期占位符 3"/>
          <p:cNvSpPr>
            <a:spLocks noGrp="1"/>
          </p:cNvSpPr>
          <p:nvPr>
            <p:ph type="dt" sz="half" idx="2"/>
          </p:nvPr>
        </p:nvSpPr>
        <p:spPr>
          <a:xfrm>
            <a:off x="78181" y="6567220"/>
            <a:ext cx="3283610" cy="29155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anchor="b" anchorCtr="0"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773EBE50-85B5-46A6-AEF9-94C7C09D9C86}" type="datetime1">
              <a:rPr kumimoji="0" lang="zh-CN" altLang="en-US" sz="1129" u="none">
                <a:solidFill>
                  <a:schemeClr val="tx2"/>
                </a:solidFill>
                <a:latin typeface="Franklin Gothic Book"/>
                <a:ea typeface="Arial" pitchFamily="34" charset="0"/>
              </a:rPr>
              <a:t>*</a:t>
            </a:fld>
            <a:endParaRPr kumimoji="0" lang="zh-CN" altLang="en-US" sz="1129" u="none">
              <a:solidFill>
                <a:schemeClr val="tx2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1069" name="页脚占位符 4"/>
          <p:cNvSpPr>
            <a:spLocks noGrp="1"/>
          </p:cNvSpPr>
          <p:nvPr>
            <p:ph type="ftr" sz="quarter" idx="3"/>
          </p:nvPr>
        </p:nvSpPr>
        <p:spPr>
          <a:xfrm>
            <a:off x="5472683" y="6567220"/>
            <a:ext cx="3830879" cy="29155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anchor="ctr" anchorCtr="0"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sz="1129" u="none">
              <a:solidFill>
                <a:schemeClr val="tx2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107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4221785" y="6567220"/>
            <a:ext cx="938174" cy="29155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45720" rIns="45720" anchor="ctr" anchorCtr="0"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E67DBA5C-229A-4409-96A2-DC85598D7E2C}" type="slidenum">
              <a:rPr kumimoji="0" lang="zh-CN" altLang="en-US" sz="1129" u="none">
                <a:solidFill>
                  <a:schemeClr val="tx2"/>
                </a:solidFill>
                <a:latin typeface="Franklin Gothic Book"/>
                <a:ea typeface="Arial" pitchFamily="34" charset="0"/>
              </a:rPr>
              <a:t>*</a:t>
            </a:fld>
            <a:endParaRPr kumimoji="0" lang="zh-CN" altLang="en-US" sz="1129" u="none">
              <a:solidFill>
                <a:schemeClr val="tx2"/>
              </a:solidFill>
              <a:latin typeface="Franklin Gothic Book"/>
              <a:ea typeface="Arial" pitchFamily="34" charset="0"/>
            </a:endParaRPr>
          </a:p>
        </p:txBody>
      </p:sp>
      <p:sp>
        <p:nvSpPr>
          <p:cNvPr id="1071" name="矩形 7"/>
          <p:cNvSpPr/>
          <p:nvPr/>
        </p:nvSpPr>
        <p:spPr>
          <a:xfrm>
            <a:off x="0" y="0"/>
            <a:ext cx="9381743" cy="110757"/>
          </a:xfrm>
          <a:prstGeom prst="rect">
            <a:avLst/>
          </a:prstGeom>
          <a:gradFill rotWithShape="0">
            <a:gsLst>
              <a:gs pos="0">
                <a:srgbClr val="918415">
                  <a:alpha val="39999"/>
                </a:srgbClr>
              </a:gs>
              <a:gs pos="50000">
                <a:srgbClr val="EEEDE7">
                  <a:alpha val="45097"/>
                </a:srgbClr>
              </a:gs>
              <a:gs pos="100000">
                <a:srgbClr val="918415">
                  <a:alpha val="39999"/>
                </a:srgbClr>
              </a:gs>
            </a:gsLst>
            <a:lin ang="0"/>
          </a:gradFill>
          <a:ln w="25400" cap="rnd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buFontTx/>
            </a:pPr>
            <a:endParaRPr kumimoji="0">
              <a:latin typeface="Franklin Gothic Book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rtl="0" eaLnBrk="1" hangingPunct="1">
        <a:spcBef>
          <a:spcPct val="0"/>
        </a:spcBef>
        <a:buNone/>
        <a:defRPr kumimoji="0" sz="4514">
          <a:solidFill>
            <a:schemeClr val="tx2"/>
          </a:solidFill>
          <a:latin typeface="Franklin Gothic Medium"/>
          <a:ea typeface="Arial" pitchFamily="34" charset="0"/>
        </a:defRPr>
      </a:lvl1pPr>
      <a:lvl2pPr algn="ctr" rtl="0" eaLnBrk="1" hangingPunct="1">
        <a:spcBef>
          <a:spcPct val="0"/>
        </a:spcBef>
        <a:buNone/>
        <a:defRPr kumimoji="0" sz="4514">
          <a:solidFill>
            <a:schemeClr val="tx2"/>
          </a:solidFill>
          <a:latin typeface="Franklin Gothic Medium"/>
          <a:ea typeface="Arial" pitchFamily="34" charset="0"/>
        </a:defRPr>
      </a:lvl2pPr>
      <a:lvl3pPr algn="ctr" rtl="0" eaLnBrk="1" hangingPunct="1">
        <a:spcBef>
          <a:spcPct val="0"/>
        </a:spcBef>
        <a:buNone/>
        <a:defRPr kumimoji="0" sz="4514">
          <a:solidFill>
            <a:schemeClr val="tx2"/>
          </a:solidFill>
          <a:latin typeface="Franklin Gothic Medium"/>
          <a:ea typeface="Arial" pitchFamily="34" charset="0"/>
        </a:defRPr>
      </a:lvl3pPr>
      <a:lvl4pPr algn="ctr" rtl="0" eaLnBrk="1" hangingPunct="1">
        <a:spcBef>
          <a:spcPct val="0"/>
        </a:spcBef>
        <a:buNone/>
        <a:defRPr kumimoji="0" sz="4514">
          <a:solidFill>
            <a:schemeClr val="tx2"/>
          </a:solidFill>
          <a:latin typeface="Franklin Gothic Medium"/>
          <a:ea typeface="Arial" pitchFamily="34" charset="0"/>
        </a:defRPr>
      </a:lvl4pPr>
      <a:lvl5pPr algn="ctr" rtl="0" eaLnBrk="1" hangingPunct="1">
        <a:spcBef>
          <a:spcPct val="0"/>
        </a:spcBef>
        <a:buNone/>
        <a:defRPr kumimoji="0" sz="4514">
          <a:solidFill>
            <a:schemeClr val="tx2"/>
          </a:solidFill>
          <a:latin typeface="Franklin Gothic Medium"/>
          <a:ea typeface="Arial" pitchFamily="34" charset="0"/>
        </a:defRPr>
      </a:lvl5pPr>
    </p:titleStyle>
    <p:bodyStyle>
      <a:lvl1pPr marL="351815" indent="-351815" algn="l" rtl="0" eaLnBrk="1" hangingPunct="1">
        <a:spcBef>
          <a:spcPct val="20000"/>
        </a:spcBef>
        <a:buClr>
          <a:schemeClr val="tx2"/>
        </a:buClr>
        <a:buSzPct val="50000"/>
        <a:buFont typeface="Wingdings 2"/>
        <a:buChar char="ß"/>
        <a:defRPr kumimoji="0" sz="3283">
          <a:solidFill>
            <a:schemeClr val="tx1"/>
          </a:solidFill>
          <a:latin typeface="Franklin Gothic Book"/>
          <a:ea typeface="Arial" pitchFamily="34" charset="0"/>
        </a:defRPr>
      </a:lvl1pPr>
      <a:lvl2pPr marL="762267" indent="-293179" algn="l" rtl="0" eaLnBrk="1" hangingPunct="1">
        <a:spcBef>
          <a:spcPct val="20000"/>
        </a:spcBef>
        <a:buClr>
          <a:schemeClr val="tx2"/>
        </a:buClr>
        <a:buSzPct val="50000"/>
        <a:buFont typeface="Wingdings 2"/>
        <a:buChar char="Þ"/>
        <a:defRPr kumimoji="0" sz="2873">
          <a:solidFill>
            <a:schemeClr val="tx1"/>
          </a:solidFill>
          <a:latin typeface="Franklin Gothic Book"/>
          <a:ea typeface="Arial" pitchFamily="34" charset="0"/>
        </a:defRPr>
      </a:lvl2pPr>
      <a:lvl3pPr marL="1172718" indent="-234544" algn="l" rtl="0" eaLnBrk="1" hangingPunct="1">
        <a:spcBef>
          <a:spcPct val="20000"/>
        </a:spcBef>
        <a:buClr>
          <a:schemeClr val="tx2"/>
        </a:buClr>
        <a:buSzPct val="50000"/>
        <a:buFont typeface="Wingdings 2"/>
        <a:buChar char=""/>
        <a:defRPr kumimoji="0" sz="2462">
          <a:solidFill>
            <a:schemeClr val="tx1"/>
          </a:solidFill>
          <a:latin typeface="Franklin Gothic Book"/>
          <a:ea typeface="Arial" pitchFamily="34" charset="0"/>
        </a:defRPr>
      </a:lvl3pPr>
      <a:lvl4pPr marL="1641805" indent="-234544" algn="l" rtl="0" eaLnBrk="1" hangingPunct="1">
        <a:spcBef>
          <a:spcPct val="20000"/>
        </a:spcBef>
        <a:buClr>
          <a:schemeClr val="tx2"/>
        </a:buClr>
        <a:buSzPct val="50000"/>
        <a:buFont typeface="Wingdings 2"/>
        <a:buChar char=""/>
        <a:defRPr kumimoji="0" sz="2052">
          <a:solidFill>
            <a:schemeClr val="tx1"/>
          </a:solidFill>
          <a:latin typeface="Franklin Gothic Book"/>
          <a:ea typeface="Arial" pitchFamily="34" charset="0"/>
        </a:defRPr>
      </a:lvl4pPr>
      <a:lvl5pPr marL="2110892" indent="-234544" algn="l" rtl="0" eaLnBrk="1" hangingPunct="1">
        <a:spcBef>
          <a:spcPct val="20000"/>
        </a:spcBef>
        <a:buClr>
          <a:schemeClr val="tx2"/>
        </a:buClr>
        <a:buSzPct val="50000"/>
        <a:buFont typeface="Wingdings 2"/>
        <a:buChar char=""/>
        <a:defRPr kumimoji="0" sz="2052">
          <a:solidFill>
            <a:schemeClr val="tx1"/>
          </a:solidFill>
          <a:latin typeface="Franklin Gothic Book"/>
          <a:ea typeface="Arial" pitchFamily="34" charset="0"/>
        </a:defRPr>
      </a:lvl5pPr>
    </p:bodyStyle>
    <p:otherStyle>
      <a:lvl1pPr marL="0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1pPr>
      <a:lvl2pPr marL="469087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2pPr>
      <a:lvl3pPr marL="938174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3pPr>
      <a:lvl4pPr marL="1407261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4pPr>
      <a:lvl5pPr marL="1876349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/>
      <p:pic>
        <p:nvPicPr>
          <p:cNvPr id="1035" name="图片 8" descr="5.png"/>
          <p:cNvPicPr/>
          <p:nvPr/>
        </p:nvPicPr>
        <p:blipFill>
          <a:blip r:embed="rId2"/>
          <a:stretch>
            <a:fillRect/>
          </a:stretch>
        </p:blipFill>
        <p:spPr>
          <a:xfrm>
            <a:off x="-3251035" y="1319308"/>
            <a:ext cx="1252528" cy="51306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1036" name="Picture 183" descr="图片2"/>
          <p:cNvPicPr/>
          <p:nvPr/>
        </p:nvPicPr>
        <p:blipFill>
          <a:blip r:embed="rId3"/>
          <a:stretch>
            <a:fillRect/>
          </a:stretch>
        </p:blipFill>
        <p:spPr>
          <a:xfrm>
            <a:off x="-258975" y="-180794"/>
            <a:ext cx="9953442" cy="74516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1037" name="Rectangle 3"/>
          <p:cNvSpPr/>
          <p:nvPr>
            <p:ph type="body"/>
          </p:nvPr>
        </p:nvSpPr>
        <p:spPr>
          <a:xfrm>
            <a:off x="312725" y="1250899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8" name="Rectangle 2"/>
          <p:cNvSpPr/>
          <p:nvPr>
            <p:ph type="title" idx="1"/>
          </p:nvPr>
        </p:nvSpPr>
        <p:spPr bwMode="auto"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28398" dir="1593903" algn="ctr">
              <a:schemeClr val="bg1">
                <a:alpha val="50000"/>
              </a:schemeClr>
            </a:outerShdw>
          </a:effectLst>
        </p:spPr>
        <p:txBody>
          <a:bodyPr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9" name="Rectangle 5"/>
          <p:cNvSpPr/>
          <p:nvPr>
            <p:ph type="ftr" sz="quarter" idx="2"/>
          </p:nvPr>
        </p:nvSpPr>
        <p:spPr bwMode="auto">
          <a:xfrm>
            <a:off x="78181" y="6723583"/>
            <a:ext cx="2970885" cy="3127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744" u="none" baseline="0">
              <a:solidFill>
                <a:srgbClr val="000000"/>
              </a:solidFill>
              <a:latin typeface="Verdana" charset="0"/>
              <a:ea typeface="宋体" pitchFamily="2" charset="-122"/>
            </a:endParaRPr>
          </a:p>
        </p:txBody>
      </p:sp>
      <p:sp>
        <p:nvSpPr>
          <p:cNvPr id="1040" name="Rectangle 154"/>
          <p:cNvSpPr/>
          <p:nvPr>
            <p:ph type="dt" sz="quarter" idx="3"/>
          </p:nvPr>
        </p:nvSpPr>
        <p:spPr bwMode="auto">
          <a:xfrm>
            <a:off x="5003596" y="6785476"/>
            <a:ext cx="2189073" cy="2508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6" u="none" baseline="0">
              <a:solidFill>
                <a:schemeClr val="tx1"/>
              </a:solidFill>
              <a:latin typeface="Verdana" charset="0"/>
              <a:ea typeface="宋体" pitchFamily="2" charset="-122"/>
            </a:endParaRPr>
          </a:p>
        </p:txBody>
      </p:sp>
      <p:sp>
        <p:nvSpPr>
          <p:cNvPr id="1041" name="Rectangle 155"/>
          <p:cNvSpPr/>
          <p:nvPr>
            <p:ph type="sldNum" sz="quarter" idx="4"/>
          </p:nvPr>
        </p:nvSpPr>
        <p:spPr bwMode="auto">
          <a:xfrm>
            <a:off x="8756293" y="6723583"/>
            <a:ext cx="469087" cy="2508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31260FA9-160B-43FC-B176-D5B4BF4302CA}" type="slidenum">
              <a:rPr kumimoji="0" lang="zh-CN" altLang="en-US" sz="1436" u="none" baseline="0">
                <a:solidFill>
                  <a:schemeClr val="tx1"/>
                </a:solidFill>
                <a:latin typeface="Verdana" charset="0"/>
                <a:ea typeface="宋体" pitchFamily="2" charset="-122"/>
              </a:rPr>
              <a:t>*</a:t>
            </a:fld>
            <a:endParaRPr kumimoji="0" lang="zh-CN" altLang="en-US" sz="1436" u="none" baseline="0">
              <a:solidFill>
                <a:schemeClr val="tx1"/>
              </a:solidFill>
              <a:latin typeface="Verdana" charset="0"/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</p:sldLayoutIdLst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  <p:txStyles>
    <p:titleStyle>
      <a:lvl1pPr marL="0" indent="0" algn="l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83" b="1" i="0" u="none">
          <a:solidFill>
            <a:srgbClr val="000000"/>
          </a:solidFill>
          <a:latin typeface="Verdana" charset="0"/>
          <a:ea typeface="Arial" pitchFamily="34" charset="0"/>
        </a:defRPr>
      </a:lvl1pPr>
      <a:lvl2pPr marL="0" indent="0" algn="l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83" b="1" i="0" u="none">
          <a:solidFill>
            <a:srgbClr val="000000"/>
          </a:solidFill>
          <a:latin typeface="Verdana" charset="0"/>
          <a:ea typeface="Arial" pitchFamily="34" charset="0"/>
        </a:defRPr>
      </a:lvl2pPr>
      <a:lvl3pPr marL="0" indent="0" algn="l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83" b="1" i="0" u="none">
          <a:solidFill>
            <a:srgbClr val="000000"/>
          </a:solidFill>
          <a:latin typeface="Verdana" charset="0"/>
          <a:ea typeface="Arial" pitchFamily="34" charset="0"/>
        </a:defRPr>
      </a:lvl3pPr>
      <a:lvl4pPr marL="0" indent="0" algn="l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83" b="1" i="0" u="none">
          <a:solidFill>
            <a:srgbClr val="000000"/>
          </a:solidFill>
          <a:latin typeface="Verdana" charset="0"/>
          <a:ea typeface="Arial" pitchFamily="34" charset="0"/>
        </a:defRPr>
      </a:lvl4pPr>
      <a:lvl5pPr marL="0" indent="0" algn="l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83" b="1" i="0" u="none">
          <a:solidFill>
            <a:srgbClr val="000000"/>
          </a:solidFill>
          <a:latin typeface="Verdana" charset="0"/>
          <a:ea typeface="Arial" pitchFamily="34" charset="0"/>
        </a:defRPr>
      </a:lvl5pPr>
    </p:titleStyle>
    <p:bodyStyle>
      <a:lvl1pPr marL="351815" indent="-351815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v"/>
        <a:defRPr kumimoji="0" sz="2873" b="1" i="0" u="none">
          <a:solidFill>
            <a:schemeClr val="tx1"/>
          </a:solidFill>
          <a:latin typeface="Verdana" charset="0"/>
          <a:ea typeface="Arial" pitchFamily="34" charset="0"/>
        </a:defRPr>
      </a:lvl1pPr>
      <a:lvl2pPr marL="762267" indent="-293179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§"/>
        <a:defRPr kumimoji="0" sz="2873" b="0" i="0" u="none">
          <a:solidFill>
            <a:schemeClr val="tx1"/>
          </a:solidFill>
          <a:latin typeface="Arial" pitchFamily="34" charset="0"/>
          <a:ea typeface="Arial" pitchFamily="34" charset="0"/>
        </a:defRPr>
      </a:lvl2pPr>
      <a:lvl3pPr marL="1172718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•"/>
        <a:defRPr kumimoji="0" sz="2462" b="0" i="0" u="none">
          <a:solidFill>
            <a:schemeClr val="tx1"/>
          </a:solidFill>
          <a:latin typeface="Arial" pitchFamily="34" charset="0"/>
          <a:ea typeface="Arial" pitchFamily="34" charset="0"/>
        </a:defRPr>
      </a:lvl3pPr>
      <a:lvl4pPr marL="1641805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pitchFamily="2" charset="2"/>
        <a:buChar char="–"/>
        <a:defRPr kumimoji="0" sz="2052" b="0" i="0" u="none">
          <a:solidFill>
            <a:schemeClr val="tx1"/>
          </a:solidFill>
          <a:latin typeface="Arial" pitchFamily="34" charset="0"/>
          <a:ea typeface="Arial" pitchFamily="34" charset="0"/>
        </a:defRPr>
      </a:lvl4pPr>
      <a:lvl5pPr marL="2110892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pitchFamily="2" charset="2"/>
        <a:buChar char="»"/>
        <a:defRPr kumimoji="0" sz="2052" b="0" i="0" u="none">
          <a:solidFill>
            <a:schemeClr val="tx1"/>
          </a:solidFill>
          <a:latin typeface="Arial" pitchFamily="34" charset="0"/>
          <a:ea typeface="Arial" pitchFamily="34" charset="0"/>
        </a:defRPr>
      </a:lvl5pPr>
    </p:bodyStyle>
    <p:otherStyle>
      <a:lvl1pPr marL="0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1pPr>
      <a:lvl2pPr marL="469087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2pPr>
      <a:lvl3pPr marL="938174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3pPr>
      <a:lvl4pPr marL="1407261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4pPr>
      <a:lvl5pPr marL="1876349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Rectangle 4"/>
          <p:cNvSpPr/>
          <p:nvPr>
            <p:ph type="dt" sz="half"/>
          </p:nvPr>
        </p:nvSpPr>
        <p:spPr bwMode="auto">
          <a:xfrm>
            <a:off x="4221785" y="6616084"/>
            <a:ext cx="2189073" cy="2508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026" b="1" u="none" baseline="0">
              <a:solidFill>
                <a:schemeClr val="tx1"/>
              </a:solidFill>
              <a:latin typeface="Verdana" charset="0"/>
              <a:ea typeface="宋体" pitchFamily="2" charset="-122"/>
            </a:endParaRPr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312725" y="1250899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6"/>
          <p:cNvSpPr/>
          <p:nvPr>
            <p:ph type="sldNum" sz="quarter" idx="2"/>
          </p:nvPr>
        </p:nvSpPr>
        <p:spPr bwMode="auto">
          <a:xfrm>
            <a:off x="312725" y="6616084"/>
            <a:ext cx="547268" cy="2508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0BFA1935-17CB-49CA-A935-624EB4C34B02}" type="slidenum">
              <a:rPr kumimoji="0" lang="zh-CN" altLang="en-US" sz="1026" u="none" baseline="0">
                <a:solidFill>
                  <a:schemeClr val="tx1"/>
                </a:solidFill>
                <a:latin typeface="Verdana" charset="0"/>
                <a:ea typeface="宋体" pitchFamily="2" charset="-122"/>
              </a:rPr>
              <a:t>*</a:t>
            </a:fld>
            <a:endParaRPr kumimoji="0" lang="zh-CN" altLang="en-US" sz="1026" u="none" baseline="0">
              <a:solidFill>
                <a:schemeClr val="tx1"/>
              </a:solidFill>
              <a:latin typeface="Verdana" charset="0"/>
              <a:ea typeface="宋体" pitchFamily="2" charset="-122"/>
            </a:endParaRPr>
          </a:p>
        </p:txBody>
      </p:sp>
      <p:cxnSp>
        <p:nvCxnSpPr>
          <p:cNvPr id="1029" name="Line 135"/>
          <p:cNvCxnSpPr/>
          <p:nvPr/>
        </p:nvCxnSpPr>
        <p:spPr bwMode="auto">
          <a:xfrm>
            <a:off x="9773" y="6122565"/>
            <a:ext cx="658025" cy="0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30" name="Rectangle 2"/>
          <p:cNvSpPr/>
          <p:nvPr>
            <p:ph type="title" idx="3"/>
          </p:nvPr>
        </p:nvSpPr>
        <p:spPr bwMode="auto"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28398" dir="1593903" algn="ctr">
              <a:schemeClr val="bg1">
                <a:alpha val="50000"/>
              </a:schemeClr>
            </a:outerShdw>
          </a:effectLst>
        </p:spPr>
        <p:txBody>
          <a:bodyPr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1" name="Rectangle 159"/>
          <p:cNvSpPr/>
          <p:nvPr>
            <p:ph type="ftr" sz="quarter" idx="4"/>
          </p:nvPr>
        </p:nvSpPr>
        <p:spPr bwMode="auto">
          <a:xfrm>
            <a:off x="938174" y="6616084"/>
            <a:ext cx="2970885" cy="2508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3817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36" u="none" baseline="0">
              <a:solidFill>
                <a:schemeClr val="tx1"/>
              </a:solidFill>
              <a:latin typeface="Verdana" charset="0"/>
              <a:ea typeface="宋体" pitchFamily="2" charset="-122"/>
            </a:endParaRPr>
          </a:p>
        </p:txBody>
      </p:sp>
      <p:pic>
        <p:nvPicPr>
          <p:cNvPr id="1032" name="Picture 172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-229657" y="-151476"/>
            <a:ext cx="9924124" cy="74223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</p:sldLayoutIdLst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  <p:txStyles>
    <p:titleStyle>
      <a:lvl1pPr marL="0" indent="0" algn="l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83" b="1" i="0" u="none">
          <a:solidFill>
            <a:srgbClr val="000000"/>
          </a:solidFill>
          <a:latin typeface="Verdana" charset="0"/>
          <a:ea typeface="Arial" pitchFamily="34" charset="0"/>
        </a:defRPr>
      </a:lvl1pPr>
      <a:lvl2pPr marL="0" indent="0" algn="l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83" b="1" i="0" u="none">
          <a:solidFill>
            <a:srgbClr val="000000"/>
          </a:solidFill>
          <a:latin typeface="Verdana" charset="0"/>
          <a:ea typeface="Arial" pitchFamily="34" charset="0"/>
        </a:defRPr>
      </a:lvl2pPr>
      <a:lvl3pPr marL="0" indent="0" algn="l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83" b="1" i="0" u="none">
          <a:solidFill>
            <a:srgbClr val="000000"/>
          </a:solidFill>
          <a:latin typeface="Verdana" charset="0"/>
          <a:ea typeface="Arial" pitchFamily="34" charset="0"/>
        </a:defRPr>
      </a:lvl3pPr>
      <a:lvl4pPr marL="0" indent="0" algn="l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83" b="1" i="0" u="none">
          <a:solidFill>
            <a:srgbClr val="000000"/>
          </a:solidFill>
          <a:latin typeface="Verdana" charset="0"/>
          <a:ea typeface="Arial" pitchFamily="34" charset="0"/>
        </a:defRPr>
      </a:lvl4pPr>
      <a:lvl5pPr marL="0" indent="0" algn="l" defTabSz="938174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83" b="1" i="0" u="none">
          <a:solidFill>
            <a:srgbClr val="000000"/>
          </a:solidFill>
          <a:latin typeface="Verdana" charset="0"/>
          <a:ea typeface="Arial" pitchFamily="34" charset="0"/>
        </a:defRPr>
      </a:lvl5pPr>
    </p:titleStyle>
    <p:bodyStyle>
      <a:lvl1pPr marL="351815" indent="-351815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v"/>
        <a:defRPr kumimoji="0" sz="2873" b="1" i="0" u="none">
          <a:solidFill>
            <a:schemeClr val="tx1"/>
          </a:solidFill>
          <a:latin typeface="Verdana" charset="0"/>
          <a:ea typeface="Arial" pitchFamily="34" charset="0"/>
        </a:defRPr>
      </a:lvl1pPr>
      <a:lvl2pPr marL="762267" indent="-293179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§"/>
        <a:defRPr kumimoji="0" sz="2873" b="0" i="0" u="none">
          <a:solidFill>
            <a:schemeClr val="tx1"/>
          </a:solidFill>
          <a:latin typeface="Arial" pitchFamily="34" charset="0"/>
          <a:ea typeface="Arial" pitchFamily="34" charset="0"/>
        </a:defRPr>
      </a:lvl2pPr>
      <a:lvl3pPr marL="1172718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•"/>
        <a:defRPr kumimoji="0" sz="2462" b="0" i="0" u="none">
          <a:solidFill>
            <a:schemeClr val="tx1"/>
          </a:solidFill>
          <a:latin typeface="Arial" pitchFamily="34" charset="0"/>
          <a:ea typeface="Arial" pitchFamily="34" charset="0"/>
        </a:defRPr>
      </a:lvl3pPr>
      <a:lvl4pPr marL="1641805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pitchFamily="2" charset="2"/>
        <a:buChar char="–"/>
        <a:defRPr kumimoji="0" sz="2052" b="0" i="0" u="none">
          <a:solidFill>
            <a:schemeClr val="tx1"/>
          </a:solidFill>
          <a:latin typeface="Arial" pitchFamily="34" charset="0"/>
          <a:ea typeface="Arial" pitchFamily="34" charset="0"/>
        </a:defRPr>
      </a:lvl4pPr>
      <a:lvl5pPr marL="2110892" indent="-234544" algn="l" defTabSz="938174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Wingdings" pitchFamily="2" charset="2"/>
        <a:buChar char="»"/>
        <a:defRPr kumimoji="0" sz="2052" b="0" i="0" u="none">
          <a:solidFill>
            <a:schemeClr val="tx1"/>
          </a:solidFill>
          <a:latin typeface="Arial" pitchFamily="34" charset="0"/>
          <a:ea typeface="Arial" pitchFamily="34" charset="0"/>
        </a:defRPr>
      </a:lvl5pPr>
    </p:bodyStyle>
    <p:otherStyle>
      <a:lvl1pPr marL="0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1pPr>
      <a:lvl2pPr marL="469087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2pPr>
      <a:lvl3pPr marL="938174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3pPr>
      <a:lvl4pPr marL="1407261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4pPr>
      <a:lvl5pPr marL="1876349" indent="0" algn="l" defTabSz="93817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47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audio" Target="NUL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4031424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6" name="标题 1"/>
          <p:cNvSpPr>
            <a:spLocks noGrp="1"/>
          </p:cNvSpPr>
          <p:nvPr>
            <p:ph type="ctrTitle" idx="4294967295"/>
          </p:nvPr>
        </p:nvSpPr>
        <p:spPr>
          <a:xfrm>
            <a:off x="703631" y="1719986"/>
            <a:ext cx="7974481" cy="1578283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algn="ctr" rtl="0" eaLnBrk="1" hangingPunct="1">
              <a:spcBef>
                <a:spcPct val="0"/>
              </a:spcBef>
              <a:buNone/>
              <a:defRPr kumimoji="0" lang="ru-RU" altLang="en-US" sz="4514">
                <a:solidFill>
                  <a:schemeClr val="tx2"/>
                </a:solidFill>
                <a:latin typeface="Franklin Gothic Medium"/>
                <a:ea typeface="Arial" pitchFamily="34" charset="0"/>
              </a:defRPr>
            </a:lvl1pPr>
          </a:lstStyle>
          <a:p>
            <a:pPr lvl="0"/>
            <a:r>
              <a:rPr lang="zh-CN" altLang="en-US" sz="4314">
                <a:solidFill>
                  <a:srgbClr val="00019C"/>
                </a:solidFill>
              </a:rPr>
              <a:t>肝硬化上消化道大出血教学查房PPT</a:t>
            </a:r>
            <a:endParaRPr lang="zh-CN" altLang="en-US" sz="4514">
              <a:solidFill>
                <a:srgbClr val="000000"/>
              </a:solidFill>
            </a:endParaRPr>
          </a:p>
        </p:txBody>
      </p:sp>
      <p:sp>
        <p:nvSpPr>
          <p:cNvPr id="2087" name="副标题 2"/>
          <p:cNvSpPr>
            <a:spLocks noGrp="1"/>
          </p:cNvSpPr>
          <p:nvPr>
            <p:ph type="subTitle" idx="4294967295"/>
          </p:nvPr>
        </p:nvSpPr>
        <p:spPr>
          <a:xfrm>
            <a:off x="1407261" y="3298270"/>
            <a:ext cx="6567220" cy="1798167"/>
          </a:xfr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0" indent="0" algn="ctr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ru-RU" altLang="en-US" sz="3283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1pPr>
            <a:lvl2pPr marL="469087" indent="0" algn="ctr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ru-RU" altLang="en-US" sz="2873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2pPr>
            <a:lvl3pPr marL="938174" indent="0" algn="ctr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ru-RU" altLang="en-US" sz="2462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3pPr>
            <a:lvl4pPr marL="1407261" indent="0" algn="ctr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ru-RU" altLang="en-US" sz="2052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4pPr>
            <a:lvl5pPr marL="1876349" indent="0" algn="ctr" rtl="0" eaLnBrk="1" hangingPunct="1">
              <a:spcBef>
                <a:spcPct val="20000"/>
              </a:spcBef>
              <a:buClr>
                <a:schemeClr val="tx2"/>
              </a:buClr>
              <a:buSzPct val="50000"/>
              <a:buFont typeface="Wingdings 2"/>
              <a:buNone/>
              <a:defRPr kumimoji="0" lang="ru-RU" altLang="en-US" sz="2052">
                <a:solidFill>
                  <a:schemeClr val="tx1"/>
                </a:solidFill>
                <a:latin typeface="Franklin Gothic Book"/>
                <a:ea typeface="Arial" pitchFamily="34" charset="0"/>
              </a:defRPr>
            </a:lvl5pPr>
          </a:lstStyle>
          <a:p/>
        </p:txBody>
      </p:sp>
      <p:sp>
        <p:nvSpPr>
          <p:cNvPr id="2088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第一页，共46页。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0" name="Rectangle 26"/>
          <p:cNvSpPr/>
          <p:nvPr>
            <p:ph type="ctrTitle" idx="4294967295"/>
          </p:nvPr>
        </p:nvSpPr>
        <p:spPr>
          <a:xfrm>
            <a:off x="6834339" y="931659"/>
            <a:ext cx="517950" cy="46550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</a:lstStyle>
          <a:p>
            <a:pPr marL="0" lvl="0" indent="0" algn="ctr" eaLnBrk="1" hangingPunct="1"/>
            <a:r>
              <a:rPr lang="zh-CN" altLang="en-US" sz="1339">
                <a:latin typeface="Arial" pitchFamily="34" charset="0"/>
                <a:ea typeface="华文中宋"/>
              </a:rPr>
              <a:t>上消化道大出血</a:t>
            </a:r>
            <a:endParaRPr lang="zh-CN" altLang="en-US" sz="1539">
              <a:latin typeface="Arial" pitchFamily="34" charset="0"/>
              <a:ea typeface="华文中宋"/>
            </a:endParaRPr>
          </a:p>
        </p:txBody>
      </p:sp>
      <p:sp>
        <p:nvSpPr>
          <p:cNvPr id="2091" name="Rectangle 27"/>
          <p:cNvSpPr/>
          <p:nvPr>
            <p:ph type="subTitle" idx="4294967295"/>
          </p:nvPr>
        </p:nvSpPr>
        <p:spPr>
          <a:xfrm>
            <a:off x="5725144" y="2853613"/>
            <a:ext cx="369731" cy="288130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None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469087" indent="0" algn="ctr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None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938174" indent="0" algn="ctr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None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407261" indent="0" algn="ctr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1876349" indent="0" algn="ctr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marL="0" lvl="0" indent="0" eaLnBrk="1" hangingPunct="1">
              <a:lnSpc>
                <a:spcPct val="80000"/>
              </a:lnSpc>
            </a:pPr>
            <a:r>
              <a:rPr lang="zh-CN" altLang="en-US" sz="1339" b="0">
                <a:solidFill>
                  <a:srgbClr val="00019C"/>
                </a:solidFill>
                <a:ea typeface="华文中宋"/>
              </a:rPr>
              <a:t>九病</a:t>
            </a:r>
            <a:endParaRPr lang="zh-CN" altLang="en-US" sz="1539" b="0">
              <a:solidFill>
                <a:srgbClr val="000000"/>
              </a:solidFill>
              <a:ea typeface="华文中宋"/>
            </a:endParaRPr>
          </a:p>
          <a:p>
            <a:pPr marL="0" lvl="0" indent="0" eaLnBrk="1" hangingPunct="1">
              <a:lnSpc>
                <a:spcPct val="80000"/>
              </a:lnSpc>
            </a:pPr>
            <a:r>
              <a:rPr lang="zh-CN" altLang="en-US" sz="1439" b="0">
                <a:solidFill>
                  <a:srgbClr val="00019C"/>
                </a:solidFill>
                <a:ea typeface="华文中宋"/>
              </a:rPr>
              <a:t>区</a:t>
            </a:r>
            <a:endParaRPr lang="zh-CN" altLang="en-US" sz="1539" b="0">
              <a:solidFill>
                <a:srgbClr val="000000"/>
              </a:solidFill>
              <a:ea typeface="华文中宋"/>
            </a:endParaRPr>
          </a:p>
          <a:p>
            <a:pPr marL="0" lvl="0" indent="0" eaLnBrk="1" hangingPunct="1">
              <a:lnSpc>
                <a:spcPct val="80000"/>
              </a:lnSpc>
            </a:pPr>
            <a:endParaRPr lang="zh-CN" altLang="en-US" sz="1539" b="0">
              <a:solidFill>
                <a:srgbClr val="000000"/>
              </a:solidFill>
              <a:ea typeface="华文中宋"/>
            </a:endParaRPr>
          </a:p>
          <a:p>
            <a:pPr marL="0" lvl="0" indent="0" eaLnBrk="1" hangingPunct="1">
              <a:lnSpc>
                <a:spcPct val="80000"/>
              </a:lnSpc>
            </a:pP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贺春燕</a:t>
            </a:r>
            <a:endParaRPr lang="zh-CN" altLang="en-US" sz="1539" b="0">
              <a:solidFill>
                <a:srgbClr val="000000"/>
              </a:solidFill>
              <a:ea typeface="华文中宋"/>
            </a:endParaRPr>
          </a:p>
        </p:txBody>
      </p:sp>
      <p:pic>
        <p:nvPicPr>
          <p:cNvPr id="2092" name="Bandari - Snowdreams.mp3">
            <a:hlinkClick action="ppaction://media"/>
          </p:cNvPr>
          <p:cNvPicPr>
            <a:picLocks noRot="1" noChangeAspect="1"/>
          </p:cNvPicPr>
          <p:nvPr>
            <a:audioFile r:link="rId3"/>
            <p:extLst/>
          </p:nvPr>
        </p:nvPicPr>
        <p:blipFill>
          <a:blip r:embed="rId2"/>
          <a:stretch>
            <a:fillRect/>
          </a:stretch>
        </p:blipFill>
        <p:spPr>
          <a:xfrm>
            <a:off x="-258975" y="-102612"/>
            <a:ext cx="258975" cy="25897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3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第二页，共46页。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cmd="playFrom(0.0)">
                                      <p:cBhvr additive="base">
                                        <p:cTn id="6" dur="294254" fill="hold"/>
                                        <p:tgtEl>
                                          <p:spTgt spid="209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9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5" name="Rectangle 2"/>
          <p:cNvSpPr/>
          <p:nvPr>
            <p:ph type="title" idx="4294967295"/>
          </p:nvPr>
        </p:nvSpPr>
        <p:spPr>
          <a:xfrm>
            <a:off x="184052" y="636851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 algn="ctr" eaLnBrk="1" hangingPunct="1"/>
            <a:r>
              <a:rPr lang="zh-CN" altLang="en-US" sz="1339">
                <a:ea typeface="华文中宋"/>
              </a:rPr>
              <a:t>查房内容</a:t>
            </a:r>
            <a:endParaRPr lang="zh-CN" altLang="en-US" sz="1539">
              <a:ea typeface="华文中宋"/>
            </a:endParaRPr>
          </a:p>
        </p:txBody>
      </p:sp>
      <p:sp>
        <p:nvSpPr>
          <p:cNvPr id="2096" name="Rectangle 3"/>
          <p:cNvSpPr/>
          <p:nvPr>
            <p:ph type="body" idx="4294967295"/>
          </p:nvPr>
        </p:nvSpPr>
        <p:spPr>
          <a:xfrm>
            <a:off x="923516" y="1819342"/>
            <a:ext cx="7313199" cy="3311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 eaLnBrk="1" hangingPunct="1"/>
            <a:r>
              <a:rPr lang="zh-CN" altLang="en-US" sz="1539">
                <a:solidFill>
                  <a:srgbClr val="00019C"/>
                </a:solidFill>
                <a:latin typeface="宋体" pitchFamily="2" charset="-122"/>
                <a:ea typeface="华文中宋"/>
              </a:rPr>
              <a:t>简要病史汇报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 eaLnBrk="1" hangingPunct="1"/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 eaLnBrk="1" hangingPunct="1"/>
            <a:r>
              <a:rPr lang="en-US" altLang="zh-CN" sz="1339">
                <a:solidFill>
                  <a:srgbClr val="00019C"/>
                </a:solidFill>
                <a:latin typeface="宋体" pitchFamily="2" charset="-122"/>
                <a:ea typeface="华文中宋"/>
              </a:rPr>
              <a:t>PPT</a:t>
            </a:r>
            <a:r>
              <a:rPr lang="zh-CN" altLang="en-US" sz="1439">
                <a:solidFill>
                  <a:srgbClr val="00019C"/>
                </a:solidFill>
                <a:latin typeface="宋体" pitchFamily="2" charset="-122"/>
                <a:ea typeface="华文中宋"/>
              </a:rPr>
              <a:t>授课，疾病相关知识介绍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 eaLnBrk="1" hangingPunct="1"/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 eaLnBrk="1" hangingPunct="1"/>
            <a:r>
              <a:rPr lang="en-US" altLang="zh-CN" sz="1239">
                <a:solidFill>
                  <a:srgbClr val="00019C"/>
                </a:solidFill>
                <a:latin typeface="宋体" pitchFamily="2" charset="-122"/>
                <a:ea typeface="华文中宋"/>
              </a:rPr>
              <a:t>DV</a:t>
            </a:r>
            <a:r>
              <a:rPr lang="zh-CN" altLang="en-US" sz="1439">
                <a:solidFill>
                  <a:srgbClr val="00019C"/>
                </a:solidFill>
                <a:latin typeface="宋体" pitchFamily="2" charset="-122"/>
                <a:ea typeface="华文中宋"/>
              </a:rPr>
              <a:t>赏析，提问与讨论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</p:txBody>
      </p:sp>
      <p:sp>
        <p:nvSpPr>
          <p:cNvPr id="2097" name="Rectangle 4"/>
          <p:cNvSpPr/>
          <p:nvPr/>
        </p:nvSpPr>
        <p:spPr>
          <a:xfrm>
            <a:off x="1798168" y="5003596"/>
            <a:ext cx="6573735" cy="5605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 sz="1539" b="1">
              <a:solidFill>
                <a:srgbClr val="000000"/>
              </a:solidFill>
              <a:ea typeface="华文中宋"/>
            </a:endParaRPr>
          </a:p>
          <a:p>
            <a:pPr marL="0" lvl="0" indent="0" eaLnBrk="1" hangingPunct="1"/>
            <a:endParaRPr lang="zh-CN" altLang="en-US" sz="1539" b="1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098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2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500" fill="hold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500" fill="hold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500" fill="hold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5" grpId="0"/>
      <p:bldP spid="2096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0" name="Rectangle 2"/>
          <p:cNvSpPr/>
          <p:nvPr>
            <p:ph type="title" idx="4294967295"/>
          </p:nvPr>
        </p:nvSpPr>
        <p:spPr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en-US" altLang="zh-CN" sz="1239">
                <a:latin typeface="宋体" pitchFamily="2" charset="-122"/>
                <a:ea typeface="华文中宋"/>
              </a:rPr>
              <a:t>             </a:t>
            </a:r>
            <a:r>
              <a:rPr lang="zh-CN" altLang="en-US" sz="1439">
                <a:latin typeface="宋体" pitchFamily="2" charset="-122"/>
                <a:ea typeface="华文中宋"/>
              </a:rPr>
              <a:t>查房目标</a:t>
            </a:r>
            <a:endParaRPr lang="zh-CN" altLang="en-US" sz="1539">
              <a:latin typeface="宋体" pitchFamily="2" charset="-122"/>
              <a:ea typeface="华文中宋"/>
            </a:endParaRPr>
          </a:p>
        </p:txBody>
      </p:sp>
      <p:sp>
        <p:nvSpPr>
          <p:cNvPr id="2101" name="Rectangle 3"/>
          <p:cNvSpPr/>
          <p:nvPr>
            <p:ph type="body" idx="4294967295"/>
          </p:nvPr>
        </p:nvSpPr>
        <p:spPr>
          <a:xfrm>
            <a:off x="312725" y="1250899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rPr lang="en-US" altLang="zh-CN" sz="1439">
                <a:solidFill>
                  <a:srgbClr val="00019C"/>
                </a:solidFill>
                <a:latin typeface="宋体" pitchFamily="2" charset="-122"/>
                <a:ea typeface="华文中宋"/>
              </a:rPr>
              <a:t>1.</a:t>
            </a:r>
            <a:r>
              <a:rPr lang="zh-CN" altLang="en-US" sz="1339">
                <a:solidFill>
                  <a:srgbClr val="00019C"/>
                </a:solidFill>
                <a:latin typeface="宋体" pitchFamily="2" charset="-122"/>
                <a:ea typeface="华文中宋"/>
              </a:rPr>
              <a:t>掌握上消化道大出血的定义、临床表现和                                急救流程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/>
            <a:r>
              <a:rPr lang="en-US" altLang="zh-CN" sz="1239">
                <a:solidFill>
                  <a:srgbClr val="00019C"/>
                </a:solidFill>
                <a:latin typeface="宋体" pitchFamily="2" charset="-122"/>
                <a:ea typeface="华文中宋"/>
              </a:rPr>
              <a:t>2.</a:t>
            </a:r>
            <a:r>
              <a:rPr lang="zh-CN" altLang="en-US" sz="1439">
                <a:solidFill>
                  <a:srgbClr val="00019C"/>
                </a:solidFill>
                <a:latin typeface="宋体" pitchFamily="2" charset="-122"/>
                <a:ea typeface="华文中宋"/>
              </a:rPr>
              <a:t>掌握输血规范（四查十对）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/>
            <a:r>
              <a:rPr lang="en-US" altLang="zh-CN" sz="1439">
                <a:solidFill>
                  <a:srgbClr val="00019C"/>
                </a:solidFill>
                <a:latin typeface="宋体" pitchFamily="2" charset="-122"/>
                <a:ea typeface="华文中宋"/>
              </a:rPr>
              <a:t>3.</a:t>
            </a:r>
            <a:r>
              <a:rPr lang="zh-CN" altLang="en-US" sz="1539">
                <a:solidFill>
                  <a:srgbClr val="00019C"/>
                </a:solidFill>
                <a:latin typeface="宋体" pitchFamily="2" charset="-122"/>
                <a:ea typeface="华文中宋"/>
              </a:rPr>
              <a:t>熟悉上消化道大出血的病因、实验室检查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/>
            <a:r>
              <a:rPr lang="en-US" altLang="zh-CN" sz="1539">
                <a:solidFill>
                  <a:srgbClr val="00019C"/>
                </a:solidFill>
                <a:latin typeface="宋体" pitchFamily="2" charset="-122"/>
                <a:ea typeface="华文中宋"/>
              </a:rPr>
              <a:t>4.</a:t>
            </a:r>
            <a:r>
              <a:rPr lang="zh-CN" altLang="en-US" sz="1239">
                <a:solidFill>
                  <a:srgbClr val="00019C"/>
                </a:solidFill>
                <a:latin typeface="宋体" pitchFamily="2" charset="-122"/>
                <a:ea typeface="华文中宋"/>
              </a:rPr>
              <a:t>了解三腔二囊管的护理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/>
            <a:r>
              <a:rPr lang="zh-CN" altLang="en-US" sz="1239">
                <a:solidFill>
                  <a:srgbClr val="00019C"/>
                </a:solidFill>
                <a:latin typeface="宋体" pitchFamily="2" charset="-122"/>
                <a:ea typeface="华文中宋"/>
              </a:rPr>
              <a:t>5.学会制定首优护理诊断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/>
            <a:r>
              <a:rPr lang="zh-CN" altLang="en-US" sz="1439">
                <a:solidFill>
                  <a:srgbClr val="00019C"/>
                </a:solidFill>
                <a:latin typeface="宋体" pitchFamily="2" charset="-122"/>
                <a:ea typeface="华文中宋"/>
              </a:rPr>
              <a:t>6.通过提问与DV播放+讨论的形式，提高护    生参与教学查房的积极性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</p:txBody>
      </p:sp>
      <p:sp>
        <p:nvSpPr>
          <p:cNvPr id="2102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2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500" fill="hold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500" fill="hold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500" fill="hold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5" dur="500" fill="hold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2" dur="500" fill="hold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9" dur="500" fill="hold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0" grpId="0"/>
      <p:bldP spid="2101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4" name="Rectangle 2"/>
          <p:cNvSpPr/>
          <p:nvPr>
            <p:ph type="title" idx="4294967295"/>
          </p:nvPr>
        </p:nvSpPr>
        <p:spPr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339">
                <a:latin typeface="宋体" pitchFamily="2" charset="-122"/>
                <a:ea typeface="华文中宋"/>
              </a:rPr>
              <a:t>简要病史 </a:t>
            </a:r>
            <a:endParaRPr lang="zh-CN" altLang="en-US" sz="1539">
              <a:latin typeface="宋体" pitchFamily="2" charset="-122"/>
              <a:ea typeface="华文中宋"/>
            </a:endParaRPr>
          </a:p>
        </p:txBody>
      </p:sp>
      <p:sp>
        <p:nvSpPr>
          <p:cNvPr id="2105" name="Rectangle 3"/>
          <p:cNvSpPr/>
          <p:nvPr>
            <p:ph type="body" idx="4294967295"/>
          </p:nvPr>
        </p:nvSpPr>
        <p:spPr>
          <a:xfrm>
            <a:off x="312725" y="1081506"/>
            <a:ext cx="8599931" cy="568768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rPr lang="zh-CN" altLang="en-US" sz="1439">
                <a:solidFill>
                  <a:srgbClr val="00019C"/>
                </a:solidFill>
                <a:ea typeface="华文中宋"/>
              </a:rPr>
              <a:t>个案对象：九病区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21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床 ***  住院号 ******</a:t>
            </a:r>
            <a:endParaRPr lang="zh-CN" altLang="en-US" sz="1539" b="0">
              <a:solidFill>
                <a:srgbClr val="000000"/>
              </a:solidFill>
              <a:ea typeface="华文中宋"/>
            </a:endParaRPr>
          </a:p>
          <a:p>
            <a:pPr lvl="0">
              <a:buNone/>
            </a:pPr>
            <a:r>
              <a:rPr lang="zh-CN" altLang="en-US" sz="1439">
                <a:solidFill>
                  <a:srgbClr val="00019C"/>
                </a:solidFill>
                <a:ea typeface="华文中宋"/>
              </a:rPr>
              <a:t>         诊断：食管胃底静脉曲张破裂大出血  失血性休克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>
              <a:buNone/>
            </a:pPr>
            <a:r>
              <a:rPr lang="zh-CN" altLang="en-US" sz="1339">
                <a:solidFill>
                  <a:srgbClr val="00019C"/>
                </a:solidFill>
                <a:ea typeface="华文中宋"/>
              </a:rPr>
              <a:t>	              酒精性肝硬化失代偿期   重度贫血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439">
                <a:solidFill>
                  <a:srgbClr val="00019C"/>
                </a:solidFill>
                <a:ea typeface="华文中宋"/>
              </a:rPr>
              <a:t>	患者，女，</a:t>
            </a:r>
            <a:r>
              <a:rPr lang="zh-CN" altLang="en-US" sz="1439" b="0">
                <a:solidFill>
                  <a:srgbClr val="00019C"/>
                </a:solidFill>
                <a:ea typeface="华文中宋"/>
              </a:rPr>
              <a:t>62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岁，农民。患者</a:t>
            </a:r>
            <a:r>
              <a:rPr lang="zh-CN" altLang="en-US" sz="1339" b="0">
                <a:solidFill>
                  <a:srgbClr val="00019C"/>
                </a:solidFill>
                <a:ea typeface="华文中宋"/>
              </a:rPr>
              <a:t>1</a:t>
            </a:r>
            <a:r>
              <a:rPr lang="zh-CN" altLang="en-US" sz="1439">
                <a:solidFill>
                  <a:srgbClr val="00019C"/>
                </a:solidFill>
                <a:ea typeface="华文中宋"/>
              </a:rPr>
              <a:t>年余前在我院诊断为“酒精性肝硬化失代偿期，门脉高压，脾大，脾亢，三系减少，腹水”，曾多次在我院内科住院治疗。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7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月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8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日患者进食后出现呕血，呈鲜红色血液，共三次，量约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300ml，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伴头晕黑曚，无晕厥，来我院急诊，查血常规：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HGB：64g/L，</a:t>
            </a:r>
            <a:r>
              <a:rPr lang="zh-CN" altLang="en-US" sz="1539">
                <a:solidFill>
                  <a:srgbClr val="00019C"/>
                </a:solidFill>
                <a:ea typeface="华文中宋"/>
              </a:rPr>
              <a:t>予洛赛克静滴，善宁皮下注射，大量补液及输血治疗（在急诊室共输入红细胞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7.5U</a:t>
            </a:r>
            <a:r>
              <a:rPr lang="zh-CN" altLang="en-US" sz="1539">
                <a:solidFill>
                  <a:srgbClr val="00019C"/>
                </a:solidFill>
                <a:ea typeface="华文中宋"/>
              </a:rPr>
              <a:t>，血浆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1220ml</a:t>
            </a:r>
            <a:r>
              <a:rPr lang="zh-CN" altLang="en-US" sz="1439">
                <a:solidFill>
                  <a:srgbClr val="00019C"/>
                </a:solidFill>
                <a:ea typeface="华文中宋"/>
              </a:rPr>
              <a:t>）。期间患者多次出现神志不清、休克，共解鲜红色血便约</a:t>
            </a:r>
            <a:r>
              <a:rPr lang="zh-CN" altLang="en-US" sz="1339" b="0">
                <a:solidFill>
                  <a:srgbClr val="00019C"/>
                </a:solidFill>
                <a:ea typeface="华文中宋"/>
              </a:rPr>
              <a:t>2000ml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。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7</a:t>
            </a:r>
            <a:r>
              <a:rPr lang="zh-CN" altLang="en-US" sz="1539">
                <a:solidFill>
                  <a:srgbClr val="00019C"/>
                </a:solidFill>
                <a:ea typeface="华文中宋"/>
              </a:rPr>
              <a:t>月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9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日晨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6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点复查血常规：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HGB：42g/lL，</a:t>
            </a:r>
            <a:r>
              <a:rPr lang="zh-CN" altLang="en-US" sz="1539">
                <a:solidFill>
                  <a:srgbClr val="00019C"/>
                </a:solidFill>
                <a:ea typeface="华文中宋"/>
              </a:rPr>
              <a:t>急诊拟“上消化道出血”收住病房。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06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8" name="Rectangle 2"/>
          <p:cNvSpPr/>
          <p:nvPr>
            <p:ph type="body" idx="4294967295"/>
          </p:nvPr>
        </p:nvSpPr>
        <p:spPr>
          <a:xfrm>
            <a:off x="332270" y="1819342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rPr lang="zh-CN" altLang="en-US" sz="1539">
                <a:solidFill>
                  <a:srgbClr val="00019C"/>
                </a:solidFill>
                <a:ea typeface="华文中宋"/>
              </a:rPr>
              <a:t>	入院查体：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T：36.7</a:t>
            </a:r>
            <a:r>
              <a:rPr lang="zh-CN" altLang="en-US" sz="1439">
                <a:solidFill>
                  <a:srgbClr val="00019C"/>
                </a:solidFill>
                <a:ea typeface="华文中宋"/>
              </a:rPr>
              <a:t>℃（腋温），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P：99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次/分，</a:t>
            </a:r>
            <a:r>
              <a:rPr lang="zh-CN" altLang="en-US" sz="1439" b="0">
                <a:solidFill>
                  <a:srgbClr val="00019C"/>
                </a:solidFill>
                <a:ea typeface="华文中宋"/>
              </a:rPr>
              <a:t>R：20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次/分，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BP：76/42mmHg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，休克指数：1.3。神志清，精神极软，重度贫血貌，颜面高度水肿，腹膨隆明显，全腹无压痛及反跳痛，移动性浊音阳性，肠鸣音减弱，双下肢中度凹陷性水肿。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09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1" name="Rectangle 2"/>
          <p:cNvSpPr/>
          <p:nvPr>
            <p:ph type="body" idx="4294967295"/>
          </p:nvPr>
        </p:nvSpPr>
        <p:spPr>
          <a:xfrm>
            <a:off x="332270" y="636851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rPr lang="zh-CN" altLang="en-US" sz="1239">
                <a:solidFill>
                  <a:srgbClr val="00019C"/>
                </a:solidFill>
                <a:ea typeface="华文中宋"/>
              </a:rPr>
              <a:t>	入院后予平卧，吸氧，保暖，床边心电监护，开通四路静脉通路，予内科一级护理，禁食，予洛赛克抑酸护胃、巴曲亭止血、益谱柠联合特利加压素减轻门脉压力、备血、补液支持等治疗。查急诊血常规、电解质，提示：</a:t>
            </a:r>
            <a:r>
              <a:rPr lang="zh-CN" altLang="en-US" sz="1339" b="0">
                <a:solidFill>
                  <a:srgbClr val="00019C"/>
                </a:solidFill>
                <a:ea typeface="华文中宋"/>
              </a:rPr>
              <a:t>HGB：21g/L，Ca：1.47mmol/L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。继续输注红细胞</a:t>
            </a:r>
            <a:r>
              <a:rPr lang="zh-CN" altLang="en-US" sz="1339" b="0">
                <a:solidFill>
                  <a:srgbClr val="00019C"/>
                </a:solidFill>
                <a:ea typeface="华文中宋"/>
              </a:rPr>
              <a:t>4U</a:t>
            </a:r>
            <a:r>
              <a:rPr lang="zh-CN" altLang="en-US" sz="1539">
                <a:solidFill>
                  <a:srgbClr val="00019C"/>
                </a:solidFill>
                <a:ea typeface="华文中宋"/>
              </a:rPr>
              <a:t>，同时予补钙治疗。下午</a:t>
            </a:r>
            <a:r>
              <a:rPr lang="zh-CN" altLang="en-US" sz="1439" b="0">
                <a:solidFill>
                  <a:srgbClr val="00019C"/>
                </a:solidFill>
                <a:ea typeface="华文中宋"/>
              </a:rPr>
              <a:t>2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点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T：37.5</a:t>
            </a:r>
            <a:r>
              <a:rPr lang="zh-CN" altLang="en-US" sz="1439">
                <a:solidFill>
                  <a:srgbClr val="00019C"/>
                </a:solidFill>
                <a:ea typeface="华文中宋"/>
              </a:rPr>
              <a:t>℃（腋温），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HR:93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次/分，</a:t>
            </a:r>
            <a:r>
              <a:rPr lang="zh-CN" altLang="en-US" sz="1439" b="0">
                <a:solidFill>
                  <a:srgbClr val="00019C"/>
                </a:solidFill>
                <a:ea typeface="华文中宋"/>
              </a:rPr>
              <a:t>BP：97/62mmHg</a:t>
            </a:r>
            <a:r>
              <a:rPr lang="zh-CN" altLang="en-US" sz="1539">
                <a:solidFill>
                  <a:srgbClr val="00019C"/>
                </a:solidFill>
                <a:ea typeface="华文中宋"/>
              </a:rPr>
              <a:t>，加用抗生素治疗。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7</a:t>
            </a:r>
            <a:r>
              <a:rPr lang="zh-CN" altLang="en-US" sz="1539">
                <a:solidFill>
                  <a:srgbClr val="00019C"/>
                </a:solidFill>
                <a:ea typeface="华文中宋"/>
              </a:rPr>
              <a:t>月</a:t>
            </a:r>
            <a:r>
              <a:rPr lang="zh-CN" altLang="en-US" sz="1339" b="0">
                <a:solidFill>
                  <a:srgbClr val="00019C"/>
                </a:solidFill>
                <a:ea typeface="华文中宋"/>
              </a:rPr>
              <a:t>10</a:t>
            </a:r>
            <a:r>
              <a:rPr lang="zh-CN" altLang="en-US" sz="1439">
                <a:solidFill>
                  <a:srgbClr val="00019C"/>
                </a:solidFill>
                <a:ea typeface="华文中宋"/>
              </a:rPr>
              <a:t>日血化验提示：</a:t>
            </a:r>
            <a:r>
              <a:rPr lang="zh-CN" altLang="en-US" sz="1339" b="0">
                <a:solidFill>
                  <a:srgbClr val="00019C"/>
                </a:solidFill>
                <a:ea typeface="华文中宋"/>
              </a:rPr>
              <a:t>HGB：68g/L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，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Ca:1.82mmo/L,BUN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：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10.48mmol/L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。患者精神状态较前好转，能配合治疗，现</a:t>
            </a:r>
            <a:r>
              <a:rPr lang="zh-CN" altLang="en-US" sz="1439" b="0">
                <a:solidFill>
                  <a:srgbClr val="00019C"/>
                </a:solidFill>
                <a:ea typeface="华文中宋"/>
              </a:rPr>
              <a:t>HR 70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次/分左右，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BP 100/60mm/Hg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左右，入科后无呕吐，解黑色稀水便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2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次约</a:t>
            </a:r>
            <a:r>
              <a:rPr lang="zh-CN" altLang="en-US" sz="1439" b="0">
                <a:solidFill>
                  <a:srgbClr val="00019C"/>
                </a:solidFill>
                <a:ea typeface="华文中宋"/>
              </a:rPr>
              <a:t>300ml，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日均尿量约</a:t>
            </a:r>
            <a:r>
              <a:rPr lang="zh-CN" altLang="en-US" sz="1439" b="0">
                <a:solidFill>
                  <a:srgbClr val="00019C"/>
                </a:solidFill>
                <a:ea typeface="华文中宋"/>
              </a:rPr>
              <a:t>1200ml，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肠鸣音</a:t>
            </a:r>
            <a:r>
              <a:rPr lang="zh-CN" altLang="en-US" sz="1439" b="0">
                <a:solidFill>
                  <a:srgbClr val="00019C"/>
                </a:solidFill>
                <a:ea typeface="华文中宋"/>
              </a:rPr>
              <a:t>3~4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次/分，水肿较前消退。</a:t>
            </a:r>
            <a:r>
              <a:rPr lang="zh-CN" altLang="en-US" sz="1339" b="0">
                <a:solidFill>
                  <a:srgbClr val="00019C"/>
                </a:solidFill>
                <a:ea typeface="华文中宋"/>
              </a:rPr>
              <a:t>7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月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11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日改冷流质饮食</a:t>
            </a:r>
            <a:r>
              <a:rPr lang="zh-CN" altLang="en-US" sz="1339" b="0">
                <a:solidFill>
                  <a:srgbClr val="00019C"/>
                </a:solidFill>
                <a:ea typeface="华文中宋"/>
              </a:rPr>
              <a:t>。</a:t>
            </a:r>
            <a:r>
              <a:rPr lang="zh-CN" altLang="en-US" sz="1539">
                <a:solidFill>
                  <a:srgbClr val="00019C"/>
                </a:solidFill>
                <a:ea typeface="华文中宋"/>
              </a:rPr>
              <a:t>目前患者仍在进一步治疗中......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12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4" name="Rectangle 2"/>
          <p:cNvSpPr/>
          <p:nvPr>
            <p:ph type="body" idx="4294967295"/>
          </p:nvPr>
        </p:nvSpPr>
        <p:spPr>
          <a:xfrm>
            <a:off x="0" y="1819342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rPr lang="zh-CN" altLang="en-US" sz="1339">
                <a:solidFill>
                  <a:srgbClr val="00019C"/>
                </a:solidFill>
                <a:ea typeface="华文中宋"/>
              </a:rPr>
              <a:t>	 患者既往体质可，否认食物药物过敏史。出生于本地，小学文化，饮白酒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1.5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两/天，已</a:t>
            </a:r>
            <a:r>
              <a:rPr lang="zh-CN" altLang="en-US" sz="1539" b="0">
                <a:solidFill>
                  <a:srgbClr val="00019C"/>
                </a:solidFill>
                <a:ea typeface="华文中宋"/>
              </a:rPr>
              <a:t>30</a:t>
            </a:r>
            <a:r>
              <a:rPr lang="zh-CN" altLang="en-US" sz="1239">
                <a:solidFill>
                  <a:srgbClr val="00019C"/>
                </a:solidFill>
                <a:ea typeface="华文中宋"/>
              </a:rPr>
              <a:t>余年，无吸烟嗜好及不良卫生习惯，家庭和睦。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23</a:t>
            </a:r>
            <a:r>
              <a:rPr lang="zh-CN" altLang="en-US" sz="1439">
                <a:solidFill>
                  <a:srgbClr val="00019C"/>
                </a:solidFill>
                <a:ea typeface="华文中宋"/>
              </a:rPr>
              <a:t>岁结婚，平素月经规律，育有</a:t>
            </a:r>
            <a:r>
              <a:rPr lang="zh-CN" altLang="en-US" sz="1439" b="0">
                <a:solidFill>
                  <a:srgbClr val="00019C"/>
                </a:solidFill>
                <a:ea typeface="华文中宋"/>
              </a:rPr>
              <a:t>1</a:t>
            </a:r>
            <a:r>
              <a:rPr lang="zh-CN" altLang="en-US" sz="1339">
                <a:solidFill>
                  <a:srgbClr val="00019C"/>
                </a:solidFill>
                <a:ea typeface="华文中宋"/>
              </a:rPr>
              <a:t>女，女儿及配偶均体健。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>
              <a:buNone/>
            </a:pPr>
            <a:r>
              <a:rPr lang="zh-CN" altLang="en-US" sz="1439">
                <a:solidFill>
                  <a:srgbClr val="00019C"/>
                </a:solidFill>
                <a:ea typeface="华文中宋"/>
              </a:rPr>
              <a:t>	       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15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7" name="Rectangle 2"/>
          <p:cNvSpPr/>
          <p:nvPr>
            <p:ph type="body" idx="4294967295"/>
          </p:nvPr>
        </p:nvSpPr>
        <p:spPr>
          <a:xfrm>
            <a:off x="312725" y="1250899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>
              <a:buNone/>
            </a:pPr>
            <a:r>
              <a:rPr lang="zh-CN" altLang="en-US" sz="1339">
                <a:solidFill>
                  <a:srgbClr val="00019C"/>
                </a:solidFill>
                <a:ea typeface="华文中宋"/>
              </a:rPr>
              <a:t>   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>
              <a:buNone/>
            </a:pP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>
              <a:buNone/>
            </a:pP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>
              <a:buNone/>
            </a:pPr>
            <a:r>
              <a:rPr lang="zh-CN" altLang="en-US" sz="1239">
                <a:solidFill>
                  <a:srgbClr val="00019C"/>
                </a:solidFill>
                <a:ea typeface="华文中宋"/>
              </a:rPr>
              <a:t>              P1：何谓休克指数？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18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0" name="Rectangle 2"/>
          <p:cNvSpPr/>
          <p:nvPr>
            <p:ph type="body" idx="4294967295"/>
          </p:nvPr>
        </p:nvSpPr>
        <p:spPr>
          <a:xfrm>
            <a:off x="312725" y="1250899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rPr lang="zh-CN" altLang="en-US" sz="1539">
                <a:solidFill>
                  <a:srgbClr val="00019C"/>
                </a:solidFill>
                <a:ea typeface="华文中宋"/>
              </a:rPr>
              <a:t>休克指数=脉搏/收缩压，用于初略估计失血量及休克程度的分级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339">
                <a:solidFill>
                  <a:srgbClr val="00019C"/>
                </a:solidFill>
                <a:ea typeface="华文中宋"/>
              </a:rPr>
              <a:t>=0.5  正常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539">
                <a:solidFill>
                  <a:srgbClr val="00019C"/>
                </a:solidFill>
                <a:ea typeface="华文中宋"/>
              </a:rPr>
              <a:t>=1.0  轻度休克，失血量约20~30%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539">
                <a:solidFill>
                  <a:srgbClr val="00019C"/>
                </a:solidFill>
                <a:ea typeface="华文中宋"/>
              </a:rPr>
              <a:t>&gt;1.0  休克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439">
                <a:solidFill>
                  <a:srgbClr val="00019C"/>
                </a:solidFill>
                <a:ea typeface="华文中宋"/>
              </a:rPr>
              <a:t>&gt;1.5  严重休克，失血30~50%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339">
                <a:solidFill>
                  <a:srgbClr val="00019C"/>
                </a:solidFill>
                <a:ea typeface="华文中宋"/>
              </a:rPr>
              <a:t>&gt;2.0  重度休克，失血&gt;50%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>
              <a:buNone/>
            </a:pP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21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3" name="Rectangle 2"/>
          <p:cNvSpPr/>
          <p:nvPr>
            <p:ph type="title" idx="4294967295"/>
          </p:nvPr>
        </p:nvSpPr>
        <p:spPr>
          <a:xfrm>
            <a:off x="405565" y="563556"/>
            <a:ext cx="7427213" cy="576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439">
                <a:ea typeface="华文中宋"/>
              </a:rPr>
              <a:t>定义</a:t>
            </a:r>
            <a:endParaRPr lang="zh-CN" altLang="en-US" sz="1539">
              <a:ea typeface="华文中宋"/>
            </a:endParaRPr>
          </a:p>
        </p:txBody>
      </p:sp>
      <p:sp>
        <p:nvSpPr>
          <p:cNvPr id="2124" name="Rectangle 3"/>
          <p:cNvSpPr/>
          <p:nvPr>
            <p:ph type="body" idx="4294967295"/>
          </p:nvPr>
        </p:nvSpPr>
        <p:spPr>
          <a:xfrm>
            <a:off x="258976" y="1819342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rPr lang="zh-CN" altLang="en-US" sz="1439">
                <a:solidFill>
                  <a:srgbClr val="00019C"/>
                </a:solidFill>
                <a:ea typeface="华文中宋"/>
              </a:rPr>
              <a:t>什么是上消化道出血？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239">
                <a:solidFill>
                  <a:srgbClr val="00019C"/>
                </a:solidFill>
                <a:ea typeface="华文中宋"/>
              </a:rPr>
              <a:t>什么是上消化道大出血？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25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2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500" fill="hold"/>
                                        <p:tgtEl>
                                          <p:spTgt spid="2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500" fill="hold"/>
                                        <p:tgtEl>
                                          <p:spTgt spid="2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23" grpId="0"/>
      <p:bldP spid="2124" grpId="1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7" name="Rectangle 2"/>
          <p:cNvSpPr/>
          <p:nvPr>
            <p:ph type="title" idx="4294967295"/>
          </p:nvPr>
        </p:nvSpPr>
        <p:spPr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539">
                <a:ea typeface="华文中宋"/>
              </a:rPr>
              <a:t>概念</a:t>
            </a:r>
            <a:endParaRPr lang="zh-CN" altLang="en-US" sz="1539">
              <a:ea typeface="华文中宋"/>
            </a:endParaRPr>
          </a:p>
        </p:txBody>
      </p:sp>
      <p:sp>
        <p:nvSpPr>
          <p:cNvPr id="2128" name="Rectangle 3"/>
          <p:cNvSpPr/>
          <p:nvPr>
            <p:ph type="body" idx="4294967295"/>
          </p:nvPr>
        </p:nvSpPr>
        <p:spPr>
          <a:xfrm>
            <a:off x="312725" y="1250899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>
              <a:lnSpc>
                <a:spcPct val="170000"/>
              </a:lnSpc>
              <a:buNone/>
            </a:pPr>
            <a:r>
              <a:rPr lang="zh-CN" altLang="en-US" sz="15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上消化道出血</a:t>
            </a:r>
            <a:r>
              <a:rPr lang="en-US" altLang="zh-CN" sz="1339">
                <a:solidFill>
                  <a:srgbClr val="00019C"/>
                </a:solidFill>
                <a:latin typeface="宋体" pitchFamily="2" charset="-122"/>
                <a:ea typeface="华文中宋"/>
              </a:rPr>
              <a:t>:</a:t>
            </a:r>
            <a:r>
              <a:rPr lang="zh-CN" altLang="en-US" sz="1539">
                <a:solidFill>
                  <a:srgbClr val="00019C"/>
                </a:solidFill>
                <a:latin typeface="宋体" pitchFamily="2" charset="-122"/>
                <a:ea typeface="华文中宋"/>
              </a:rPr>
              <a:t>屈氏（</a:t>
            </a:r>
            <a:r>
              <a:rPr lang="en-US" altLang="zh-CN" sz="1239">
                <a:solidFill>
                  <a:srgbClr val="00019C"/>
                </a:solidFill>
                <a:latin typeface="宋体" pitchFamily="2" charset="-122"/>
                <a:ea typeface="华文中宋"/>
              </a:rPr>
              <a:t>Treitz</a:t>
            </a:r>
            <a:r>
              <a:rPr lang="zh-CN" altLang="en-US" sz="1539">
                <a:solidFill>
                  <a:srgbClr val="00019C"/>
                </a:solidFill>
                <a:latin typeface="宋体" pitchFamily="2" charset="-122"/>
                <a:ea typeface="华文中宋"/>
              </a:rPr>
              <a:t>）韧带以上的消化道，包括食管、胃、十二指肠或肝胆胰等引起的出血，胃空肠吻合术后的空肠病变出血亦属此范围。 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70000"/>
              </a:lnSpc>
              <a:buNone/>
            </a:pPr>
            <a:r>
              <a:rPr lang="zh-CN" altLang="en-US" sz="13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上消化道大出血</a:t>
            </a:r>
            <a:r>
              <a:rPr lang="en-US" altLang="zh-CN" sz="1239">
                <a:solidFill>
                  <a:srgbClr val="00019C"/>
                </a:solidFill>
                <a:latin typeface="宋体" pitchFamily="2" charset="-122"/>
                <a:ea typeface="华文中宋"/>
              </a:rPr>
              <a:t>:</a:t>
            </a:r>
            <a:r>
              <a:rPr lang="zh-CN" altLang="en-US" sz="1439">
                <a:solidFill>
                  <a:srgbClr val="00019C"/>
                </a:solidFill>
                <a:latin typeface="宋体" pitchFamily="2" charset="-122"/>
                <a:ea typeface="华文中宋"/>
              </a:rPr>
              <a:t>一般是指在数小时内失血量超过</a:t>
            </a:r>
            <a:r>
              <a:rPr lang="en-US" altLang="zh-CN" sz="1239">
                <a:solidFill>
                  <a:srgbClr val="00019C"/>
                </a:solidFill>
                <a:latin typeface="宋体" pitchFamily="2" charset="-122"/>
                <a:ea typeface="华文中宋"/>
              </a:rPr>
              <a:t>1000ml</a:t>
            </a:r>
            <a:r>
              <a:rPr lang="zh-CN" altLang="en-US" sz="1239">
                <a:solidFill>
                  <a:srgbClr val="00019C"/>
                </a:solidFill>
                <a:latin typeface="宋体" pitchFamily="2" charset="-122"/>
                <a:ea typeface="华文中宋"/>
              </a:rPr>
              <a:t>或循环血量的</a:t>
            </a:r>
            <a:r>
              <a:rPr lang="en-US" altLang="zh-CN" sz="1539">
                <a:solidFill>
                  <a:srgbClr val="00019C"/>
                </a:solidFill>
                <a:latin typeface="宋体" pitchFamily="2" charset="-122"/>
                <a:ea typeface="华文中宋"/>
              </a:rPr>
              <a:t>20%</a:t>
            </a:r>
            <a:r>
              <a:rPr lang="zh-CN" altLang="en-US" sz="1239">
                <a:solidFill>
                  <a:srgbClr val="00019C"/>
                </a:solidFill>
                <a:latin typeface="宋体" pitchFamily="2" charset="-122"/>
                <a:ea typeface="华文中宋"/>
              </a:rPr>
              <a:t>。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/>
            <a:endParaRPr lang="zh-CN" altLang="en-US"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29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1" name="Picture 2" descr="dy13"/>
          <p:cNvPicPr/>
          <p:nvPr>
            <p:ph sz="half" idx="1"/>
          </p:nvPr>
        </p:nvPicPr>
        <p:blipFill>
          <a:blip r:embed="rId2"/>
          <a:srcRect l="11406" t="17456" r="42119" b="15482"/>
          <a:stretch>
            <a:fillRect/>
          </a:stretch>
        </p:blipFill>
        <p:spPr>
          <a:xfrm>
            <a:off x="35833" y="1376316"/>
            <a:ext cx="4726705" cy="5024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2" name="Rectangle 3"/>
          <p:cNvSpPr/>
          <p:nvPr>
            <p:ph type="title" idx="4294967295"/>
          </p:nvPr>
        </p:nvSpPr>
        <p:spPr>
          <a:xfrm>
            <a:off x="996810" y="415338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239" u="sng">
                <a:ea typeface="华文中宋"/>
              </a:rPr>
              <a:t>生理解剖图</a:t>
            </a:r>
            <a:endParaRPr lang="zh-CN" altLang="en-US" sz="1539" u="sng">
              <a:ea typeface="华文中宋"/>
            </a:endParaRPr>
          </a:p>
        </p:txBody>
      </p:sp>
      <p:pic>
        <p:nvPicPr>
          <p:cNvPr id="2133" name="Picture 4" descr="dy16"/>
          <p:cNvPicPr/>
          <p:nvPr>
            <p:ph sz="half" idx="1"/>
          </p:nvPr>
        </p:nvPicPr>
        <p:blipFill>
          <a:blip r:embed="rId3"/>
          <a:srcRect l="11406" t="17469" r="42119" b="16094"/>
          <a:stretch>
            <a:fillRect/>
          </a:stretch>
        </p:blipFill>
        <p:spPr>
          <a:xfrm>
            <a:off x="4690871" y="1376315"/>
            <a:ext cx="4726705" cy="49498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4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 orient="vert" dir="in"/>
      </p:transition>
    </mc:Choice>
    <mc:Fallback>
      <p:transition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9" dur="1000" fill="hold"/>
                                        <p:tgtEl>
                                          <p:spTgt spid="2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6" name="Rectangle 2"/>
          <p:cNvSpPr/>
          <p:nvPr>
            <p:ph type="title" idx="4294967295"/>
          </p:nvPr>
        </p:nvSpPr>
        <p:spPr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339">
                <a:latin typeface="宋体" pitchFamily="2" charset="-122"/>
                <a:ea typeface="华文中宋"/>
              </a:rPr>
              <a:t>病因</a:t>
            </a:r>
            <a:endParaRPr lang="zh-CN" altLang="en-US" sz="1539">
              <a:latin typeface="宋体" pitchFamily="2" charset="-122"/>
              <a:ea typeface="华文中宋"/>
            </a:endParaRPr>
          </a:p>
        </p:txBody>
      </p:sp>
      <p:sp>
        <p:nvSpPr>
          <p:cNvPr id="2137" name="Rectangle 3"/>
          <p:cNvSpPr/>
          <p:nvPr>
            <p:ph type="body" idx="4294967295"/>
          </p:nvPr>
        </p:nvSpPr>
        <p:spPr>
          <a:xfrm>
            <a:off x="0" y="1228096"/>
            <a:ext cx="8599931" cy="554109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>
              <a:lnSpc>
                <a:spcPct val="140000"/>
              </a:lnSpc>
              <a:buNone/>
            </a:pPr>
            <a:r>
              <a:rPr lang="zh-CN" altLang="en-US" sz="1539">
                <a:solidFill>
                  <a:srgbClr val="00019C"/>
                </a:solidFill>
                <a:latin typeface="宋体" pitchFamily="2" charset="-122"/>
                <a:ea typeface="华文中宋"/>
              </a:rPr>
              <a:t>一：食管疾病</a:t>
            </a:r>
            <a:r>
              <a:rPr lang="zh-CN" altLang="en-US" sz="1239" u="sng">
                <a:solidFill>
                  <a:srgbClr val="00019C"/>
                </a:solidFill>
                <a:latin typeface="宋体" pitchFamily="2" charset="-122"/>
                <a:ea typeface="华文中宋"/>
              </a:rPr>
              <a:t>和损伤</a:t>
            </a:r>
            <a:r>
              <a:rPr lang="zh-CN" altLang="en-US" sz="1339">
                <a:solidFill>
                  <a:srgbClr val="00019C"/>
                </a:solidFill>
                <a:latin typeface="宋体" pitchFamily="2" charset="-122"/>
                <a:ea typeface="华文中宋"/>
              </a:rPr>
              <a:t>：反流性食管炎、强酸强碱引起的损伤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r>
              <a:rPr lang="zh-CN" altLang="en-US" sz="1439">
                <a:solidFill>
                  <a:srgbClr val="00019C"/>
                </a:solidFill>
                <a:latin typeface="宋体" pitchFamily="2" charset="-122"/>
                <a:ea typeface="华文中宋"/>
              </a:rPr>
              <a:t>二：胃、十二指肠疾病：消化性溃疡、胃癌等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r>
              <a:rPr lang="zh-CN" altLang="en-US" sz="1339">
                <a:solidFill>
                  <a:srgbClr val="00019C"/>
                </a:solidFill>
                <a:latin typeface="宋体" pitchFamily="2" charset="-122"/>
                <a:ea typeface="华文中宋"/>
              </a:rPr>
              <a:t>三：肝、胆道疾病：肝硬化门脉高压、胆管结石或癌症术后出血。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r>
              <a:rPr lang="zh-CN" altLang="en-US" sz="1339">
                <a:solidFill>
                  <a:srgbClr val="00019C"/>
                </a:solidFill>
                <a:latin typeface="宋体" pitchFamily="2" charset="-122"/>
                <a:ea typeface="华文中宋"/>
              </a:rPr>
              <a:t>四：胰腺疾病：胰腺癌或胰腺炎并发脓肿破溃引起的出血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r>
              <a:rPr lang="zh-CN" altLang="en-US" sz="1339">
                <a:solidFill>
                  <a:srgbClr val="00019C"/>
                </a:solidFill>
                <a:latin typeface="宋体" pitchFamily="2" charset="-122"/>
                <a:ea typeface="华文中宋"/>
              </a:rPr>
              <a:t>五：全身性疾病：再障、过敏性紫癜、</a:t>
            </a:r>
            <a:r>
              <a:rPr lang="en-US" altLang="zh-CN" sz="1339">
                <a:solidFill>
                  <a:srgbClr val="00019C"/>
                </a:solidFill>
                <a:latin typeface="宋体" pitchFamily="2" charset="-122"/>
                <a:ea typeface="华文中宋"/>
              </a:rPr>
              <a:t>DIC</a:t>
            </a:r>
            <a:r>
              <a:rPr lang="zh-CN" altLang="en-US" sz="1339">
                <a:solidFill>
                  <a:srgbClr val="00019C"/>
                </a:solidFill>
                <a:latin typeface="宋体" pitchFamily="2" charset="-122"/>
                <a:ea typeface="华文中宋"/>
              </a:rPr>
              <a:t>等等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r>
              <a:rPr lang="zh-CN" altLang="en-US" sz="1539">
                <a:solidFill>
                  <a:srgbClr val="00019C"/>
                </a:solidFill>
                <a:latin typeface="宋体" pitchFamily="2" charset="-122"/>
                <a:ea typeface="华文中宋"/>
              </a:rPr>
              <a:t>常见病因：消化性溃疡、急性糜烂出血性胃炎、食管胃底静脉曲张破裂和胃癌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/>
            <a:endParaRPr lang="en-US" altLang="zh-CN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</p:txBody>
      </p:sp>
      <p:sp>
        <p:nvSpPr>
          <p:cNvPr id="2138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第十四页，共46页。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2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500" fill="hold"/>
                                        <p:tgtEl>
                                          <p:spTgt spid="2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500" fill="hold"/>
                                        <p:tgtEl>
                                          <p:spTgt spid="2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500" fill="hold"/>
                                        <p:tgtEl>
                                          <p:spTgt spid="2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5" dur="500" fill="hold"/>
                                        <p:tgtEl>
                                          <p:spTgt spid="2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2" dur="500" fill="hold"/>
                                        <p:tgtEl>
                                          <p:spTgt spid="2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9" dur="500" fill="hold"/>
                                        <p:tgtEl>
                                          <p:spTgt spid="2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36" grpId="0"/>
      <p:bldP spid="2137" grpId="1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0" name="Rectangle 2"/>
          <p:cNvSpPr/>
          <p:nvPr>
            <p:ph type="title" idx="4294967295"/>
          </p:nvPr>
        </p:nvSpPr>
        <p:spPr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239">
                <a:ea typeface="华文中宋"/>
              </a:rPr>
              <a:t>食管静脉曲张破裂出血</a:t>
            </a:r>
            <a:endParaRPr lang="zh-CN" altLang="en-US" sz="1539">
              <a:ea typeface="华文中宋"/>
            </a:endParaRPr>
          </a:p>
        </p:txBody>
      </p:sp>
      <p:pic>
        <p:nvPicPr>
          <p:cNvPr id="2141" name="Picture 3" descr="图片3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480489" y="928402"/>
            <a:ext cx="8052663" cy="61079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2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第十五页，共46页。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4" name="Rectangle 2"/>
          <p:cNvSpPr/>
          <p:nvPr>
            <p:ph type="title" idx="4294967295"/>
          </p:nvPr>
        </p:nvSpPr>
        <p:spPr>
          <a:xfrm>
            <a:off x="1661351" y="342043"/>
            <a:ext cx="7427213" cy="576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339">
                <a:latin typeface="宋体" pitchFamily="2" charset="-122"/>
                <a:ea typeface="华文中宋"/>
              </a:rPr>
              <a:t>食管溃疡</a:t>
            </a:r>
            <a:endParaRPr lang="zh-CN" altLang="en-US" sz="1539">
              <a:latin typeface="宋体" pitchFamily="2" charset="-122"/>
              <a:ea typeface="华文中宋"/>
            </a:endParaRPr>
          </a:p>
        </p:txBody>
      </p:sp>
      <p:pic>
        <p:nvPicPr>
          <p:cNvPr id="2145" name="Picture 3" descr="eso-ulcer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1366543" y="1081506"/>
            <a:ext cx="5275601" cy="50231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6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第十六页，共46页。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8" name="Rectangle 2"/>
          <p:cNvSpPr/>
          <p:nvPr>
            <p:ph type="title" idx="4294967295"/>
          </p:nvPr>
        </p:nvSpPr>
        <p:spPr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239">
                <a:ea typeface="华文中宋"/>
              </a:rPr>
              <a:t>十二指肠降部溃疡出血</a:t>
            </a:r>
            <a:br>
              <a:rPr lang="zh-CN" altLang="en-US" sz="1239">
                <a:ea typeface="华文中宋"/>
              </a:rPr>
            </a:br>
            <a:endParaRPr lang="zh-CN" altLang="en-US" sz="1539">
              <a:ea typeface="华文中宋"/>
            </a:endParaRPr>
          </a:p>
        </p:txBody>
      </p:sp>
      <p:pic>
        <p:nvPicPr>
          <p:cNvPr id="2149" name="Picture 4" descr="8"/>
          <p:cNvPicPr/>
          <p:nvPr/>
        </p:nvPicPr>
        <p:blipFill>
          <a:blip r:embed="rId2"/>
          <a:stretch>
            <a:fillRect/>
          </a:stretch>
        </p:blipFill>
        <p:spPr>
          <a:xfrm>
            <a:off x="5229995" y="1006583"/>
            <a:ext cx="4151747" cy="430159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50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第十七页，共46页。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2" name="Rectangle 2"/>
          <p:cNvSpPr/>
          <p:nvPr>
            <p:ph type="title" idx="4294967295"/>
          </p:nvPr>
        </p:nvSpPr>
        <p:spPr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339">
                <a:latin typeface="宋体" pitchFamily="2" charset="-122"/>
                <a:ea typeface="华文中宋"/>
              </a:rPr>
              <a:t>急性糜烂性胃炎</a:t>
            </a:r>
            <a:endParaRPr lang="zh-CN" altLang="en-US" sz="1539">
              <a:latin typeface="宋体" pitchFamily="2" charset="-122"/>
              <a:ea typeface="华文中宋"/>
            </a:endParaRPr>
          </a:p>
        </p:txBody>
      </p:sp>
      <p:pic>
        <p:nvPicPr>
          <p:cNvPr id="2153" name="Picture 3" descr="GASTRIT_1E_MINA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0" y="1079878"/>
            <a:ext cx="4321140" cy="43211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54" name="Picture 4" descr="24840_PANCREATIT_150_1A"/>
          <p:cNvPicPr/>
          <p:nvPr/>
        </p:nvPicPr>
        <p:blipFill>
          <a:blip r:embed="rId3"/>
          <a:stretch>
            <a:fillRect/>
          </a:stretch>
        </p:blipFill>
        <p:spPr>
          <a:xfrm>
            <a:off x="4396064" y="1079878"/>
            <a:ext cx="3974211" cy="42853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55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第十八页，共46页。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7" name="Rectangle 2"/>
          <p:cNvSpPr/>
          <p:nvPr>
            <p:ph type="title" idx="4294967295"/>
          </p:nvPr>
        </p:nvSpPr>
        <p:spPr>
          <a:xfrm>
            <a:off x="702002" y="2262369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439">
                <a:ea typeface="华文中宋"/>
              </a:rPr>
              <a:t>呕血与咯血的区别（ ？）</a:t>
            </a:r>
            <a:endParaRPr lang="zh-CN" altLang="en-US" sz="1539">
              <a:ea typeface="华文中宋"/>
            </a:endParaRPr>
          </a:p>
        </p:txBody>
      </p:sp>
      <p:sp>
        <p:nvSpPr>
          <p:cNvPr id="2158" name="Rectangle 3"/>
          <p:cNvSpPr/>
          <p:nvPr>
            <p:ph type="body" idx="4294967295"/>
          </p:nvPr>
        </p:nvSpPr>
        <p:spPr>
          <a:xfrm flipH="1">
            <a:off x="241059" y="1250899"/>
            <a:ext cx="71666" cy="716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>
              <a:lnSpc>
                <a:spcPct val="80000"/>
              </a:lnSpc>
            </a:pPr>
            <a:endParaRPr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59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第十九页，共46页。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dur="-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-1" fill="hold"/>
                                        <p:tgtEl>
                                          <p:spTgt spid="215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0000"/>
                                      </p:to>
                                    </p:set>
                                    <p:animEffect filter="image">
                                      <p:cBhvr additive="base">
                                        <p:cTn id="7" dur="-1" fill="hold"/>
                                        <p:tgtEl>
                                          <p:spTgt spid="2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dur="-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-1" fill="hold"/>
                                        <p:tgtEl>
                                          <p:spTgt spid="215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00000"/>
                                      </p:to>
                                    </p:set>
                                    <p:animEffect filter="image">
                                      <p:cBhvr additive="base">
                                        <p:cTn id="12" dur="-1" fill="hold"/>
                                        <p:tgtEl>
                                          <p:spTgt spid="2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8" grpId="1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1" name="Rectangle 2"/>
          <p:cNvSpPr/>
          <p:nvPr>
            <p:ph type="title" idx="4294967295"/>
          </p:nvPr>
        </p:nvSpPr>
        <p:spPr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endParaRPr sz="1539">
              <a:ea typeface="华文中宋"/>
            </a:endParaRPr>
          </a:p>
        </p:txBody>
      </p:sp>
      <p:pic>
        <p:nvPicPr>
          <p:cNvPr id="2162" name="Picture 3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-272005" y="276892"/>
            <a:ext cx="8656937" cy="6759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63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5" name="Rectangle 2"/>
          <p:cNvSpPr/>
          <p:nvPr>
            <p:ph type="title" idx="4294967295"/>
          </p:nvPr>
        </p:nvSpPr>
        <p:spPr>
          <a:xfrm>
            <a:off x="859993" y="359960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539">
                <a:latin typeface="宋体" pitchFamily="2" charset="-122"/>
                <a:ea typeface="华文中宋"/>
              </a:rPr>
              <a:t>临床表现</a:t>
            </a:r>
            <a:endParaRPr lang="zh-CN" altLang="en-US" sz="1539">
              <a:latin typeface="宋体" pitchFamily="2" charset="-122"/>
              <a:ea typeface="华文中宋"/>
            </a:endParaRPr>
          </a:p>
        </p:txBody>
      </p:sp>
      <p:sp>
        <p:nvSpPr>
          <p:cNvPr id="2166" name="Rectangle 3"/>
          <p:cNvSpPr/>
          <p:nvPr>
            <p:ph type="body" idx="4294967295"/>
          </p:nvPr>
        </p:nvSpPr>
        <p:spPr>
          <a:xfrm>
            <a:off x="702002" y="1376315"/>
            <a:ext cx="8599931" cy="52381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/>
            <a:r>
              <a:rPr lang="zh-CN" altLang="en-US" sz="1439">
                <a:solidFill>
                  <a:srgbClr val="00019C"/>
                </a:solidFill>
                <a:ea typeface="华文中宋"/>
              </a:rPr>
              <a:t>呕血、黑便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439">
                <a:solidFill>
                  <a:srgbClr val="00019C"/>
                </a:solidFill>
                <a:ea typeface="华文中宋"/>
              </a:rPr>
              <a:t>失血性周围循环衰竭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539">
                <a:solidFill>
                  <a:srgbClr val="00019C"/>
                </a:solidFill>
                <a:ea typeface="华文中宋"/>
              </a:rPr>
              <a:t>氮质血症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539">
                <a:solidFill>
                  <a:srgbClr val="00019C"/>
                </a:solidFill>
                <a:ea typeface="华文中宋"/>
              </a:rPr>
              <a:t>发热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r>
              <a:rPr lang="zh-CN" altLang="en-US" sz="1239">
                <a:solidFill>
                  <a:srgbClr val="00019C"/>
                </a:solidFill>
                <a:ea typeface="华文中宋"/>
              </a:rPr>
              <a:t>血象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  <a:p>
            <a:pPr lvl="0"/>
            <a:endParaRPr lang="en-US" altLang="zh-CN"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67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第二十一页，共46页。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500" fill="hold"/>
                                        <p:tgtEl>
                                          <p:spTgt spid="2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500" fill="hold"/>
                                        <p:tgtEl>
                                          <p:spTgt spid="2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500" fill="hold"/>
                                        <p:tgtEl>
                                          <p:spTgt spid="2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5" dur="500" fill="hold"/>
                                        <p:tgtEl>
                                          <p:spTgt spid="2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2" dur="500" fill="hold"/>
                                        <p:tgtEl>
                                          <p:spTgt spid="2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5" grpId="0"/>
      <p:bldP spid="2166" grpId="1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9" name="Rectangle 2"/>
          <p:cNvSpPr/>
          <p:nvPr>
            <p:ph type="body" idx="4294967295"/>
          </p:nvPr>
        </p:nvSpPr>
        <p:spPr>
          <a:xfrm>
            <a:off x="0" y="785069"/>
            <a:ext cx="9381743" cy="598574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>
              <a:lnSpc>
                <a:spcPct val="140000"/>
              </a:lnSpc>
              <a:buNone/>
            </a:pPr>
            <a:r>
              <a:rPr lang="zh-CN" altLang="en-US" sz="1339" b="0">
                <a:solidFill>
                  <a:srgbClr val="00019C"/>
                </a:solidFill>
                <a:latin typeface="黑体" pitchFamily="49" charset="-122"/>
                <a:ea typeface="华文中宋"/>
              </a:rPr>
              <a:t>   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r>
              <a:rPr lang="zh-CN" altLang="en-US" sz="15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 </a:t>
            </a:r>
            <a:r>
              <a:rPr lang="en-US" altLang="zh-CN" sz="14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1</a:t>
            </a:r>
            <a:r>
              <a:rPr lang="zh-CN" altLang="en-US" sz="14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、</a:t>
            </a:r>
            <a:r>
              <a:rPr lang="zh-CN" altLang="en-US" sz="1339">
                <a:solidFill>
                  <a:srgbClr val="00019C"/>
                </a:solidFill>
                <a:latin typeface="宋体" pitchFamily="2" charset="-122"/>
                <a:ea typeface="华文中宋"/>
              </a:rPr>
              <a:t>呕血、黑便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r>
              <a:rPr lang="zh-CN" altLang="en-US" sz="15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 </a:t>
            </a:r>
            <a:r>
              <a:rPr lang="en-US" altLang="zh-CN" sz="15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2</a:t>
            </a:r>
            <a:r>
              <a:rPr lang="zh-CN" altLang="en-US" sz="12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、</a:t>
            </a:r>
            <a:r>
              <a:rPr lang="zh-CN" altLang="en-US" sz="1239">
                <a:solidFill>
                  <a:srgbClr val="00019C"/>
                </a:solidFill>
                <a:latin typeface="宋体" pitchFamily="2" charset="-122"/>
                <a:ea typeface="华文中宋"/>
              </a:rPr>
              <a:t>失血性周围循环衰竭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r>
              <a:rPr lang="zh-CN" altLang="en-US" sz="13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 </a:t>
            </a:r>
            <a:r>
              <a:rPr lang="en-US" altLang="zh-CN" sz="14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3</a:t>
            </a:r>
            <a:r>
              <a:rPr lang="zh-CN" altLang="en-US" sz="13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、</a:t>
            </a:r>
            <a:r>
              <a:rPr lang="zh-CN" altLang="en-US" sz="1439">
                <a:solidFill>
                  <a:srgbClr val="00019C"/>
                </a:solidFill>
                <a:latin typeface="宋体" pitchFamily="2" charset="-122"/>
                <a:ea typeface="华文中宋"/>
              </a:rPr>
              <a:t>氮质血症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r>
              <a:rPr lang="zh-CN" altLang="en-US" sz="13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 </a:t>
            </a:r>
            <a:r>
              <a:rPr lang="en-US" altLang="zh-CN" sz="14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4</a:t>
            </a:r>
            <a:r>
              <a:rPr lang="zh-CN" altLang="en-US" sz="15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、</a:t>
            </a:r>
            <a:r>
              <a:rPr lang="zh-CN" altLang="en-US" sz="1439">
                <a:solidFill>
                  <a:srgbClr val="00019C"/>
                </a:solidFill>
                <a:latin typeface="宋体" pitchFamily="2" charset="-122"/>
                <a:ea typeface="华文中宋"/>
              </a:rPr>
              <a:t>发热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  <a:p>
            <a:pPr lvl="0">
              <a:lnSpc>
                <a:spcPct val="140000"/>
              </a:lnSpc>
              <a:buNone/>
            </a:pPr>
            <a:r>
              <a:rPr lang="zh-CN" altLang="en-US" sz="13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 </a:t>
            </a:r>
            <a:r>
              <a:rPr lang="en-US" altLang="zh-CN" sz="15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5</a:t>
            </a:r>
            <a:r>
              <a:rPr lang="zh-CN" altLang="en-US" sz="1539" b="0">
                <a:solidFill>
                  <a:srgbClr val="00019C"/>
                </a:solidFill>
                <a:latin typeface="宋体" pitchFamily="2" charset="-122"/>
                <a:ea typeface="华文中宋"/>
              </a:rPr>
              <a:t>、</a:t>
            </a:r>
            <a:r>
              <a:rPr lang="zh-CN" altLang="en-US" sz="1539">
                <a:solidFill>
                  <a:srgbClr val="00019C"/>
                </a:solidFill>
                <a:latin typeface="宋体" pitchFamily="2" charset="-122"/>
                <a:ea typeface="华文中宋"/>
              </a:rPr>
              <a:t>血像</a:t>
            </a:r>
            <a:endParaRPr lang="zh-CN" altLang="en-US" sz="1539">
              <a:solidFill>
                <a:srgbClr val="000000"/>
              </a:solidFill>
              <a:latin typeface="宋体" pitchFamily="2" charset="-122"/>
              <a:ea typeface="华文中宋"/>
            </a:endParaRPr>
          </a:p>
        </p:txBody>
      </p:sp>
      <p:sp>
        <p:nvSpPr>
          <p:cNvPr id="2170" name="AutoShape 3"/>
          <p:cNvSpPr/>
          <p:nvPr/>
        </p:nvSpPr>
        <p:spPr>
          <a:xfrm>
            <a:off x="4617577" y="1228096"/>
            <a:ext cx="4951476" cy="4949847"/>
          </a:xfrm>
          <a:prstGeom prst="wedgeRoundRectCallout">
            <a:avLst>
              <a:gd name="adj1" fmla="val -75458"/>
              <a:gd name="adj2" fmla="val -31769"/>
              <a:gd name="adj3" fmla="val 16667"/>
            </a:avLst>
          </a:prstGeom>
          <a:solidFill>
            <a:srgbClr val="99CC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69087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38174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407261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76349" indent="0" algn="l" defTabSz="938174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47" b="0" i="0" u="none" kern="120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en-US" altLang="zh-CN" sz="1339" b="1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1</a:t>
            </a:r>
            <a:r>
              <a:rPr lang="zh-CN" altLang="en-US" sz="1539" b="1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、是上消化道出血的特征性表现</a:t>
            </a:r>
            <a:endParaRPr lang="zh-CN" altLang="en-US" sz="1539" b="1">
              <a:solidFill>
                <a:srgbClr val="000000"/>
              </a:solidFill>
              <a:latin typeface="仿宋_GB2312" pitchFamily="1" charset="-122"/>
              <a:ea typeface="华文中宋"/>
            </a:endParaRPr>
          </a:p>
          <a:p>
            <a:pPr marL="0" lvl="0" indent="0" eaLnBrk="1" hangingPunct="1"/>
            <a:r>
              <a:rPr lang="en-US" altLang="zh-CN" sz="1439" b="1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2</a:t>
            </a:r>
            <a:r>
              <a:rPr lang="zh-CN" altLang="en-US" sz="1239" b="1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、均有</a:t>
            </a:r>
            <a:r>
              <a:rPr lang="zh-CN" altLang="en-US" sz="1239" b="1" u="sng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黑粪</a:t>
            </a:r>
            <a:r>
              <a:rPr lang="zh-CN" altLang="en-US" sz="1539" b="1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，但不一定有呕血。取决于出血部位、出血量及速度</a:t>
            </a:r>
            <a:endParaRPr lang="zh-CN" altLang="en-US" sz="1539" b="1">
              <a:solidFill>
                <a:srgbClr val="000000"/>
              </a:solidFill>
              <a:latin typeface="仿宋_GB2312" pitchFamily="1" charset="-122"/>
              <a:ea typeface="华文中宋"/>
            </a:endParaRPr>
          </a:p>
          <a:p>
            <a:pPr marL="0" lvl="0" indent="0" eaLnBrk="1" hangingPunct="1"/>
            <a:r>
              <a:rPr lang="en-US" altLang="zh-CN" sz="1339" b="1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3</a:t>
            </a:r>
            <a:r>
              <a:rPr lang="zh-CN" altLang="en-US" sz="1439" b="1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、呕血多为</a:t>
            </a:r>
            <a:r>
              <a:rPr lang="zh-CN" altLang="en-US" sz="1339" b="1" u="sng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咖啡色</a:t>
            </a:r>
            <a:r>
              <a:rPr lang="zh-CN" altLang="en-US" sz="1239" b="1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或</a:t>
            </a:r>
            <a:r>
              <a:rPr lang="zh-CN" altLang="en-US" sz="1339" b="1" u="sng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棕褐色</a:t>
            </a:r>
            <a:r>
              <a:rPr lang="zh-CN" altLang="en-US" sz="1439" b="1">
                <a:solidFill>
                  <a:srgbClr val="00019C"/>
                </a:solidFill>
                <a:latin typeface="仿宋_GB2312" pitchFamily="1" charset="-122"/>
                <a:ea typeface="华文中宋"/>
              </a:rPr>
              <a:t>，量大时可为鲜红色或伴血凝块</a:t>
            </a:r>
            <a:endParaRPr lang="zh-CN" altLang="en-US" sz="1539" b="1">
              <a:solidFill>
                <a:srgbClr val="000000"/>
              </a:solidFill>
              <a:latin typeface="仿宋_GB2312" pitchFamily="1" charset="-122"/>
              <a:ea typeface="华文中宋"/>
            </a:endParaRPr>
          </a:p>
          <a:p>
            <a:pPr marL="0" lvl="0" indent="0" eaLnBrk="1" hangingPunct="1"/>
            <a:endParaRPr lang="zh-CN" altLang="en-US" sz="1539" b="1">
              <a:solidFill>
                <a:srgbClr val="000000"/>
              </a:solidFill>
              <a:latin typeface="楷体_GB2312" pitchFamily="1" charset="-122"/>
              <a:ea typeface="华文中宋"/>
            </a:endParaRPr>
          </a:p>
          <a:p>
            <a:pPr marL="0" lvl="0" indent="0" algn="ctr" eaLnBrk="1" hangingPunct="1"/>
            <a:endParaRPr lang="zh-CN" altLang="en-US" sz="1539" b="1">
              <a:solidFill>
                <a:srgbClr val="000000"/>
              </a:solidFill>
              <a:latin typeface="楷体_GB2312" pitchFamily="1" charset="-122"/>
              <a:ea typeface="华文中宋"/>
            </a:endParaRPr>
          </a:p>
        </p:txBody>
      </p:sp>
      <p:sp>
        <p:nvSpPr>
          <p:cNvPr id="2171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第二十二页，共46页。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3" name="Rectangle 2"/>
          <p:cNvSpPr/>
          <p:nvPr>
            <p:ph type="title" idx="4294967295"/>
          </p:nvPr>
        </p:nvSpPr>
        <p:spPr>
          <a:xfrm>
            <a:off x="258976" y="1597829"/>
            <a:ext cx="7427213" cy="5782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1pPr>
            <a:lvl2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2pPr>
            <a:lvl3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3pPr>
            <a:lvl4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4pPr>
            <a:lvl5pPr marL="0" indent="0" algn="l" defTabSz="938174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3283" b="1" i="0" u="none">
                <a:solidFill>
                  <a:srgbClr val="000000"/>
                </a:solidFill>
                <a:latin typeface="Verdana" charset="0"/>
                <a:ea typeface="Arial" pitchFamily="34" charset="0"/>
              </a:defRPr>
            </a:lvl5pPr>
          </a:lstStyle>
          <a:p>
            <a:pPr marL="0" lvl="0" indent="0"/>
            <a:r>
              <a:rPr lang="zh-CN" altLang="en-US" sz="1439">
                <a:ea typeface="华文中宋"/>
              </a:rPr>
              <a:t>P</a:t>
            </a:r>
            <a:r>
              <a:rPr lang="zh-CN" altLang="en-US" sz="1539" b="0">
                <a:ea typeface="华文中宋"/>
              </a:rPr>
              <a:t>1</a:t>
            </a:r>
            <a:r>
              <a:rPr lang="zh-CN" altLang="en-US" sz="1439">
                <a:ea typeface="华文中宋"/>
              </a:rPr>
              <a:t>：产生黑便的原因？</a:t>
            </a:r>
            <a:br>
              <a:rPr lang="zh-CN" altLang="en-US" sz="1439">
                <a:ea typeface="华文中宋"/>
              </a:rPr>
            </a:br>
            <a:endParaRPr lang="zh-CN" altLang="en-US" sz="1539">
              <a:ea typeface="华文中宋"/>
            </a:endParaRPr>
          </a:p>
        </p:txBody>
      </p:sp>
      <p:sp>
        <p:nvSpPr>
          <p:cNvPr id="2174" name="Rectangle 3"/>
          <p:cNvSpPr/>
          <p:nvPr>
            <p:ph type="body" idx="4294967295"/>
          </p:nvPr>
        </p:nvSpPr>
        <p:spPr>
          <a:xfrm>
            <a:off x="553784" y="2928537"/>
            <a:ext cx="8210655" cy="42250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51815" indent="-351815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ru-RU" altLang="en-US" sz="2873" b="1" i="0" u="none">
                <a:solidFill>
                  <a:schemeClr val="tx1"/>
                </a:solidFill>
                <a:latin typeface="Verdana" charset="0"/>
                <a:ea typeface="Arial" pitchFamily="34" charset="0"/>
              </a:defRPr>
            </a:lvl1pPr>
            <a:lvl2pPr marL="762267" indent="-293179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§"/>
              <a:defRPr kumimoji="0" lang="ru-RU" altLang="en-US" sz="2873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2pPr>
            <a:lvl3pPr marL="1172718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•"/>
              <a:defRPr kumimoji="0" lang="ru-RU" altLang="en-US" sz="246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3pPr>
            <a:lvl4pPr marL="1641805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–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4pPr>
            <a:lvl5pPr marL="2110892" indent="-234544" algn="l" defTabSz="938174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itchFamily="2" charset="2"/>
              <a:buChar char="»"/>
              <a:defRPr kumimoji="0" lang="ru-RU" altLang="en-US" sz="2052" b="0" i="0" u="none">
                <a:solidFill>
                  <a:schemeClr val="tx1"/>
                </a:solidFill>
                <a:latin typeface="Arial" pitchFamily="34" charset="0"/>
                <a:ea typeface="Arial" pitchFamily="34" charset="0"/>
              </a:defRPr>
            </a:lvl5pPr>
          </a:lstStyle>
          <a:p>
            <a:pPr lvl="0">
              <a:buNone/>
            </a:pPr>
            <a:r>
              <a:rPr lang="zh-CN" altLang="en-US" sz="1239">
                <a:solidFill>
                  <a:srgbClr val="00019C"/>
                </a:solidFill>
                <a:ea typeface="华文中宋"/>
              </a:rPr>
              <a:t>             P</a:t>
            </a:r>
            <a:r>
              <a:rPr lang="zh-CN" altLang="en-US" sz="1239" b="0">
                <a:solidFill>
                  <a:srgbClr val="00019C"/>
                </a:solidFill>
                <a:ea typeface="华文中宋"/>
              </a:rPr>
              <a:t>2</a:t>
            </a:r>
            <a:r>
              <a:rPr lang="zh-CN" altLang="en-US" sz="1539">
                <a:solidFill>
                  <a:srgbClr val="00019C"/>
                </a:solidFill>
                <a:ea typeface="华文中宋"/>
              </a:rPr>
              <a:t>:出血量又如何估计？</a:t>
            </a:r>
            <a:endParaRPr lang="zh-CN" altLang="en-US" sz="1539">
              <a:solidFill>
                <a:srgbClr val="000000"/>
              </a:solidFill>
              <a:ea typeface="华文中宋"/>
            </a:endParaRPr>
          </a:p>
        </p:txBody>
      </p:sp>
      <p:sp>
        <p:nvSpPr>
          <p:cNvPr id="2175" name="New shape"/>
          <p:cNvSpPr/>
          <p:nvPr/>
        </p:nvSpPr>
        <p:spPr>
          <a:xfrm>
            <a:off x="0" y="6782308"/>
            <a:ext cx="9381744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Verdana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第二十三页，共46页。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111744" cy="576630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https://d.book118.com/635140314241011113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暗香扑面">
  <a:themeElements>
    <a:clrScheme name="暗香扑面">
      <a:dk1>
        <a:sysClr val="windowText" lastClr="000000"/>
      </a:dk1>
      <a:lt1>
        <a:sysClr val="window" lastClr="FFFFFF"/>
      </a:lt1>
      <a:dk2>
        <a:srgbClr val="2F2F2F"/>
      </a:dk2>
      <a:lt2>
        <a:srgbClr val="FFFFF4"/>
      </a:lt2>
      <a:accent1>
        <a:srgbClr val="918415"/>
      </a:accent1>
      <a:accent2>
        <a:srgbClr val="C47546"/>
      </a:accent2>
      <a:accent3>
        <a:srgbClr val="AFB591"/>
      </a:accent3>
      <a:accent4>
        <a:srgbClr val="B9945B"/>
      </a:accent4>
      <a:accent5>
        <a:srgbClr val="85ADBC"/>
      </a:accent5>
      <a:accent6>
        <a:srgbClr val="E5B440"/>
      </a:accent6>
      <a:hlink>
        <a:srgbClr val="00D5D5"/>
      </a:hlink>
      <a:folHlink>
        <a:srgbClr val="DD00DD"/>
      </a:folHlink>
    </a:clrScheme>
    <a:fontScheme name="暗香扑面">
      <a:majorFont>
        <a:latin typeface="Franklin Gothic Medium"/>
        <a:ea typeface="Arial" pitchFamily="34" charset="0"/>
        <a:cs typeface="Arial" pitchFamily="34" charset="0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Book"/>
        <a:ea typeface="Arial" pitchFamily="34" charset="0"/>
        <a:cs typeface="Arial" pitchFamily="34" charset="0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暗香扑面">
      <a:fillStyleLst>
        <a:solidFill>
          <a:schemeClr val="phClr"/>
        </a:solidFill>
        <a:gradFill rotWithShape="1">
          <a:gsLst>
            <a:gs pos="0">
              <a:schemeClr val="phClr">
                <a:tint val="98000"/>
                <a:satMod val="220000"/>
              </a:schemeClr>
            </a:gs>
            <a:gs pos="31000">
              <a:schemeClr val="phClr">
                <a:tint val="30000"/>
                <a:satMod val="150000"/>
              </a:schemeClr>
            </a:gs>
            <a:gs pos="91000">
              <a:schemeClr val="phClr">
                <a:tint val="96000"/>
              </a:schemeClr>
            </a:gs>
          </a:gsLst>
          <a:path path="circle">
            <a:fillToRect l="50000" t="150000" r="50000"/>
          </a:path>
        </a:gradFill>
        <a:blipFill>
          <a:blip r:embed="rId1">
            <a:duotone>
              <a:schemeClr val="phClr">
                <a:shade val="28000"/>
                <a:satMod val="100000"/>
              </a:schemeClr>
              <a:schemeClr val="phClr">
                <a:tint val="100000"/>
                <a:satMod val="200000"/>
              </a:schemeClr>
            </a:duotone>
          </a:blip>
          <a:tile tx="0" ty="0" sx="80000" sy="8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10000"/>
              </a:schemeClr>
            </a:glow>
          </a:effectLst>
        </a:effectStyle>
        <a:effectStyle>
          <a:effectLst>
            <a:outerShdw blurRad="34925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9525" prstMaterial="dkEdge">
            <a:bevelT w="12000" h="24150"/>
            <a:contourClr>
              <a:schemeClr val="phClr">
                <a:satMod val="110000"/>
              </a:schemeClr>
            </a:contourClr>
          </a:sp3d>
        </a:effectStyle>
        <a:effectStyle>
          <a:effectLst>
            <a:outerShdw blurRad="50800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18700" prstMaterial="dkEdge">
            <a:bevelT w="44450" h="80600"/>
            <a:contourClr>
              <a:schemeClr val="phClr"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0000"/>
                <a:satMod val="1000000"/>
              </a:schemeClr>
            </a:gs>
            <a:gs pos="31000">
              <a:schemeClr val="phClr">
                <a:shade val="85000"/>
                <a:satMod val="450000"/>
              </a:schemeClr>
            </a:gs>
            <a:gs pos="100000">
              <a:schemeClr val="phClr">
                <a:tint val="70000"/>
                <a:satMod val="300000"/>
              </a:schemeClr>
            </a:gs>
          </a:gsLst>
          <a:path path="circle">
            <a:fillToRect l="50000" t="150000" r="50000"/>
          </a:path>
        </a:gradFill>
        <a:blipFill>
          <a:blip r:embed="rId1">
            <a:duotone>
              <a:schemeClr val="phClr">
                <a:tint val="100000"/>
                <a:shade val="70000"/>
                <a:hueMod val="100000"/>
                <a:satMod val="100000"/>
              </a:schemeClr>
              <a:schemeClr val="phClr">
                <a:tint val="9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1_中国荷花">
  <a:themeElements>
    <a:clrScheme name="1_中国荷花 1">
      <a:dk1>
        <a:srgbClr val="000000"/>
      </a:dk1>
      <a:lt1>
        <a:srgbClr val="FFFFFF"/>
      </a:lt1>
      <a:dk2>
        <a:srgbClr val="51944E"/>
      </a:dk2>
      <a:lt2>
        <a:srgbClr val="DDDDDD"/>
      </a:lt2>
      <a:accent1>
        <a:srgbClr val="646ADE"/>
      </a:accent1>
      <a:accent2>
        <a:srgbClr val="1BAFC3"/>
      </a:accent2>
      <a:accent3>
        <a:srgbClr val="FFFFFF"/>
      </a:accent3>
      <a:accent4>
        <a:srgbClr val="000000"/>
      </a:accent4>
      <a:accent5>
        <a:srgbClr val="B8B9EC"/>
      </a:accent5>
      <a:accent6>
        <a:srgbClr val="179EB0"/>
      </a:accent6>
      <a:hlink>
        <a:srgbClr val="98BF1D"/>
      </a:hlink>
      <a:folHlink>
        <a:srgbClr val="90A8B0"/>
      </a:folHlink>
    </a:clrScheme>
    <a:fontScheme name="1_中国荷花">
      <a:majorFont>
        <a:latin typeface="Verdana" charset="0"/>
        <a:ea typeface="Arial" pitchFamily="34" charset="0"/>
        <a:cs typeface="Arial" pitchFamily="34" charset="0"/>
      </a:majorFont>
      <a:minorFont>
        <a:latin typeface="Verdana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1796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1796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51944E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1A578E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347436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51944E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1A578E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347436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51944E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1A578E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347436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51944E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1A578E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347436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1_中国荷花 1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FFFFFF"/>
        </a:accent3>
        <a:accent4>
          <a:srgbClr val="000000"/>
        </a:accent4>
        <a:accent5>
          <a:srgbClr val="B8B9EC"/>
        </a:accent5>
        <a:accent6>
          <a:srgbClr val="179EB0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中国荷花 2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FFFFFF"/>
        </a:accent3>
        <a:accent4>
          <a:srgbClr val="000000"/>
        </a:accent4>
        <a:accent5>
          <a:srgbClr val="B6D7AD"/>
        </a:accent5>
        <a:accent6>
          <a:srgbClr val="DB6200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中国荷花 3">
        <a:dk1>
          <a:srgbClr val="000000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FFFFFF"/>
        </a:accent3>
        <a:accent4>
          <a:srgbClr val="000000"/>
        </a:accent4>
        <a:accent5>
          <a:srgbClr val="F7C5AB"/>
        </a:accent5>
        <a:accent6>
          <a:srgbClr val="6B9D21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中国荷花">
  <a:themeElements>
    <a:clrScheme name="中国荷花 1">
      <a:dk1>
        <a:srgbClr val="000000"/>
      </a:dk1>
      <a:lt1>
        <a:srgbClr val="FFFFFF"/>
      </a:lt1>
      <a:dk2>
        <a:srgbClr val="51944E"/>
      </a:dk2>
      <a:lt2>
        <a:srgbClr val="DDDDDD"/>
      </a:lt2>
      <a:accent1>
        <a:srgbClr val="646ADE"/>
      </a:accent1>
      <a:accent2>
        <a:srgbClr val="1BAFC3"/>
      </a:accent2>
      <a:accent3>
        <a:srgbClr val="FFFFFF"/>
      </a:accent3>
      <a:accent4>
        <a:srgbClr val="000000"/>
      </a:accent4>
      <a:accent5>
        <a:srgbClr val="B8B9EC"/>
      </a:accent5>
      <a:accent6>
        <a:srgbClr val="179EB0"/>
      </a:accent6>
      <a:hlink>
        <a:srgbClr val="98BF1D"/>
      </a:hlink>
      <a:folHlink>
        <a:srgbClr val="90A8B0"/>
      </a:folHlink>
    </a:clrScheme>
    <a:fontScheme name="中国荷花">
      <a:majorFont>
        <a:latin typeface="Verdana" charset="0"/>
        <a:ea typeface="Arial" pitchFamily="34" charset="0"/>
        <a:cs typeface="Arial" pitchFamily="34" charset="0"/>
      </a:majorFont>
      <a:minorFont>
        <a:latin typeface="Verdana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1796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1796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51944E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1A578E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347436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51944E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1A578E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347436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51944E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1A578E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347436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51944E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1A578E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347436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  <a:extraClrScheme>
      <a:clrScheme name="中国荷花 1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FFFFFF"/>
        </a:accent3>
        <a:accent4>
          <a:srgbClr val="000000"/>
        </a:accent4>
        <a:accent5>
          <a:srgbClr val="B8B9EC"/>
        </a:accent5>
        <a:accent6>
          <a:srgbClr val="179EB0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国荷花 2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FFFFFF"/>
        </a:accent3>
        <a:accent4>
          <a:srgbClr val="000000"/>
        </a:accent4>
        <a:accent5>
          <a:srgbClr val="B6D7AD"/>
        </a:accent5>
        <a:accent6>
          <a:srgbClr val="DB6200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国荷花 3">
        <a:dk1>
          <a:srgbClr val="000000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FFFFFF"/>
        </a:accent3>
        <a:accent4>
          <a:srgbClr val="000000"/>
        </a:accent4>
        <a:accent5>
          <a:srgbClr val="F7C5AB"/>
        </a:accent5>
        <a:accent6>
          <a:srgbClr val="6B9D21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7">
      <vt:lpstr>Arial</vt:lpstr>
      <vt:lpstr>Calibri</vt:lpstr>
      <vt:lpstr>Franklin Gothic Medium</vt:lpstr>
      <vt:lpstr>Franklin Gothic Book</vt:lpstr>
      <vt:lpstr>Wingdings 2</vt:lpstr>
      <vt:lpstr>Verdana</vt:lpstr>
      <vt:lpstr>Wingdings</vt:lpstr>
      <vt:lpstr>宋体</vt:lpstr>
      <vt:lpstr>华文中宋</vt:lpstr>
      <vt:lpstr>黑体</vt:lpstr>
      <vt:lpstr>仿宋_GB2312</vt:lpstr>
      <vt:lpstr>楷体_GB2312</vt:lpstr>
      <vt:lpstr>Office Theme</vt:lpstr>
      <vt:lpstr>肝硬化上消化道大出血教学查房PPT</vt:lpstr>
      <vt:lpstr>上消化道大出血</vt:lpstr>
      <vt:lpstr>查房内容</vt:lpstr>
      <vt:lpstr>             查房目标</vt:lpstr>
      <vt:lpstr>简要病史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定义</vt:lpstr>
      <vt:lpstr>概念</vt:lpstr>
      <vt:lpstr>生理解剖图</vt:lpstr>
      <vt:lpstr>病因</vt:lpstr>
      <vt:lpstr>食管静脉曲张破裂出血</vt:lpstr>
      <vt:lpstr>食管溃疡</vt:lpstr>
      <vt:lpstr>十二指肠降部溃疡出血</vt:lpstr>
      <vt:lpstr>急性糜烂性胃炎</vt:lpstr>
      <vt:lpstr>呕血与咯血的区别（ ？）</vt:lpstr>
      <vt:lpstr>PowerPoint Presentation</vt:lpstr>
      <vt:lpstr>临床表现</vt:lpstr>
      <vt:lpstr>PowerPoint Presentation</vt:lpstr>
      <vt:lpstr>P1：产生黑便的原因？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2024-09-20T13:56:24.038</cp:lastPrinted>
  <dcterms:created xsi:type="dcterms:W3CDTF">2024-09-20T05:56:24Z</dcterms:created>
  <dcterms:modified xsi:type="dcterms:W3CDTF">2024-09-20T05:56:25Z</dcterms:modified>
</cp:coreProperties>
</file>