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4" r:id="rId18"/>
    <p:sldId id="306" r:id="rId19"/>
  </p:sldIdLst>
  <p:sldSz cx="12192000" cy="6858000"/>
  <p:notesSz cx="6858000" cy="9144000"/>
  <p:custDataLst>
    <p:tags r:id="rId2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slideMaster" Target="slideMasters/slideMaster2.xml" /><Relationship Id="rId20" Type="http://schemas.openxmlformats.org/officeDocument/2006/relationships/tags" Target="tags/tag1.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heme" Target="theme/theme1.xml" /><Relationship Id="rId24"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0551C436-0E1F-437F-A657-16C7672BD3F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CAE609DE-E38D-439C-A4D9-B9E1549D36E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4E40C65E-2D0F-4280-A8ED-6A8FF26EB7F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9C91CCE4-8348-4024-9824-0DAE466AECE0}"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752622E4-422E-450E-81C7-749850D560CD}"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E3507251-C756-4BD6-82E2-C6348AA7F17F}"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5A3C40D4-3362-4220-8A8B-8E5ECB92BBA8}"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3EDD9064-5CF6-41FB-ABB5-08CFF34678C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0B7F6554-14A6-43B6-BC02-7630D8E27400}"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74B3498-204F-4BEC-884B-5B28FC0F906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DF2237BD-5742-4AC8-B704-9DA4D5EDC60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 Id="rId3" Type="http://schemas.openxmlformats.org/officeDocument/2006/relationships/image" Target="../media/image3.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635142143140011124"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849616" y="1681622"/>
            <a:ext cx="6249900" cy="197739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950" b="1">
                <a:solidFill>
                  <a:srgbClr val="131516">
                    <a:alpha val="100000"/>
                  </a:srgbClr>
                </a:solidFill>
                <a:latin typeface="Microsoft Yahei"/>
                <a:ea typeface="Microsoft Yahei"/>
                <a:cs typeface="Microsoft Yahei"/>
              </a:rPr>
              <a:t>锡城区就业分析报告</a:t>
            </a:r>
          </a:p>
        </p:txBody>
      </p:sp>
      <p:sp>
        <p:nvSpPr>
          <p:cNvPr id="5" name="TextBox 5"/>
          <p:cNvSpPr txBox="1"/>
          <p:nvPr/>
        </p:nvSpPr>
        <p:spPr>
          <a:xfrm>
            <a:off x="1353851" y="182270"/>
            <a:ext cx="3537586" cy="71065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3300" b="1">
                <a:solidFill>
                  <a:srgbClr val="131516">
                    <a:alpha val="100000"/>
                  </a:srgbClr>
                </a:solidFill>
                <a:latin typeface="Microsoft Yahei"/>
                <a:ea typeface="Microsoft Yahei"/>
                <a:cs typeface="Microsoft Yahei"/>
              </a:rPr>
              <a:t>2023</a:t>
            </a:r>
          </a:p>
        </p:txBody>
      </p:sp>
      <p:sp>
        <p:nvSpPr>
          <p:cNvPr id="7" name="AutoShape 7"/>
          <p:cNvSpPr/>
          <p:nvPr/>
        </p:nvSpPr>
        <p:spPr>
          <a:xfrm>
            <a:off x="9364826" y="334670"/>
            <a:ext cx="2473866" cy="508573"/>
          </a:xfrm>
          <a:prstGeom prst="rect">
            <a:avLst/>
          </a:prstGeom>
          <a:noFill/>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00000"/>
              </a:lnSpc>
              <a:spcBef>
                <a:spcPts val="375"/>
              </a:spcBef>
              <a:defRPr/>
            </a:pPr>
            <a:r>
              <a:rPr lang="en-US" sz="1200">
                <a:solidFill>
                  <a:srgbClr val="131516">
                    <a:alpha val="100000"/>
                  </a:srgbClr>
                </a:solidFill>
                <a:latin typeface="Microsoft Yahei"/>
                <a:ea typeface="Microsoft Yahei"/>
                <a:cs typeface="Microsoft Yahei"/>
              </a:rPr>
              <a:t>REPORTING</a:t>
            </a:r>
            <a:endParaRPr lang="en-US" sz="1100"/>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4516619" y="1216342"/>
            <a:ext cx="6621780" cy="442531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40000"/>
              </a:lnSpc>
              <a:buFont typeface="Arial"/>
              <a:buChar char="•"/>
            </a:pPr>
            <a:r>
              <a:rPr lang="en-US" sz="2400" b="1">
                <a:solidFill>
                  <a:srgbClr val="131516">
                    <a:alpha val="100000"/>
                  </a:srgbClr>
                </a:solidFill>
                <a:latin typeface="Microsoft Yahei"/>
                <a:ea typeface="Microsoft Yahei"/>
                <a:cs typeface="Microsoft Yahei"/>
              </a:rPr>
              <a:t>锡城区就业现状概述</a:t>
            </a:r>
          </a:p>
          <a:p>
            <a:pPr marL="203200" lvl="0" indent="-203200">
              <a:lnSpc>
                <a:spcPct val="140000"/>
              </a:lnSpc>
              <a:buFont typeface="Arial"/>
              <a:buChar char="•"/>
            </a:pPr>
            <a:r>
              <a:rPr lang="en-US" sz="2400" b="1">
                <a:solidFill>
                  <a:srgbClr val="131516">
                    <a:alpha val="100000"/>
                  </a:srgbClr>
                </a:solidFill>
                <a:latin typeface="Microsoft Yahei"/>
                <a:ea typeface="Microsoft Yahei"/>
                <a:cs typeface="Microsoft Yahei"/>
              </a:rPr>
              <a:t>近期就业政策调整及影响</a:t>
            </a:r>
          </a:p>
          <a:p>
            <a:pPr marL="203200" lvl="0" indent="-203200">
              <a:lnSpc>
                <a:spcPct val="140000"/>
              </a:lnSpc>
              <a:buFont typeface="Arial"/>
              <a:buChar char="•"/>
            </a:pPr>
            <a:r>
              <a:rPr lang="en-US" sz="2400" b="1">
                <a:solidFill>
                  <a:srgbClr val="131516">
                    <a:alpha val="100000"/>
                  </a:srgbClr>
                </a:solidFill>
                <a:latin typeface="Microsoft Yahei"/>
                <a:ea typeface="Microsoft Yahei"/>
                <a:cs typeface="Microsoft Yahei"/>
              </a:rPr>
              <a:t>重点行业就业状况剖析</a:t>
            </a:r>
          </a:p>
          <a:p>
            <a:pPr marL="203200" lvl="0" indent="-203200">
              <a:lnSpc>
                <a:spcPct val="140000"/>
              </a:lnSpc>
              <a:buFont typeface="Arial"/>
              <a:buChar char="•"/>
            </a:pPr>
            <a:r>
              <a:rPr lang="en-US" sz="2400" b="1">
                <a:solidFill>
                  <a:srgbClr val="131516">
                    <a:alpha val="100000"/>
                  </a:srgbClr>
                </a:solidFill>
                <a:latin typeface="Microsoft Yahei"/>
                <a:ea typeface="Microsoft Yahei"/>
                <a:cs typeface="Microsoft Yahei"/>
              </a:rPr>
              <a:t>劳动力市场供需平衡分析</a:t>
            </a:r>
          </a:p>
          <a:p>
            <a:pPr marL="203200" lvl="0" indent="-203200">
              <a:lnSpc>
                <a:spcPct val="140000"/>
              </a:lnSpc>
              <a:buFont typeface="Arial"/>
              <a:buChar char="•"/>
            </a:pPr>
            <a:r>
              <a:rPr lang="en-US" sz="2400" b="1">
                <a:solidFill>
                  <a:srgbClr val="131516">
                    <a:alpha val="100000"/>
                  </a:srgbClr>
                </a:solidFill>
                <a:latin typeface="Microsoft Yahei"/>
                <a:ea typeface="Microsoft Yahei"/>
                <a:cs typeface="Microsoft Yahei"/>
              </a:rPr>
              <a:t>存在问题及挑战剖析</a:t>
            </a:r>
          </a:p>
          <a:p>
            <a:pPr marL="203200" lvl="0" indent="-203200">
              <a:lnSpc>
                <a:spcPct val="140000"/>
              </a:lnSpc>
              <a:buFont typeface="Arial"/>
              <a:buChar char="•"/>
            </a:pPr>
            <a:r>
              <a:rPr lang="en-US" sz="2400" b="1">
                <a:solidFill>
                  <a:srgbClr val="131516">
                    <a:alpha val="100000"/>
                  </a:srgbClr>
                </a:solidFill>
                <a:latin typeface="Microsoft Yahei"/>
                <a:ea typeface="Microsoft Yahei"/>
                <a:cs typeface="Microsoft Yahei"/>
              </a:rPr>
              <a:t>改进措施与建议提出</a:t>
            </a:r>
          </a:p>
        </p:txBody>
      </p:sp>
      <p:sp>
        <p:nvSpPr>
          <p:cNvPr id="4" name="TextBox 4"/>
          <p:cNvSpPr txBox="1"/>
          <p:nvPr/>
        </p:nvSpPr>
        <p:spPr>
          <a:xfrm>
            <a:off x="1281411" y="2037684"/>
            <a:ext cx="2792730" cy="11772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5700" b="1">
                <a:solidFill>
                  <a:srgbClr val="131516">
                    <a:alpha val="100000"/>
                  </a:srgbClr>
                </a:solidFill>
                <a:latin typeface="Microsoft Yahei"/>
                <a:ea typeface="Microsoft Yahei"/>
                <a:cs typeface="Microsoft Yahei"/>
              </a:rPr>
              <a:t>目 录</a:t>
            </a:r>
          </a:p>
        </p:txBody>
      </p:sp>
      <p:sp>
        <p:nvSpPr>
          <p:cNvPr id="5" name="TextBox 5"/>
          <p:cNvSpPr txBox="1"/>
          <p:nvPr/>
        </p:nvSpPr>
        <p:spPr>
          <a:xfrm>
            <a:off x="1263069" y="3262599"/>
            <a:ext cx="2127531" cy="356454"/>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spcBef>
                <a:spcPts val="375"/>
              </a:spcBef>
            </a:pPr>
            <a:r>
              <a:rPr lang="en-US" sz="1350" b="1">
                <a:solidFill>
                  <a:srgbClr val="131516">
                    <a:alpha val="60000"/>
                  </a:srgbClr>
                </a:solidFill>
                <a:latin typeface="Microsoft Yahei"/>
                <a:ea typeface="Microsoft Yahei"/>
                <a:cs typeface="Microsoft Yahei"/>
              </a:rPr>
              <a:t>CATALOGUE</a:t>
            </a:r>
          </a:p>
        </p:txBody>
      </p:sp>
      <p:sp>
        <p:nvSpPr>
          <p:cNvPr id="6" name="TextBox 6"/>
          <p:cNvSpPr txBox="1"/>
          <p:nvPr/>
        </p:nvSpPr>
        <p:spPr>
          <a:xfrm>
            <a:off x="1353851" y="182270"/>
            <a:ext cx="2807348" cy="71065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3300" b="1">
                <a:solidFill>
                  <a:srgbClr val="131516">
                    <a:alpha val="100000"/>
                  </a:srgbClr>
                </a:solidFill>
                <a:latin typeface="Microsoft Yahei"/>
                <a:ea typeface="Microsoft Yahei"/>
                <a:cs typeface="Microsoft Yahei"/>
              </a:rPr>
              <a:t>2023</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570800" y="1576863"/>
            <a:ext cx="1849755" cy="929640"/>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300" b="1">
                <a:solidFill>
                  <a:srgbClr val="131516">
                    <a:alpha val="100000"/>
                  </a:srgbClr>
                </a:solidFill>
                <a:latin typeface="Microsoft Yahei"/>
                <a:ea typeface="Microsoft Yahei"/>
                <a:cs typeface="Microsoft Yahei"/>
              </a:rPr>
              <a:t>PART</a:t>
            </a:r>
          </a:p>
        </p:txBody>
      </p:sp>
      <p:sp>
        <p:nvSpPr>
          <p:cNvPr id="3" name="TextBox 3"/>
          <p:cNvSpPr txBox="1"/>
          <p:nvPr/>
        </p:nvSpPr>
        <p:spPr>
          <a:xfrm>
            <a:off x="2069515" y="1576863"/>
            <a:ext cx="2922600" cy="92964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300" b="1">
                <a:solidFill>
                  <a:srgbClr val="131516">
                    <a:alpha val="100000"/>
                  </a:srgbClr>
                </a:solidFill>
                <a:latin typeface="Microsoft Yahei"/>
                <a:ea typeface="Microsoft Yahei"/>
                <a:cs typeface="Microsoft Yahei"/>
              </a:rPr>
              <a:t>01</a:t>
            </a:r>
          </a:p>
        </p:txBody>
      </p:sp>
      <p:sp>
        <p:nvSpPr>
          <p:cNvPr id="4" name="TextBox 4"/>
          <p:cNvSpPr txBox="1"/>
          <p:nvPr/>
        </p:nvSpPr>
        <p:spPr>
          <a:xfrm>
            <a:off x="853953" y="2362980"/>
            <a:ext cx="6574155" cy="1805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00" b="1">
                <a:solidFill>
                  <a:srgbClr val="131516">
                    <a:alpha val="100000"/>
                  </a:srgbClr>
                </a:solidFill>
                <a:latin typeface="Microsoft Yahei"/>
                <a:ea typeface="Microsoft Yahei"/>
                <a:cs typeface="Microsoft Yahei"/>
              </a:rPr>
              <a:t>锡城区就业现状概述</a:t>
            </a:r>
          </a:p>
        </p:txBody>
      </p:sp>
      <p:sp>
        <p:nvSpPr>
          <p:cNvPr id="5" name="TextBox 5"/>
          <p:cNvSpPr txBox="1"/>
          <p:nvPr/>
        </p:nvSpPr>
        <p:spPr>
          <a:xfrm>
            <a:off x="1353851" y="182270"/>
            <a:ext cx="3537586" cy="71065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3300" b="1">
                <a:solidFill>
                  <a:srgbClr val="131516">
                    <a:alpha val="100000"/>
                  </a:srgbClr>
                </a:solidFill>
                <a:latin typeface="Microsoft Yahei"/>
                <a:ea typeface="Microsoft Yahei"/>
                <a:cs typeface="Microsoft Yahei"/>
              </a:rPr>
              <a:t>2023</a:t>
            </a:r>
          </a:p>
        </p:txBody>
      </p:sp>
      <p:sp>
        <p:nvSpPr>
          <p:cNvPr id="6" name="AutoShape 6"/>
          <p:cNvSpPr/>
          <p:nvPr/>
        </p:nvSpPr>
        <p:spPr>
          <a:xfrm>
            <a:off x="9364826" y="334670"/>
            <a:ext cx="2473866" cy="508573"/>
          </a:xfrm>
          <a:prstGeom prst="rect">
            <a:avLst/>
          </a:prstGeom>
          <a:noFill/>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00000"/>
              </a:lnSpc>
              <a:spcBef>
                <a:spcPts val="375"/>
              </a:spcBef>
              <a:defRPr/>
            </a:pPr>
            <a:r>
              <a:rPr lang="en-US" sz="1200">
                <a:solidFill>
                  <a:srgbClr val="131516">
                    <a:alpha val="100000"/>
                  </a:srgbClr>
                </a:solidFill>
                <a:latin typeface="Microsoft Yahei"/>
                <a:ea typeface="Microsoft Yahei"/>
                <a:cs typeface="Microsoft Yahei"/>
              </a:rPr>
              <a:t>REPORTING</a:t>
            </a:r>
            <a:endParaRPr lang="en-US" sz="1100"/>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36033"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 name="Connector 3"/>
          <p:cNvCxnSpPr/>
          <p:nvPr/>
        </p:nvCxnSpPr>
        <p:spPr>
          <a:xfrm>
            <a:off x="1068653" y="2719942"/>
            <a:ext cx="2654699" cy="0"/>
          </a:xfrm>
          <a:prstGeom prst="line">
            <a:avLst/>
          </a:prstGeom>
          <a:ln w="9525">
            <a:solidFill>
              <a:srgbClr val="FFFFFF">
                <a:alpha val="100000"/>
              </a:srgbClr>
            </a:solidFill>
            <a:prstDash val="solid"/>
            <a:headEnd type="oval"/>
            <a:tailEnd type="none"/>
          </a:ln>
        </p:spPr>
      </p:cxnSp>
      <p:sp>
        <p:nvSpPr>
          <p:cNvPr id="4" name="TextBox 4"/>
          <p:cNvSpPr txBox="1"/>
          <p:nvPr/>
        </p:nvSpPr>
        <p:spPr>
          <a:xfrm>
            <a:off x="695570" y="1775671"/>
            <a:ext cx="3353958" cy="933450"/>
          </a:xfrm>
          <a:prstGeom prst="rect">
            <a:avLst/>
          </a:prstGeom>
        </p:spPr>
        <p:txBody>
          <a:bodyPr vert="horz" wrap="square" lIns="123825" tIns="123825" rIns="57150" bIns="123825"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年龄结构</a:t>
            </a:r>
          </a:p>
        </p:txBody>
      </p:sp>
      <p:sp>
        <p:nvSpPr>
          <p:cNvPr id="5" name="TextBox 5"/>
          <p:cNvSpPr txBox="1"/>
          <p:nvPr/>
        </p:nvSpPr>
        <p:spPr>
          <a:xfrm>
            <a:off x="894460"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锡城区就业人口以中青年为主，25-45岁年龄段占比超过60%，劳动力相对年轻有活力。</a:t>
            </a:r>
          </a:p>
        </p:txBody>
      </p:sp>
      <p:sp>
        <p:nvSpPr>
          <p:cNvPr id="6" name="AutoShape 6"/>
          <p:cNvSpPr/>
          <p:nvPr/>
        </p:nvSpPr>
        <p:spPr>
          <a:xfrm>
            <a:off x="4403619"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a:off x="4836240" y="2719942"/>
            <a:ext cx="2654699" cy="0"/>
          </a:xfrm>
          <a:prstGeom prst="line">
            <a:avLst/>
          </a:prstGeom>
          <a:ln w="9525">
            <a:solidFill>
              <a:srgbClr val="FFFFFF">
                <a:alpha val="100000"/>
              </a:srgbClr>
            </a:solidFill>
            <a:prstDash val="solid"/>
            <a:headEnd type="oval"/>
            <a:tailEnd type="none"/>
          </a:ln>
        </p:spPr>
      </p:cxnSp>
      <p:sp>
        <p:nvSpPr>
          <p:cNvPr id="8" name="TextBox 8"/>
          <p:cNvSpPr txBox="1"/>
          <p:nvPr/>
        </p:nvSpPr>
        <p:spPr>
          <a:xfrm>
            <a:off x="4489344" y="1899496"/>
            <a:ext cx="3368604" cy="685800"/>
          </a:xfrm>
          <a:prstGeom prst="rect">
            <a:avLst/>
          </a:prstGeom>
        </p:spPr>
        <p:txBody>
          <a:bodyPr vert="horz" wrap="square" lIns="0" tIns="0" rIns="0" bIns="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教育水平</a:t>
            </a:r>
          </a:p>
        </p:txBody>
      </p:sp>
      <p:sp>
        <p:nvSpPr>
          <p:cNvPr id="9" name="TextBox 9"/>
          <p:cNvSpPr txBox="1"/>
          <p:nvPr/>
        </p:nvSpPr>
        <p:spPr>
          <a:xfrm>
            <a:off x="4662047"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整体教育水平较高，大专及以上学历占比超过40%，高素质劳动力资源丰富。</a:t>
            </a:r>
          </a:p>
        </p:txBody>
      </p:sp>
      <p:sp>
        <p:nvSpPr>
          <p:cNvPr id="10" name="AutoShape 10"/>
          <p:cNvSpPr/>
          <p:nvPr/>
        </p:nvSpPr>
        <p:spPr>
          <a:xfrm>
            <a:off x="8171205"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a:off x="8603826" y="2719942"/>
            <a:ext cx="2654699" cy="0"/>
          </a:xfrm>
          <a:prstGeom prst="line">
            <a:avLst/>
          </a:prstGeom>
          <a:ln w="9525">
            <a:solidFill>
              <a:srgbClr val="FFFFFF">
                <a:alpha val="100000"/>
              </a:srgbClr>
            </a:solidFill>
            <a:prstDash val="solid"/>
            <a:headEnd type="oval"/>
            <a:tailEnd type="none"/>
          </a:ln>
        </p:spPr>
      </p:cxnSp>
      <p:sp>
        <p:nvSpPr>
          <p:cNvPr id="12" name="TextBox 12"/>
          <p:cNvSpPr txBox="1"/>
          <p:nvPr/>
        </p:nvSpPr>
        <p:spPr>
          <a:xfrm>
            <a:off x="8244774" y="1751287"/>
            <a:ext cx="3353753" cy="933450"/>
          </a:xfrm>
          <a:prstGeom prst="rect">
            <a:avLst/>
          </a:prstGeom>
        </p:spPr>
        <p:txBody>
          <a:bodyPr vert="horz" wrap="square" lIns="0" tIns="0" rIns="0" bIns="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技能状况</a:t>
            </a:r>
          </a:p>
        </p:txBody>
      </p:sp>
      <p:sp>
        <p:nvSpPr>
          <p:cNvPr id="13" name="TextBox 13"/>
          <p:cNvSpPr txBox="1"/>
          <p:nvPr/>
        </p:nvSpPr>
        <p:spPr>
          <a:xfrm>
            <a:off x="8429633"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技能型劳动力占比较高，特别是制造业、信息技术等领域技能人才需求量大。</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就业人口结构与特点</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1477192" y="3522743"/>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568117" y="1927706"/>
            <a:ext cx="2204933" cy="2157159"/>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4067465" y="3482773"/>
            <a:ext cx="2116735" cy="2070873"/>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5566823" y="2336206"/>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6184200" y="2878170"/>
            <a:ext cx="461677" cy="550831"/>
            <a:chOff x="6184200" y="2878170"/>
            <a:chExt cx="461677" cy="550831"/>
          </a:xfrm>
        </p:grpSpPr>
        <p:sp>
          <p:nvSpPr>
            <p:cNvPr id="7" name="Freeform 7"/>
            <p:cNvSpPr/>
            <p:nvPr/>
          </p:nvSpPr>
          <p:spPr>
            <a:xfrm>
              <a:off x="6350411" y="2984088"/>
              <a:ext cx="147161" cy="176213"/>
            </a:xfrm>
            <a:custGeom>
              <a:rect l="l" t="t" r="r" b="b"/>
              <a:pathLst>
                <a:path w="56" h="67">
                  <a:moveTo>
                    <a:pt x="28" y="0"/>
                  </a:moveTo>
                  <a:cubicBezTo>
                    <a:pt x="13" y="0"/>
                    <a:pt x="0" y="13"/>
                    <a:pt x="0" y="28"/>
                  </a:cubicBezTo>
                  <a:cubicBezTo>
                    <a:pt x="0" y="34"/>
                    <a:pt x="2" y="40"/>
                    <a:pt x="7" y="46"/>
                  </a:cubicBezTo>
                  <a:cubicBezTo>
                    <a:pt x="11" y="52"/>
                    <a:pt x="15" y="58"/>
                    <a:pt x="16" y="65"/>
                  </a:cubicBezTo>
                  <a:cubicBezTo>
                    <a:pt x="16" y="67"/>
                    <a:pt x="16" y="67"/>
                    <a:pt x="16" y="67"/>
                  </a:cubicBezTo>
                  <a:cubicBezTo>
                    <a:pt x="25" y="67"/>
                    <a:pt x="25" y="67"/>
                    <a:pt x="25" y="67"/>
                  </a:cubicBezTo>
                  <a:cubicBezTo>
                    <a:pt x="26" y="65"/>
                    <a:pt x="26" y="65"/>
                    <a:pt x="26" y="65"/>
                  </a:cubicBezTo>
                  <a:cubicBezTo>
                    <a:pt x="26" y="61"/>
                    <a:pt x="26" y="50"/>
                    <a:pt x="22" y="42"/>
                  </a:cubicBezTo>
                  <a:cubicBezTo>
                    <a:pt x="24" y="42"/>
                    <a:pt x="26" y="41"/>
                    <a:pt x="28" y="41"/>
                  </a:cubicBezTo>
                  <a:cubicBezTo>
                    <a:pt x="29" y="41"/>
                    <a:pt x="29" y="41"/>
                    <a:pt x="29" y="41"/>
                  </a:cubicBezTo>
                  <a:cubicBezTo>
                    <a:pt x="31" y="41"/>
                    <a:pt x="33" y="42"/>
                    <a:pt x="34" y="42"/>
                  </a:cubicBezTo>
                  <a:cubicBezTo>
                    <a:pt x="32" y="48"/>
                    <a:pt x="31" y="55"/>
                    <a:pt x="31" y="65"/>
                  </a:cubicBezTo>
                  <a:cubicBezTo>
                    <a:pt x="31" y="67"/>
                    <a:pt x="31" y="67"/>
                    <a:pt x="31" y="67"/>
                  </a:cubicBezTo>
                  <a:cubicBezTo>
                    <a:pt x="40" y="67"/>
                    <a:pt x="40" y="67"/>
                    <a:pt x="40" y="67"/>
                  </a:cubicBezTo>
                  <a:cubicBezTo>
                    <a:pt x="41" y="65"/>
                    <a:pt x="41" y="65"/>
                    <a:pt x="41" y="65"/>
                  </a:cubicBezTo>
                  <a:cubicBezTo>
                    <a:pt x="42" y="58"/>
                    <a:pt x="46" y="52"/>
                    <a:pt x="50" y="46"/>
                  </a:cubicBezTo>
                  <a:cubicBezTo>
                    <a:pt x="54" y="41"/>
                    <a:pt x="56" y="34"/>
                    <a:pt x="56" y="28"/>
                  </a:cubicBezTo>
                  <a:cubicBezTo>
                    <a:pt x="56" y="13"/>
                    <a:pt x="44" y="0"/>
                    <a:pt x="28"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184200" y="2878170"/>
              <a:ext cx="461677" cy="550831"/>
            </a:xfrm>
            <a:custGeom>
              <a:rect l="l" t="t" r="r" b="b"/>
              <a:pathLst>
                <a:path w="175" h="209">
                  <a:moveTo>
                    <a:pt x="146" y="24"/>
                  </a:moveTo>
                  <a:cubicBezTo>
                    <a:pt x="126" y="8"/>
                    <a:pt x="100" y="0"/>
                    <a:pt x="66" y="8"/>
                  </a:cubicBezTo>
                  <a:cubicBezTo>
                    <a:pt x="42" y="15"/>
                    <a:pt x="21" y="33"/>
                    <a:pt x="16" y="67"/>
                  </a:cubicBezTo>
                  <a:cubicBezTo>
                    <a:pt x="14" y="78"/>
                    <a:pt x="16" y="84"/>
                    <a:pt x="16" y="85"/>
                  </a:cubicBezTo>
                  <a:cubicBezTo>
                    <a:pt x="18" y="87"/>
                    <a:pt x="20" y="91"/>
                    <a:pt x="20" y="94"/>
                  </a:cubicBezTo>
                  <a:cubicBezTo>
                    <a:pt x="20" y="95"/>
                    <a:pt x="19" y="96"/>
                    <a:pt x="19" y="97"/>
                  </a:cubicBezTo>
                  <a:cubicBezTo>
                    <a:pt x="2" y="121"/>
                    <a:pt x="2" y="121"/>
                    <a:pt x="2" y="121"/>
                  </a:cubicBezTo>
                  <a:cubicBezTo>
                    <a:pt x="1" y="123"/>
                    <a:pt x="0" y="125"/>
                    <a:pt x="1" y="127"/>
                  </a:cubicBezTo>
                  <a:cubicBezTo>
                    <a:pt x="4" y="132"/>
                    <a:pt x="12" y="131"/>
                    <a:pt x="14" y="132"/>
                  </a:cubicBezTo>
                  <a:cubicBezTo>
                    <a:pt x="16" y="133"/>
                    <a:pt x="17" y="136"/>
                    <a:pt x="16" y="139"/>
                  </a:cubicBezTo>
                  <a:cubicBezTo>
                    <a:pt x="15" y="141"/>
                    <a:pt x="13" y="145"/>
                    <a:pt x="15" y="146"/>
                  </a:cubicBezTo>
                  <a:cubicBezTo>
                    <a:pt x="17" y="147"/>
                    <a:pt x="19" y="148"/>
                    <a:pt x="19" y="148"/>
                  </a:cubicBezTo>
                  <a:cubicBezTo>
                    <a:pt x="19" y="148"/>
                    <a:pt x="16" y="149"/>
                    <a:pt x="16" y="151"/>
                  </a:cubicBezTo>
                  <a:cubicBezTo>
                    <a:pt x="15" y="153"/>
                    <a:pt x="16" y="156"/>
                    <a:pt x="19" y="157"/>
                  </a:cubicBezTo>
                  <a:cubicBezTo>
                    <a:pt x="19" y="157"/>
                    <a:pt x="22" y="164"/>
                    <a:pt x="21" y="171"/>
                  </a:cubicBezTo>
                  <a:cubicBezTo>
                    <a:pt x="20" y="177"/>
                    <a:pt x="18" y="183"/>
                    <a:pt x="23" y="187"/>
                  </a:cubicBezTo>
                  <a:cubicBezTo>
                    <a:pt x="28" y="191"/>
                    <a:pt x="48" y="188"/>
                    <a:pt x="60" y="184"/>
                  </a:cubicBezTo>
                  <a:cubicBezTo>
                    <a:pt x="60" y="184"/>
                    <a:pt x="64" y="191"/>
                    <a:pt x="68" y="209"/>
                  </a:cubicBezTo>
                  <a:cubicBezTo>
                    <a:pt x="152" y="183"/>
                    <a:pt x="152" y="183"/>
                    <a:pt x="152" y="183"/>
                  </a:cubicBezTo>
                  <a:cubicBezTo>
                    <a:pt x="147" y="170"/>
                    <a:pt x="145" y="163"/>
                    <a:pt x="145" y="159"/>
                  </a:cubicBezTo>
                  <a:cubicBezTo>
                    <a:pt x="143" y="148"/>
                    <a:pt x="160" y="128"/>
                    <a:pt x="166" y="106"/>
                  </a:cubicBezTo>
                  <a:cubicBezTo>
                    <a:pt x="173" y="81"/>
                    <a:pt x="175" y="48"/>
                    <a:pt x="146" y="24"/>
                  </a:cubicBezTo>
                  <a:close/>
                  <a:moveTo>
                    <a:pt x="118" y="90"/>
                  </a:moveTo>
                  <a:cubicBezTo>
                    <a:pt x="112" y="98"/>
                    <a:pt x="110" y="104"/>
                    <a:pt x="110" y="110"/>
                  </a:cubicBezTo>
                  <a:cubicBezTo>
                    <a:pt x="110" y="128"/>
                    <a:pt x="110" y="128"/>
                    <a:pt x="110" y="128"/>
                  </a:cubicBezTo>
                  <a:cubicBezTo>
                    <a:pt x="110" y="133"/>
                    <a:pt x="107" y="136"/>
                    <a:pt x="104" y="136"/>
                  </a:cubicBezTo>
                  <a:cubicBezTo>
                    <a:pt x="97" y="136"/>
                    <a:pt x="97" y="136"/>
                    <a:pt x="97" y="136"/>
                  </a:cubicBezTo>
                  <a:cubicBezTo>
                    <a:pt x="96" y="136"/>
                    <a:pt x="96" y="136"/>
                    <a:pt x="96" y="136"/>
                  </a:cubicBezTo>
                  <a:cubicBezTo>
                    <a:pt x="95" y="138"/>
                    <a:pt x="93" y="139"/>
                    <a:pt x="91" y="139"/>
                  </a:cubicBezTo>
                  <a:cubicBezTo>
                    <a:pt x="89" y="139"/>
                    <a:pt x="88" y="138"/>
                    <a:pt x="87" y="136"/>
                  </a:cubicBezTo>
                  <a:cubicBezTo>
                    <a:pt x="86" y="136"/>
                    <a:pt x="86" y="136"/>
                    <a:pt x="86" y="136"/>
                  </a:cubicBezTo>
                  <a:cubicBezTo>
                    <a:pt x="79" y="136"/>
                    <a:pt x="79" y="136"/>
                    <a:pt x="79" y="136"/>
                  </a:cubicBezTo>
                  <a:cubicBezTo>
                    <a:pt x="76" y="136"/>
                    <a:pt x="73" y="133"/>
                    <a:pt x="73" y="129"/>
                  </a:cubicBezTo>
                  <a:cubicBezTo>
                    <a:pt x="73" y="110"/>
                    <a:pt x="73" y="110"/>
                    <a:pt x="73" y="110"/>
                  </a:cubicBezTo>
                  <a:cubicBezTo>
                    <a:pt x="73" y="104"/>
                    <a:pt x="70" y="98"/>
                    <a:pt x="65" y="90"/>
                  </a:cubicBezTo>
                  <a:cubicBezTo>
                    <a:pt x="59" y="83"/>
                    <a:pt x="57" y="76"/>
                    <a:pt x="57" y="68"/>
                  </a:cubicBezTo>
                  <a:cubicBezTo>
                    <a:pt x="57" y="49"/>
                    <a:pt x="72" y="34"/>
                    <a:pt x="91" y="34"/>
                  </a:cubicBezTo>
                  <a:cubicBezTo>
                    <a:pt x="110" y="34"/>
                    <a:pt x="126" y="49"/>
                    <a:pt x="126" y="68"/>
                  </a:cubicBezTo>
                  <a:cubicBezTo>
                    <a:pt x="126" y="76"/>
                    <a:pt x="123" y="83"/>
                    <a:pt x="118" y="9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1996032" y="4065529"/>
            <a:ext cx="664560" cy="579786"/>
            <a:chOff x="1996032" y="4065529"/>
            <a:chExt cx="664560" cy="579786"/>
          </a:xfrm>
        </p:grpSpPr>
        <p:sp>
          <p:nvSpPr>
            <p:cNvPr id="10" name="Freeform 10"/>
            <p:cNvSpPr/>
            <p:nvPr/>
          </p:nvSpPr>
          <p:spPr>
            <a:xfrm>
              <a:off x="1996032" y="4204879"/>
              <a:ext cx="440436" cy="440436"/>
            </a:xfrm>
            <a:custGeom>
              <a:rect l="l" t="t" r="r" b="b"/>
              <a:pathLst>
                <a:path w="167" h="167">
                  <a:moveTo>
                    <a:pt x="161" y="71"/>
                  </a:moveTo>
                  <a:cubicBezTo>
                    <a:pt x="148" y="71"/>
                    <a:pt x="148" y="71"/>
                    <a:pt x="148" y="71"/>
                  </a:cubicBezTo>
                  <a:cubicBezTo>
                    <a:pt x="146" y="62"/>
                    <a:pt x="143" y="54"/>
                    <a:pt x="138" y="47"/>
                  </a:cubicBezTo>
                  <a:cubicBezTo>
                    <a:pt x="147" y="38"/>
                    <a:pt x="147" y="38"/>
                    <a:pt x="147" y="38"/>
                  </a:cubicBezTo>
                  <a:cubicBezTo>
                    <a:pt x="149" y="36"/>
                    <a:pt x="150" y="32"/>
                    <a:pt x="148" y="31"/>
                  </a:cubicBezTo>
                  <a:cubicBezTo>
                    <a:pt x="136" y="19"/>
                    <a:pt x="136" y="19"/>
                    <a:pt x="136" y="19"/>
                  </a:cubicBezTo>
                  <a:cubicBezTo>
                    <a:pt x="135" y="17"/>
                    <a:pt x="131" y="18"/>
                    <a:pt x="129" y="20"/>
                  </a:cubicBezTo>
                  <a:cubicBezTo>
                    <a:pt x="120" y="29"/>
                    <a:pt x="120" y="29"/>
                    <a:pt x="120" y="29"/>
                  </a:cubicBezTo>
                  <a:cubicBezTo>
                    <a:pt x="113" y="24"/>
                    <a:pt x="105" y="21"/>
                    <a:pt x="96" y="19"/>
                  </a:cubicBezTo>
                  <a:cubicBezTo>
                    <a:pt x="96" y="6"/>
                    <a:pt x="96" y="6"/>
                    <a:pt x="96" y="6"/>
                  </a:cubicBezTo>
                  <a:cubicBezTo>
                    <a:pt x="96" y="3"/>
                    <a:pt x="94" y="0"/>
                    <a:pt x="92" y="0"/>
                  </a:cubicBezTo>
                  <a:cubicBezTo>
                    <a:pt x="75" y="0"/>
                    <a:pt x="75" y="0"/>
                    <a:pt x="75" y="0"/>
                  </a:cubicBezTo>
                  <a:cubicBezTo>
                    <a:pt x="73" y="0"/>
                    <a:pt x="71" y="3"/>
                    <a:pt x="71" y="6"/>
                  </a:cubicBezTo>
                  <a:cubicBezTo>
                    <a:pt x="71" y="19"/>
                    <a:pt x="71" y="19"/>
                    <a:pt x="71" y="19"/>
                  </a:cubicBezTo>
                  <a:cubicBezTo>
                    <a:pt x="62" y="21"/>
                    <a:pt x="54" y="24"/>
                    <a:pt x="46" y="29"/>
                  </a:cubicBezTo>
                  <a:cubicBezTo>
                    <a:pt x="37" y="20"/>
                    <a:pt x="37" y="20"/>
                    <a:pt x="37" y="20"/>
                  </a:cubicBezTo>
                  <a:cubicBezTo>
                    <a:pt x="35" y="18"/>
                    <a:pt x="32" y="17"/>
                    <a:pt x="30" y="19"/>
                  </a:cubicBezTo>
                  <a:cubicBezTo>
                    <a:pt x="18" y="31"/>
                    <a:pt x="18" y="31"/>
                    <a:pt x="18" y="31"/>
                  </a:cubicBezTo>
                  <a:cubicBezTo>
                    <a:pt x="17" y="32"/>
                    <a:pt x="17" y="36"/>
                    <a:pt x="19" y="38"/>
                  </a:cubicBezTo>
                  <a:cubicBezTo>
                    <a:pt x="29" y="47"/>
                    <a:pt x="29" y="47"/>
                    <a:pt x="29" y="47"/>
                  </a:cubicBezTo>
                  <a:cubicBezTo>
                    <a:pt x="24" y="54"/>
                    <a:pt x="20" y="62"/>
                    <a:pt x="19" y="71"/>
                  </a:cubicBezTo>
                  <a:cubicBezTo>
                    <a:pt x="6" y="71"/>
                    <a:pt x="6" y="71"/>
                    <a:pt x="6" y="71"/>
                  </a:cubicBezTo>
                  <a:cubicBezTo>
                    <a:pt x="2" y="71"/>
                    <a:pt x="0" y="73"/>
                    <a:pt x="0" y="75"/>
                  </a:cubicBezTo>
                  <a:cubicBezTo>
                    <a:pt x="0" y="92"/>
                    <a:pt x="0" y="92"/>
                    <a:pt x="0" y="92"/>
                  </a:cubicBezTo>
                  <a:cubicBezTo>
                    <a:pt x="0" y="94"/>
                    <a:pt x="2" y="96"/>
                    <a:pt x="6" y="96"/>
                  </a:cubicBezTo>
                  <a:cubicBezTo>
                    <a:pt x="19" y="96"/>
                    <a:pt x="19" y="96"/>
                    <a:pt x="19" y="96"/>
                  </a:cubicBezTo>
                  <a:cubicBezTo>
                    <a:pt x="20" y="105"/>
                    <a:pt x="24" y="113"/>
                    <a:pt x="29" y="120"/>
                  </a:cubicBezTo>
                  <a:cubicBezTo>
                    <a:pt x="19" y="130"/>
                    <a:pt x="19" y="130"/>
                    <a:pt x="19" y="130"/>
                  </a:cubicBezTo>
                  <a:cubicBezTo>
                    <a:pt x="17" y="132"/>
                    <a:pt x="17" y="135"/>
                    <a:pt x="18" y="137"/>
                  </a:cubicBezTo>
                  <a:cubicBezTo>
                    <a:pt x="30" y="148"/>
                    <a:pt x="30" y="148"/>
                    <a:pt x="30" y="148"/>
                  </a:cubicBezTo>
                  <a:cubicBezTo>
                    <a:pt x="32" y="150"/>
                    <a:pt x="35" y="150"/>
                    <a:pt x="37" y="147"/>
                  </a:cubicBezTo>
                  <a:cubicBezTo>
                    <a:pt x="46" y="138"/>
                    <a:pt x="46" y="138"/>
                    <a:pt x="46" y="138"/>
                  </a:cubicBezTo>
                  <a:cubicBezTo>
                    <a:pt x="54" y="143"/>
                    <a:pt x="62" y="147"/>
                    <a:pt x="71" y="148"/>
                  </a:cubicBezTo>
                  <a:cubicBezTo>
                    <a:pt x="71" y="161"/>
                    <a:pt x="71" y="161"/>
                    <a:pt x="71" y="161"/>
                  </a:cubicBezTo>
                  <a:cubicBezTo>
                    <a:pt x="71" y="164"/>
                    <a:pt x="73" y="167"/>
                    <a:pt x="75" y="167"/>
                  </a:cubicBezTo>
                  <a:cubicBezTo>
                    <a:pt x="92" y="167"/>
                    <a:pt x="92" y="167"/>
                    <a:pt x="92" y="167"/>
                  </a:cubicBezTo>
                  <a:cubicBezTo>
                    <a:pt x="94" y="167"/>
                    <a:pt x="96" y="164"/>
                    <a:pt x="96" y="161"/>
                  </a:cubicBezTo>
                  <a:cubicBezTo>
                    <a:pt x="96" y="148"/>
                    <a:pt x="96" y="148"/>
                    <a:pt x="96" y="148"/>
                  </a:cubicBezTo>
                  <a:cubicBezTo>
                    <a:pt x="105" y="147"/>
                    <a:pt x="113" y="143"/>
                    <a:pt x="120" y="138"/>
                  </a:cubicBezTo>
                  <a:cubicBezTo>
                    <a:pt x="129" y="147"/>
                    <a:pt x="129" y="147"/>
                    <a:pt x="129" y="147"/>
                  </a:cubicBezTo>
                  <a:cubicBezTo>
                    <a:pt x="131" y="150"/>
                    <a:pt x="135" y="150"/>
                    <a:pt x="136" y="148"/>
                  </a:cubicBezTo>
                  <a:cubicBezTo>
                    <a:pt x="148" y="137"/>
                    <a:pt x="148" y="137"/>
                    <a:pt x="148" y="137"/>
                  </a:cubicBezTo>
                  <a:cubicBezTo>
                    <a:pt x="150" y="135"/>
                    <a:pt x="149" y="132"/>
                    <a:pt x="147" y="130"/>
                  </a:cubicBezTo>
                  <a:cubicBezTo>
                    <a:pt x="138" y="120"/>
                    <a:pt x="138" y="120"/>
                    <a:pt x="138" y="120"/>
                  </a:cubicBezTo>
                  <a:cubicBezTo>
                    <a:pt x="143" y="113"/>
                    <a:pt x="146" y="105"/>
                    <a:pt x="148" y="96"/>
                  </a:cubicBezTo>
                  <a:cubicBezTo>
                    <a:pt x="161" y="96"/>
                    <a:pt x="161" y="96"/>
                    <a:pt x="161" y="96"/>
                  </a:cubicBezTo>
                  <a:cubicBezTo>
                    <a:pt x="164" y="96"/>
                    <a:pt x="167" y="94"/>
                    <a:pt x="167" y="92"/>
                  </a:cubicBezTo>
                  <a:cubicBezTo>
                    <a:pt x="167" y="75"/>
                    <a:pt x="167" y="75"/>
                    <a:pt x="167" y="75"/>
                  </a:cubicBezTo>
                  <a:cubicBezTo>
                    <a:pt x="167" y="73"/>
                    <a:pt x="164" y="71"/>
                    <a:pt x="161" y="71"/>
                  </a:cubicBezTo>
                  <a:close/>
                  <a:moveTo>
                    <a:pt x="83" y="114"/>
                  </a:moveTo>
                  <a:cubicBezTo>
                    <a:pt x="66" y="114"/>
                    <a:pt x="52" y="101"/>
                    <a:pt x="52" y="84"/>
                  </a:cubicBezTo>
                  <a:cubicBezTo>
                    <a:pt x="52" y="67"/>
                    <a:pt x="66" y="53"/>
                    <a:pt x="83" y="53"/>
                  </a:cubicBezTo>
                  <a:cubicBezTo>
                    <a:pt x="100" y="53"/>
                    <a:pt x="114" y="67"/>
                    <a:pt x="114" y="84"/>
                  </a:cubicBezTo>
                  <a:cubicBezTo>
                    <a:pt x="114" y="101"/>
                    <a:pt x="100" y="114"/>
                    <a:pt x="83" y="114"/>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2341695" y="4065529"/>
              <a:ext cx="318897" cy="316706"/>
            </a:xfrm>
            <a:custGeom>
              <a:rect l="l" t="t" r="r" b="b"/>
              <a:pathLst>
                <a:path w="120" h="120">
                  <a:moveTo>
                    <a:pt x="117" y="51"/>
                  </a:moveTo>
                  <a:cubicBezTo>
                    <a:pt x="108" y="51"/>
                    <a:pt x="108" y="51"/>
                    <a:pt x="108" y="51"/>
                  </a:cubicBezTo>
                  <a:cubicBezTo>
                    <a:pt x="106" y="44"/>
                    <a:pt x="104" y="38"/>
                    <a:pt x="100" y="33"/>
                  </a:cubicBezTo>
                  <a:cubicBezTo>
                    <a:pt x="107" y="27"/>
                    <a:pt x="107" y="27"/>
                    <a:pt x="107" y="27"/>
                  </a:cubicBezTo>
                  <a:cubicBezTo>
                    <a:pt x="109" y="25"/>
                    <a:pt x="109" y="23"/>
                    <a:pt x="108" y="22"/>
                  </a:cubicBezTo>
                  <a:cubicBezTo>
                    <a:pt x="99" y="13"/>
                    <a:pt x="99" y="13"/>
                    <a:pt x="99" y="13"/>
                  </a:cubicBezTo>
                  <a:cubicBezTo>
                    <a:pt x="98" y="12"/>
                    <a:pt x="96" y="12"/>
                    <a:pt x="94" y="14"/>
                  </a:cubicBezTo>
                  <a:cubicBezTo>
                    <a:pt x="87" y="20"/>
                    <a:pt x="87" y="20"/>
                    <a:pt x="87" y="20"/>
                  </a:cubicBezTo>
                  <a:cubicBezTo>
                    <a:pt x="82" y="17"/>
                    <a:pt x="76" y="14"/>
                    <a:pt x="70" y="13"/>
                  </a:cubicBezTo>
                  <a:cubicBezTo>
                    <a:pt x="70" y="4"/>
                    <a:pt x="70" y="4"/>
                    <a:pt x="70" y="4"/>
                  </a:cubicBezTo>
                  <a:cubicBezTo>
                    <a:pt x="70" y="1"/>
                    <a:pt x="69" y="0"/>
                    <a:pt x="67" y="0"/>
                  </a:cubicBezTo>
                  <a:cubicBezTo>
                    <a:pt x="55" y="0"/>
                    <a:pt x="55" y="0"/>
                    <a:pt x="55" y="0"/>
                  </a:cubicBezTo>
                  <a:cubicBezTo>
                    <a:pt x="53" y="0"/>
                    <a:pt x="52" y="1"/>
                    <a:pt x="52" y="4"/>
                  </a:cubicBezTo>
                  <a:cubicBezTo>
                    <a:pt x="52" y="13"/>
                    <a:pt x="52" y="13"/>
                    <a:pt x="52" y="13"/>
                  </a:cubicBezTo>
                  <a:cubicBezTo>
                    <a:pt x="45" y="14"/>
                    <a:pt x="39" y="17"/>
                    <a:pt x="34" y="20"/>
                  </a:cubicBezTo>
                  <a:cubicBezTo>
                    <a:pt x="28" y="14"/>
                    <a:pt x="28" y="14"/>
                    <a:pt x="28" y="14"/>
                  </a:cubicBezTo>
                  <a:cubicBezTo>
                    <a:pt x="26" y="12"/>
                    <a:pt x="24" y="12"/>
                    <a:pt x="22" y="13"/>
                  </a:cubicBezTo>
                  <a:cubicBezTo>
                    <a:pt x="14" y="22"/>
                    <a:pt x="14" y="22"/>
                    <a:pt x="14" y="22"/>
                  </a:cubicBezTo>
                  <a:cubicBezTo>
                    <a:pt x="13" y="23"/>
                    <a:pt x="13" y="25"/>
                    <a:pt x="15" y="27"/>
                  </a:cubicBezTo>
                  <a:cubicBezTo>
                    <a:pt x="21" y="33"/>
                    <a:pt x="21" y="33"/>
                    <a:pt x="21" y="33"/>
                  </a:cubicBezTo>
                  <a:cubicBezTo>
                    <a:pt x="18" y="38"/>
                    <a:pt x="15" y="44"/>
                    <a:pt x="14" y="51"/>
                  </a:cubicBezTo>
                  <a:cubicBezTo>
                    <a:pt x="5" y="51"/>
                    <a:pt x="5" y="51"/>
                    <a:pt x="5" y="51"/>
                  </a:cubicBezTo>
                  <a:cubicBezTo>
                    <a:pt x="2" y="51"/>
                    <a:pt x="0" y="52"/>
                    <a:pt x="0" y="54"/>
                  </a:cubicBezTo>
                  <a:cubicBezTo>
                    <a:pt x="0" y="66"/>
                    <a:pt x="0" y="66"/>
                    <a:pt x="0" y="66"/>
                  </a:cubicBezTo>
                  <a:cubicBezTo>
                    <a:pt x="0" y="68"/>
                    <a:pt x="2" y="69"/>
                    <a:pt x="5" y="69"/>
                  </a:cubicBezTo>
                  <a:cubicBezTo>
                    <a:pt x="14" y="69"/>
                    <a:pt x="14" y="69"/>
                    <a:pt x="14" y="69"/>
                  </a:cubicBezTo>
                  <a:cubicBezTo>
                    <a:pt x="15" y="76"/>
                    <a:pt x="18" y="81"/>
                    <a:pt x="21" y="87"/>
                  </a:cubicBezTo>
                  <a:cubicBezTo>
                    <a:pt x="15" y="93"/>
                    <a:pt x="15" y="93"/>
                    <a:pt x="15" y="93"/>
                  </a:cubicBezTo>
                  <a:cubicBezTo>
                    <a:pt x="13" y="95"/>
                    <a:pt x="13" y="97"/>
                    <a:pt x="14" y="98"/>
                  </a:cubicBezTo>
                  <a:cubicBezTo>
                    <a:pt x="22" y="107"/>
                    <a:pt x="22" y="107"/>
                    <a:pt x="22" y="107"/>
                  </a:cubicBezTo>
                  <a:cubicBezTo>
                    <a:pt x="24" y="108"/>
                    <a:pt x="26" y="108"/>
                    <a:pt x="28" y="106"/>
                  </a:cubicBezTo>
                  <a:cubicBezTo>
                    <a:pt x="34" y="100"/>
                    <a:pt x="34" y="100"/>
                    <a:pt x="34" y="100"/>
                  </a:cubicBezTo>
                  <a:cubicBezTo>
                    <a:pt x="39" y="103"/>
                    <a:pt x="45" y="106"/>
                    <a:pt x="52" y="107"/>
                  </a:cubicBezTo>
                  <a:cubicBezTo>
                    <a:pt x="52" y="116"/>
                    <a:pt x="52" y="116"/>
                    <a:pt x="52" y="116"/>
                  </a:cubicBezTo>
                  <a:cubicBezTo>
                    <a:pt x="52" y="118"/>
                    <a:pt x="53" y="120"/>
                    <a:pt x="55" y="120"/>
                  </a:cubicBezTo>
                  <a:cubicBezTo>
                    <a:pt x="67" y="120"/>
                    <a:pt x="67" y="120"/>
                    <a:pt x="67" y="120"/>
                  </a:cubicBezTo>
                  <a:cubicBezTo>
                    <a:pt x="69" y="120"/>
                    <a:pt x="70" y="118"/>
                    <a:pt x="70" y="116"/>
                  </a:cubicBezTo>
                  <a:cubicBezTo>
                    <a:pt x="70" y="107"/>
                    <a:pt x="70" y="107"/>
                    <a:pt x="70" y="107"/>
                  </a:cubicBezTo>
                  <a:cubicBezTo>
                    <a:pt x="76" y="106"/>
                    <a:pt x="82" y="103"/>
                    <a:pt x="87" y="100"/>
                  </a:cubicBezTo>
                  <a:cubicBezTo>
                    <a:pt x="94" y="106"/>
                    <a:pt x="94" y="106"/>
                    <a:pt x="94" y="106"/>
                  </a:cubicBezTo>
                  <a:cubicBezTo>
                    <a:pt x="96" y="108"/>
                    <a:pt x="98" y="108"/>
                    <a:pt x="99" y="107"/>
                  </a:cubicBezTo>
                  <a:cubicBezTo>
                    <a:pt x="108" y="98"/>
                    <a:pt x="108" y="98"/>
                    <a:pt x="108" y="98"/>
                  </a:cubicBezTo>
                  <a:cubicBezTo>
                    <a:pt x="109" y="97"/>
                    <a:pt x="109" y="95"/>
                    <a:pt x="107" y="93"/>
                  </a:cubicBezTo>
                  <a:cubicBezTo>
                    <a:pt x="100" y="87"/>
                    <a:pt x="100" y="87"/>
                    <a:pt x="100" y="87"/>
                  </a:cubicBezTo>
                  <a:cubicBezTo>
                    <a:pt x="104" y="81"/>
                    <a:pt x="106" y="76"/>
                    <a:pt x="108" y="69"/>
                  </a:cubicBezTo>
                  <a:cubicBezTo>
                    <a:pt x="117" y="69"/>
                    <a:pt x="117" y="69"/>
                    <a:pt x="117" y="69"/>
                  </a:cubicBezTo>
                  <a:cubicBezTo>
                    <a:pt x="119" y="69"/>
                    <a:pt x="121" y="68"/>
                    <a:pt x="121" y="66"/>
                  </a:cubicBezTo>
                  <a:cubicBezTo>
                    <a:pt x="121" y="54"/>
                    <a:pt x="121" y="54"/>
                    <a:pt x="121" y="54"/>
                  </a:cubicBezTo>
                  <a:cubicBezTo>
                    <a:pt x="121" y="52"/>
                    <a:pt x="119" y="51"/>
                    <a:pt x="117" y="51"/>
                  </a:cubicBezTo>
                  <a:close/>
                  <a:moveTo>
                    <a:pt x="61" y="82"/>
                  </a:moveTo>
                  <a:cubicBezTo>
                    <a:pt x="48" y="82"/>
                    <a:pt x="38" y="72"/>
                    <a:pt x="38" y="60"/>
                  </a:cubicBezTo>
                  <a:cubicBezTo>
                    <a:pt x="38" y="48"/>
                    <a:pt x="48" y="38"/>
                    <a:pt x="61" y="38"/>
                  </a:cubicBezTo>
                  <a:cubicBezTo>
                    <a:pt x="73" y="38"/>
                    <a:pt x="83" y="48"/>
                    <a:pt x="83" y="60"/>
                  </a:cubicBezTo>
                  <a:cubicBezTo>
                    <a:pt x="83" y="72"/>
                    <a:pt x="73" y="82"/>
                    <a:pt x="61" y="82"/>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4836987" y="4210981"/>
            <a:ext cx="577691" cy="614457"/>
            <a:chOff x="4836987" y="4210981"/>
            <a:chExt cx="577691" cy="614457"/>
          </a:xfrm>
        </p:grpSpPr>
        <p:sp>
          <p:nvSpPr>
            <p:cNvPr id="13" name="Freeform 13"/>
            <p:cNvSpPr/>
            <p:nvPr/>
          </p:nvSpPr>
          <p:spPr>
            <a:xfrm>
              <a:off x="5174934" y="4210981"/>
              <a:ext cx="239744" cy="269843"/>
            </a:xfrm>
            <a:custGeom>
              <a:rect l="l" t="t" r="r" b="b"/>
              <a:pathLst>
                <a:path w="91" h="102">
                  <a:moveTo>
                    <a:pt x="76" y="45"/>
                  </a:moveTo>
                  <a:cubicBezTo>
                    <a:pt x="65" y="52"/>
                    <a:pt x="54" y="52"/>
                    <a:pt x="50" y="52"/>
                  </a:cubicBezTo>
                  <a:cubicBezTo>
                    <a:pt x="11" y="102"/>
                    <a:pt x="11" y="102"/>
                    <a:pt x="11" y="102"/>
                  </a:cubicBezTo>
                  <a:cubicBezTo>
                    <a:pt x="0" y="93"/>
                    <a:pt x="0" y="93"/>
                    <a:pt x="0" y="93"/>
                  </a:cubicBezTo>
                  <a:cubicBezTo>
                    <a:pt x="43" y="47"/>
                    <a:pt x="43" y="47"/>
                    <a:pt x="43" y="47"/>
                  </a:cubicBezTo>
                  <a:cubicBezTo>
                    <a:pt x="42" y="43"/>
                    <a:pt x="40" y="32"/>
                    <a:pt x="45" y="19"/>
                  </a:cubicBezTo>
                  <a:cubicBezTo>
                    <a:pt x="52" y="4"/>
                    <a:pt x="70" y="0"/>
                    <a:pt x="70" y="0"/>
                  </a:cubicBezTo>
                  <a:cubicBezTo>
                    <a:pt x="67" y="22"/>
                    <a:pt x="67" y="22"/>
                    <a:pt x="67" y="22"/>
                  </a:cubicBezTo>
                  <a:cubicBezTo>
                    <a:pt x="68" y="21"/>
                    <a:pt x="69" y="21"/>
                    <a:pt x="70" y="22"/>
                  </a:cubicBezTo>
                  <a:cubicBezTo>
                    <a:pt x="70" y="22"/>
                    <a:pt x="70" y="23"/>
                    <a:pt x="70" y="24"/>
                  </a:cubicBezTo>
                  <a:cubicBezTo>
                    <a:pt x="91" y="17"/>
                    <a:pt x="91" y="17"/>
                    <a:pt x="91" y="17"/>
                  </a:cubicBezTo>
                  <a:cubicBezTo>
                    <a:pt x="91" y="17"/>
                    <a:pt x="90" y="36"/>
                    <a:pt x="76" y="45"/>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4836987" y="4396146"/>
              <a:ext cx="461677" cy="429292"/>
            </a:xfrm>
            <a:custGeom>
              <a:rect l="l" t="t" r="r" b="b"/>
              <a:pathLst>
                <a:path w="175" h="163">
                  <a:moveTo>
                    <a:pt x="77" y="0"/>
                  </a:moveTo>
                  <a:cubicBezTo>
                    <a:pt x="95" y="0"/>
                    <a:pt x="112" y="6"/>
                    <a:pt x="127" y="16"/>
                  </a:cubicBezTo>
                  <a:cubicBezTo>
                    <a:pt x="107" y="40"/>
                    <a:pt x="107" y="40"/>
                    <a:pt x="107" y="40"/>
                  </a:cubicBezTo>
                  <a:cubicBezTo>
                    <a:pt x="100" y="36"/>
                    <a:pt x="92" y="34"/>
                    <a:pt x="84" y="34"/>
                  </a:cubicBezTo>
                  <a:cubicBezTo>
                    <a:pt x="59" y="34"/>
                    <a:pt x="41" y="54"/>
                    <a:pt x="44" y="80"/>
                  </a:cubicBezTo>
                  <a:cubicBezTo>
                    <a:pt x="47" y="105"/>
                    <a:pt x="70" y="125"/>
                    <a:pt x="96" y="125"/>
                  </a:cubicBezTo>
                  <a:cubicBezTo>
                    <a:pt x="121" y="125"/>
                    <a:pt x="138" y="105"/>
                    <a:pt x="135" y="80"/>
                  </a:cubicBezTo>
                  <a:cubicBezTo>
                    <a:pt x="134" y="71"/>
                    <a:pt x="130" y="63"/>
                    <a:pt x="125" y="56"/>
                  </a:cubicBezTo>
                  <a:cubicBezTo>
                    <a:pt x="145" y="32"/>
                    <a:pt x="145" y="32"/>
                    <a:pt x="145" y="32"/>
                  </a:cubicBezTo>
                  <a:cubicBezTo>
                    <a:pt x="158" y="46"/>
                    <a:pt x="166" y="63"/>
                    <a:pt x="169" y="82"/>
                  </a:cubicBezTo>
                  <a:cubicBezTo>
                    <a:pt x="175" y="127"/>
                    <a:pt x="143" y="163"/>
                    <a:pt x="98" y="163"/>
                  </a:cubicBezTo>
                  <a:cubicBezTo>
                    <a:pt x="53" y="163"/>
                    <a:pt x="12" y="127"/>
                    <a:pt x="6" y="82"/>
                  </a:cubicBezTo>
                  <a:cubicBezTo>
                    <a:pt x="0" y="37"/>
                    <a:pt x="31" y="0"/>
                    <a:pt x="77" y="0"/>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976433" y="4512066"/>
              <a:ext cx="195167" cy="181737"/>
            </a:xfrm>
            <a:custGeom>
              <a:rect l="l" t="t" r="r" b="b"/>
              <a:pathLst>
                <a:path w="74" h="69">
                  <a:moveTo>
                    <a:pt x="42" y="69"/>
                  </a:moveTo>
                  <a:cubicBezTo>
                    <a:pt x="23" y="69"/>
                    <a:pt x="5" y="54"/>
                    <a:pt x="3" y="35"/>
                  </a:cubicBezTo>
                  <a:cubicBezTo>
                    <a:pt x="0" y="16"/>
                    <a:pt x="14" y="0"/>
                    <a:pt x="33" y="0"/>
                  </a:cubicBezTo>
                  <a:cubicBezTo>
                    <a:pt x="38" y="0"/>
                    <a:pt x="44" y="2"/>
                    <a:pt x="49" y="4"/>
                  </a:cubicBezTo>
                  <a:cubicBezTo>
                    <a:pt x="48" y="6"/>
                    <a:pt x="48" y="9"/>
                    <a:pt x="49" y="11"/>
                  </a:cubicBezTo>
                  <a:cubicBezTo>
                    <a:pt x="36" y="30"/>
                    <a:pt x="36" y="30"/>
                    <a:pt x="36" y="30"/>
                  </a:cubicBezTo>
                  <a:cubicBezTo>
                    <a:pt x="42" y="35"/>
                    <a:pt x="42" y="35"/>
                    <a:pt x="42" y="35"/>
                  </a:cubicBezTo>
                  <a:cubicBezTo>
                    <a:pt x="59" y="20"/>
                    <a:pt x="59" y="20"/>
                    <a:pt x="59" y="20"/>
                  </a:cubicBezTo>
                  <a:cubicBezTo>
                    <a:pt x="59" y="20"/>
                    <a:pt x="60" y="20"/>
                    <a:pt x="60" y="20"/>
                  </a:cubicBezTo>
                  <a:cubicBezTo>
                    <a:pt x="62" y="20"/>
                    <a:pt x="64" y="19"/>
                    <a:pt x="66" y="18"/>
                  </a:cubicBezTo>
                  <a:cubicBezTo>
                    <a:pt x="69" y="23"/>
                    <a:pt x="71" y="29"/>
                    <a:pt x="72" y="35"/>
                  </a:cubicBezTo>
                  <a:cubicBezTo>
                    <a:pt x="74" y="54"/>
                    <a:pt x="61" y="69"/>
                    <a:pt x="42" y="69"/>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084541" y="4461869"/>
              <a:ext cx="113728" cy="129349"/>
            </a:xfrm>
            <a:custGeom>
              <a:rect l="l" t="t" r="r" b="b"/>
              <a:pathLst>
                <a:path w="43" h="49">
                  <a:moveTo>
                    <a:pt x="13" y="31"/>
                  </a:moveTo>
                  <a:cubicBezTo>
                    <a:pt x="11" y="28"/>
                    <a:pt x="12" y="25"/>
                    <a:pt x="14" y="22"/>
                  </a:cubicBezTo>
                  <a:cubicBezTo>
                    <a:pt x="32" y="0"/>
                    <a:pt x="32" y="0"/>
                    <a:pt x="32" y="0"/>
                  </a:cubicBezTo>
                  <a:cubicBezTo>
                    <a:pt x="43" y="9"/>
                    <a:pt x="43" y="9"/>
                    <a:pt x="43" y="9"/>
                  </a:cubicBezTo>
                  <a:cubicBezTo>
                    <a:pt x="24" y="32"/>
                    <a:pt x="24" y="32"/>
                    <a:pt x="24" y="32"/>
                  </a:cubicBezTo>
                  <a:cubicBezTo>
                    <a:pt x="22" y="34"/>
                    <a:pt x="19" y="35"/>
                    <a:pt x="17" y="34"/>
                  </a:cubicBezTo>
                  <a:cubicBezTo>
                    <a:pt x="1" y="49"/>
                    <a:pt x="1" y="49"/>
                    <a:pt x="1" y="49"/>
                  </a:cubicBezTo>
                  <a:cubicBezTo>
                    <a:pt x="0" y="48"/>
                    <a:pt x="0" y="48"/>
                    <a:pt x="0" y="48"/>
                  </a:cubicBezTo>
                  <a:lnTo>
                    <a:pt x="13" y="31"/>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 name="Group 17"/>
          <p:cNvGrpSpPr/>
          <p:nvPr/>
        </p:nvGrpSpPr>
        <p:grpSpPr>
          <a:xfrm>
            <a:off x="3390861" y="2655299"/>
            <a:ext cx="559445" cy="701973"/>
            <a:chOff x="3390861" y="2655299"/>
            <a:chExt cx="559445" cy="701973"/>
          </a:xfrm>
        </p:grpSpPr>
        <p:sp>
          <p:nvSpPr>
            <p:cNvPr id="18" name="Freeform 18"/>
            <p:cNvSpPr/>
            <p:nvPr/>
          </p:nvSpPr>
          <p:spPr>
            <a:xfrm>
              <a:off x="3782073" y="2655299"/>
              <a:ext cx="168233" cy="183703"/>
            </a:xfrm>
            <a:custGeom>
              <a:rect l="l" t="t" r="r" b="b"/>
              <a:pathLst>
                <a:path w="125" h="140">
                  <a:moveTo>
                    <a:pt x="0" y="57"/>
                  </a:moveTo>
                  <a:lnTo>
                    <a:pt x="48" y="0"/>
                  </a:lnTo>
                  <a:lnTo>
                    <a:pt x="126" y="85"/>
                  </a:lnTo>
                  <a:lnTo>
                    <a:pt x="78" y="140"/>
                  </a:lnTo>
                  <a:lnTo>
                    <a:pt x="0" y="57"/>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3564454" y="2751018"/>
              <a:ext cx="296432" cy="326720"/>
            </a:xfrm>
            <a:custGeom>
              <a:rect l="l" t="t" r="r" b="b"/>
              <a:pathLst>
                <a:path w="94" h="105">
                  <a:moveTo>
                    <a:pt x="70" y="0"/>
                  </a:moveTo>
                  <a:cubicBezTo>
                    <a:pt x="63" y="9"/>
                    <a:pt x="63" y="9"/>
                    <a:pt x="63" y="9"/>
                  </a:cubicBezTo>
                  <a:cubicBezTo>
                    <a:pt x="21" y="30"/>
                    <a:pt x="21" y="30"/>
                    <a:pt x="21" y="30"/>
                  </a:cubicBezTo>
                  <a:cubicBezTo>
                    <a:pt x="20" y="30"/>
                    <a:pt x="14" y="33"/>
                    <a:pt x="12" y="37"/>
                  </a:cubicBezTo>
                  <a:cubicBezTo>
                    <a:pt x="10" y="40"/>
                    <a:pt x="2" y="67"/>
                    <a:pt x="1" y="70"/>
                  </a:cubicBezTo>
                  <a:cubicBezTo>
                    <a:pt x="0" y="71"/>
                    <a:pt x="0" y="75"/>
                    <a:pt x="0" y="77"/>
                  </a:cubicBezTo>
                  <a:cubicBezTo>
                    <a:pt x="0" y="78"/>
                    <a:pt x="2" y="93"/>
                    <a:pt x="3" y="102"/>
                  </a:cubicBezTo>
                  <a:cubicBezTo>
                    <a:pt x="3" y="103"/>
                    <a:pt x="3" y="103"/>
                    <a:pt x="3" y="103"/>
                  </a:cubicBezTo>
                  <a:cubicBezTo>
                    <a:pt x="3" y="103"/>
                    <a:pt x="3" y="103"/>
                    <a:pt x="3" y="103"/>
                  </a:cubicBezTo>
                  <a:cubicBezTo>
                    <a:pt x="3" y="103"/>
                    <a:pt x="3" y="104"/>
                    <a:pt x="4" y="105"/>
                  </a:cubicBezTo>
                  <a:cubicBezTo>
                    <a:pt x="4" y="81"/>
                    <a:pt x="4" y="81"/>
                    <a:pt x="4" y="81"/>
                  </a:cubicBezTo>
                  <a:cubicBezTo>
                    <a:pt x="20" y="81"/>
                    <a:pt x="20" y="81"/>
                    <a:pt x="20" y="81"/>
                  </a:cubicBezTo>
                  <a:cubicBezTo>
                    <a:pt x="20" y="75"/>
                    <a:pt x="20" y="75"/>
                    <a:pt x="20" y="75"/>
                  </a:cubicBezTo>
                  <a:cubicBezTo>
                    <a:pt x="30" y="58"/>
                    <a:pt x="30" y="58"/>
                    <a:pt x="30" y="58"/>
                  </a:cubicBezTo>
                  <a:cubicBezTo>
                    <a:pt x="32" y="59"/>
                    <a:pt x="37" y="61"/>
                    <a:pt x="40" y="62"/>
                  </a:cubicBezTo>
                  <a:cubicBezTo>
                    <a:pt x="39" y="64"/>
                    <a:pt x="37" y="68"/>
                    <a:pt x="37" y="69"/>
                  </a:cubicBezTo>
                  <a:cubicBezTo>
                    <a:pt x="36" y="71"/>
                    <a:pt x="30" y="78"/>
                    <a:pt x="27" y="83"/>
                  </a:cubicBezTo>
                  <a:cubicBezTo>
                    <a:pt x="25" y="85"/>
                    <a:pt x="24" y="90"/>
                    <a:pt x="28" y="93"/>
                  </a:cubicBezTo>
                  <a:cubicBezTo>
                    <a:pt x="29" y="94"/>
                    <a:pt x="31" y="95"/>
                    <a:pt x="33" y="95"/>
                  </a:cubicBezTo>
                  <a:cubicBezTo>
                    <a:pt x="37" y="95"/>
                    <a:pt x="41" y="92"/>
                    <a:pt x="41" y="92"/>
                  </a:cubicBezTo>
                  <a:cubicBezTo>
                    <a:pt x="41" y="92"/>
                    <a:pt x="41" y="92"/>
                    <a:pt x="41" y="92"/>
                  </a:cubicBezTo>
                  <a:cubicBezTo>
                    <a:pt x="41" y="92"/>
                    <a:pt x="41" y="92"/>
                    <a:pt x="41" y="92"/>
                  </a:cubicBezTo>
                  <a:cubicBezTo>
                    <a:pt x="41" y="91"/>
                    <a:pt x="56" y="74"/>
                    <a:pt x="63" y="71"/>
                  </a:cubicBezTo>
                  <a:cubicBezTo>
                    <a:pt x="69" y="68"/>
                    <a:pt x="87" y="54"/>
                    <a:pt x="87" y="36"/>
                  </a:cubicBezTo>
                  <a:cubicBezTo>
                    <a:pt x="94" y="26"/>
                    <a:pt x="94" y="26"/>
                    <a:pt x="94" y="26"/>
                  </a:cubicBezTo>
                  <a:lnTo>
                    <a:pt x="7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3390861" y="3012170"/>
              <a:ext cx="467288" cy="345102"/>
            </a:xfrm>
            <a:custGeom>
              <a:rect l="l" t="t" r="r" b="b"/>
              <a:pathLst>
                <a:path w="148" h="110">
                  <a:moveTo>
                    <a:pt x="124" y="49"/>
                  </a:moveTo>
                  <a:cubicBezTo>
                    <a:pt x="124" y="104"/>
                    <a:pt x="124" y="104"/>
                    <a:pt x="124" y="104"/>
                  </a:cubicBezTo>
                  <a:cubicBezTo>
                    <a:pt x="117" y="104"/>
                    <a:pt x="117" y="104"/>
                    <a:pt x="117" y="104"/>
                  </a:cubicBezTo>
                  <a:cubicBezTo>
                    <a:pt x="117" y="29"/>
                    <a:pt x="117" y="29"/>
                    <a:pt x="117" y="29"/>
                  </a:cubicBezTo>
                  <a:cubicBezTo>
                    <a:pt x="93" y="29"/>
                    <a:pt x="93" y="29"/>
                    <a:pt x="93" y="29"/>
                  </a:cubicBezTo>
                  <a:cubicBezTo>
                    <a:pt x="93" y="104"/>
                    <a:pt x="93" y="104"/>
                    <a:pt x="93" y="104"/>
                  </a:cubicBezTo>
                  <a:cubicBezTo>
                    <a:pt x="86" y="104"/>
                    <a:pt x="86" y="104"/>
                    <a:pt x="86" y="104"/>
                  </a:cubicBezTo>
                  <a:cubicBezTo>
                    <a:pt x="86" y="14"/>
                    <a:pt x="86" y="14"/>
                    <a:pt x="86" y="14"/>
                  </a:cubicBezTo>
                  <a:cubicBezTo>
                    <a:pt x="83" y="13"/>
                    <a:pt x="81" y="12"/>
                    <a:pt x="80" y="10"/>
                  </a:cubicBezTo>
                  <a:cubicBezTo>
                    <a:pt x="77" y="7"/>
                    <a:pt x="77" y="3"/>
                    <a:pt x="78" y="0"/>
                  </a:cubicBezTo>
                  <a:cubicBezTo>
                    <a:pt x="62" y="0"/>
                    <a:pt x="62" y="0"/>
                    <a:pt x="62" y="0"/>
                  </a:cubicBezTo>
                  <a:cubicBezTo>
                    <a:pt x="62" y="104"/>
                    <a:pt x="62" y="104"/>
                    <a:pt x="62" y="104"/>
                  </a:cubicBezTo>
                  <a:cubicBezTo>
                    <a:pt x="55" y="104"/>
                    <a:pt x="55" y="104"/>
                    <a:pt x="55" y="104"/>
                  </a:cubicBezTo>
                  <a:cubicBezTo>
                    <a:pt x="55" y="36"/>
                    <a:pt x="55" y="36"/>
                    <a:pt x="55" y="36"/>
                  </a:cubicBezTo>
                  <a:cubicBezTo>
                    <a:pt x="31" y="36"/>
                    <a:pt x="31" y="36"/>
                    <a:pt x="31" y="36"/>
                  </a:cubicBezTo>
                  <a:cubicBezTo>
                    <a:pt x="31" y="104"/>
                    <a:pt x="31" y="104"/>
                    <a:pt x="31" y="104"/>
                  </a:cubicBezTo>
                  <a:cubicBezTo>
                    <a:pt x="24" y="104"/>
                    <a:pt x="24" y="104"/>
                    <a:pt x="24" y="104"/>
                  </a:cubicBezTo>
                  <a:cubicBezTo>
                    <a:pt x="24" y="66"/>
                    <a:pt x="24" y="66"/>
                    <a:pt x="24" y="66"/>
                  </a:cubicBezTo>
                  <a:cubicBezTo>
                    <a:pt x="0" y="66"/>
                    <a:pt x="0" y="66"/>
                    <a:pt x="0" y="66"/>
                  </a:cubicBezTo>
                  <a:cubicBezTo>
                    <a:pt x="0" y="104"/>
                    <a:pt x="0" y="104"/>
                    <a:pt x="0" y="104"/>
                  </a:cubicBezTo>
                  <a:cubicBezTo>
                    <a:pt x="0" y="111"/>
                    <a:pt x="0" y="111"/>
                    <a:pt x="0" y="111"/>
                  </a:cubicBezTo>
                  <a:cubicBezTo>
                    <a:pt x="148" y="111"/>
                    <a:pt x="148" y="111"/>
                    <a:pt x="148" y="111"/>
                  </a:cubicBezTo>
                  <a:cubicBezTo>
                    <a:pt x="148" y="104"/>
                    <a:pt x="148" y="104"/>
                    <a:pt x="148" y="104"/>
                  </a:cubicBezTo>
                  <a:cubicBezTo>
                    <a:pt x="148" y="49"/>
                    <a:pt x="148" y="49"/>
                    <a:pt x="148" y="49"/>
                  </a:cubicBezTo>
                  <a:lnTo>
                    <a:pt x="124" y="49"/>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行业分布及发展趋势</a:t>
              </a:r>
            </a:p>
          </p:txBody>
        </p:sp>
      </p:grpSp>
      <p:sp>
        <p:nvSpPr>
          <p:cNvPr id="43" name="TextBox 43"/>
          <p:cNvSpPr txBox="1"/>
          <p:nvPr/>
        </p:nvSpPr>
        <p:spPr>
          <a:xfrm>
            <a:off x="7809821" y="1388973"/>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2025" b="1">
                <a:solidFill>
                  <a:schemeClr val="accent1">
                    <a:alpha val="100000"/>
                  </a:schemeClr>
                </a:solidFill>
                <a:latin typeface="Microsoft Yahei"/>
                <a:ea typeface="Microsoft Yahei"/>
                <a:cs typeface="Microsoft Yahei"/>
              </a:rPr>
              <a:t>主要行业</a:t>
            </a:r>
          </a:p>
        </p:txBody>
      </p:sp>
      <p:sp>
        <p:nvSpPr>
          <p:cNvPr id="44" name="TextBox 44"/>
          <p:cNvSpPr txBox="1"/>
          <p:nvPr/>
        </p:nvSpPr>
        <p:spPr>
          <a:xfrm>
            <a:off x="7809821" y="1823726"/>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chemeClr val="dk1">
                    <a:alpha val="100000"/>
                  </a:schemeClr>
                </a:solidFill>
                <a:latin typeface="Microsoft Yahei"/>
                <a:ea typeface="Microsoft Yahei"/>
                <a:cs typeface="Microsoft Yahei"/>
              </a:rPr>
              <a:t>制造业、服务业、信息技术、金融业等是锡城区的主要行业，其中制造业占比最大。</a:t>
            </a:r>
          </a:p>
        </p:txBody>
      </p:sp>
      <p:sp>
        <p:nvSpPr>
          <p:cNvPr id="45" name="TextBox 45"/>
          <p:cNvSpPr txBox="1"/>
          <p:nvPr/>
        </p:nvSpPr>
        <p:spPr>
          <a:xfrm>
            <a:off x="7809821" y="3814445"/>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2025" b="1">
                <a:solidFill>
                  <a:schemeClr val="accent1">
                    <a:alpha val="100000"/>
                  </a:schemeClr>
                </a:solidFill>
                <a:latin typeface="Microsoft Yahei"/>
                <a:ea typeface="Microsoft Yahei"/>
                <a:cs typeface="Microsoft Yahei"/>
              </a:rPr>
              <a:t>发展趋势</a:t>
            </a:r>
          </a:p>
        </p:txBody>
      </p:sp>
      <p:sp>
        <p:nvSpPr>
          <p:cNvPr id="46" name="TextBox 46"/>
          <p:cNvSpPr txBox="1"/>
          <p:nvPr/>
        </p:nvSpPr>
        <p:spPr>
          <a:xfrm>
            <a:off x="7809821" y="4249198"/>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chemeClr val="dk1">
                    <a:alpha val="100000"/>
                  </a:schemeClr>
                </a:solidFill>
                <a:latin typeface="Microsoft Yahei"/>
                <a:ea typeface="Microsoft Yahei"/>
                <a:cs typeface="Microsoft Yahei"/>
              </a:rPr>
              <a:t>随着产业升级和转型，新兴行业如新能源、生物医药等逐渐崛起，传统制造业向智能化、绿色化转型。</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alpha val="100000"/>
                  </a:srgbClr>
                </a:solidFill>
                <a:latin typeface="Microsoft Yahei"/>
                <a:ea typeface="Microsoft Yahei"/>
                <a:cs typeface="Microsoft Yahei"/>
              </a:rPr>
              <a:t>技能型人才、创新型人才和高层次管理人才需求旺盛，特别是高端制造业、现代服务业等领域。</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岗位需求</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alpha val="100000"/>
                  </a:schemeClr>
                </a:solidFill>
                <a:latin typeface="Microsoft Yahei"/>
                <a:ea typeface="Microsoft Yahei"/>
                <a:cs typeface="Microsoft Yahei"/>
              </a:rPr>
              <a:t>锡城区积极推进人才培养和引进工作，高校、职业培训机构和企业等多元化供给主体为市场提供了丰富的劳动力资源。</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alpha val="100000"/>
                  </a:schemeClr>
                </a:solidFill>
                <a:latin typeface="Microsoft Yahei"/>
                <a:ea typeface="Microsoft Yahei"/>
                <a:cs typeface="Microsoft Yahei"/>
              </a:rPr>
              <a:t>供给情况</a:t>
            </a:r>
          </a:p>
        </p:txBody>
      </p:sp>
      <p:cxnSp>
        <p:nvCxnSpPr>
          <p:cNvPr id="8" name="Connector 8"/>
          <p:cNvCxnSpPr/>
          <p:nvPr/>
        </p:nvCxnSpPr>
        <p:spPr>
          <a:xfrm>
            <a:off x="1473659" y="4829453"/>
            <a:ext cx="9220298" cy="0"/>
          </a:xfrm>
          <a:prstGeom prst="line">
            <a:avLst/>
          </a:prstGeom>
          <a:ln w="9525">
            <a:solidFill>
              <a:schemeClr val="accent1"/>
            </a:solidFill>
            <a:prstDash val="solid"/>
            <a:headEnd type="oval"/>
            <a:tailEnd type="none"/>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headEnd type="oval"/>
            <a:tailEnd type="none"/>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就业岗位需求与供给情况</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574694" y="1423099"/>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薪资水平</a:t>
            </a:r>
          </a:p>
        </p:txBody>
      </p:sp>
      <p:sp>
        <p:nvSpPr>
          <p:cNvPr id="3" name="AutoShape 3"/>
          <p:cNvSpPr/>
          <p:nvPr/>
        </p:nvSpPr>
        <p:spPr>
          <a:xfrm>
            <a:off x="125016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19725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188000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6" name="Connector 6"/>
          <p:cNvCxnSpPr/>
          <p:nvPr/>
        </p:nvCxnSpPr>
        <p:spPr>
          <a:xfrm>
            <a:off x="1951634" y="6029346"/>
            <a:ext cx="10254150"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7" name="TextBox 7"/>
          <p:cNvSpPr txBox="1"/>
          <p:nvPr/>
        </p:nvSpPr>
        <p:spPr>
          <a:xfrm>
            <a:off x="3574694" y="1913291"/>
            <a:ext cx="777693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整体薪资水平较高，平均工资位于全市前列，特别是高薪行业和岗位薪资更具竞争力。</a:t>
            </a:r>
          </a:p>
        </p:txBody>
      </p:sp>
      <p:sp>
        <p:nvSpPr>
          <p:cNvPr id="8" name="TextBox 8"/>
          <p:cNvSpPr txBox="1"/>
          <p:nvPr/>
        </p:nvSpPr>
        <p:spPr>
          <a:xfrm>
            <a:off x="1197254" y="3971227"/>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福利待遇</a:t>
            </a:r>
          </a:p>
        </p:txBody>
      </p:sp>
      <p:sp>
        <p:nvSpPr>
          <p:cNvPr id="9" name="TextBox 9"/>
          <p:cNvSpPr txBox="1"/>
          <p:nvPr/>
        </p:nvSpPr>
        <p:spPr>
          <a:xfrm>
            <a:off x="1197254" y="4461419"/>
            <a:ext cx="7806355"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企业普遍提供完善的福利待遇，包括五险一金、带薪休假、节日福利等，部分企业还提供员工培训和晋升机会。</a:t>
            </a:r>
          </a:p>
        </p:txBody>
      </p:sp>
      <p:sp>
        <p:nvSpPr>
          <p:cNvPr id="10" name="AutoShape 10"/>
          <p:cNvSpPr/>
          <p:nvPr/>
        </p:nvSpPr>
        <p:spPr>
          <a:xfrm>
            <a:off x="3552256" y="3306002"/>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3499345"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182096"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a:off x="4253725" y="3380232"/>
            <a:ext cx="10254150"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薪资水平及福利待遇</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570800" y="1576863"/>
            <a:ext cx="1849755" cy="929640"/>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300" b="1">
                <a:solidFill>
                  <a:srgbClr val="131516">
                    <a:alpha val="100000"/>
                  </a:srgbClr>
                </a:solidFill>
                <a:latin typeface="Microsoft Yahei"/>
                <a:ea typeface="Microsoft Yahei"/>
                <a:cs typeface="Microsoft Yahei"/>
              </a:rPr>
              <a:t>PART</a:t>
            </a:r>
          </a:p>
        </p:txBody>
      </p:sp>
      <p:sp>
        <p:nvSpPr>
          <p:cNvPr id="3" name="TextBox 3"/>
          <p:cNvSpPr txBox="1"/>
          <p:nvPr/>
        </p:nvSpPr>
        <p:spPr>
          <a:xfrm>
            <a:off x="2069515" y="1576863"/>
            <a:ext cx="2922600" cy="92964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300" b="1">
                <a:solidFill>
                  <a:srgbClr val="131516">
                    <a:alpha val="100000"/>
                  </a:srgbClr>
                </a:solidFill>
                <a:latin typeface="Microsoft Yahei"/>
                <a:ea typeface="Microsoft Yahei"/>
                <a:cs typeface="Microsoft Yahei"/>
              </a:rPr>
              <a:t>02</a:t>
            </a:r>
          </a:p>
        </p:txBody>
      </p:sp>
      <p:sp>
        <p:nvSpPr>
          <p:cNvPr id="4" name="TextBox 4"/>
          <p:cNvSpPr txBox="1"/>
          <p:nvPr/>
        </p:nvSpPr>
        <p:spPr>
          <a:xfrm>
            <a:off x="853953" y="2362980"/>
            <a:ext cx="6574155" cy="1805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00" b="1">
                <a:solidFill>
                  <a:srgbClr val="131516">
                    <a:alpha val="100000"/>
                  </a:srgbClr>
                </a:solidFill>
                <a:latin typeface="Microsoft Yahei"/>
                <a:ea typeface="Microsoft Yahei"/>
                <a:cs typeface="Microsoft Yahei"/>
              </a:rPr>
              <a:t>近期就业政策调整及影响</a:t>
            </a:r>
          </a:p>
        </p:txBody>
      </p:sp>
      <p:sp>
        <p:nvSpPr>
          <p:cNvPr id="5" name="TextBox 5"/>
          <p:cNvSpPr txBox="1"/>
          <p:nvPr/>
        </p:nvSpPr>
        <p:spPr>
          <a:xfrm>
            <a:off x="1353851" y="182270"/>
            <a:ext cx="3537586" cy="71065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3300" b="1">
                <a:solidFill>
                  <a:srgbClr val="131516">
                    <a:alpha val="100000"/>
                  </a:srgbClr>
                </a:solidFill>
                <a:latin typeface="Microsoft Yahei"/>
                <a:ea typeface="Microsoft Yahei"/>
                <a:cs typeface="Microsoft Yahei"/>
              </a:rPr>
              <a:t>2023</a:t>
            </a:r>
          </a:p>
        </p:txBody>
      </p:sp>
      <p:sp>
        <p:nvSpPr>
          <p:cNvPr id="6" name="AutoShape 6"/>
          <p:cNvSpPr/>
          <p:nvPr/>
        </p:nvSpPr>
        <p:spPr>
          <a:xfrm>
            <a:off x="9364826" y="334670"/>
            <a:ext cx="2473866" cy="508573"/>
          </a:xfrm>
          <a:prstGeom prst="rect">
            <a:avLst/>
          </a:prstGeom>
          <a:noFill/>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00000"/>
              </a:lnSpc>
              <a:spcBef>
                <a:spcPts val="375"/>
              </a:spcBef>
              <a:defRPr/>
            </a:pPr>
            <a:r>
              <a:rPr lang="en-US" sz="1200">
                <a:solidFill>
                  <a:srgbClr val="131516">
                    <a:alpha val="100000"/>
                  </a:srgbClr>
                </a:solidFill>
                <a:latin typeface="Microsoft Yahei"/>
                <a:ea typeface="Microsoft Yahei"/>
                <a:cs typeface="Microsoft Yahei"/>
              </a:rPr>
              <a:t>REPORTING</a:t>
            </a:r>
            <a:endParaRPr lang="en-US" sz="1100"/>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1103852" y="4838783"/>
            <a:ext cx="10266726" cy="1333500"/>
            <a:chOff x="1103852" y="4838783"/>
            <a:chExt cx="10266726" cy="1333500"/>
          </a:xfrm>
        </p:grpSpPr>
        <p:sp>
          <p:nvSpPr>
            <p:cNvPr id="3" name="AutoShape 3"/>
            <p:cNvSpPr/>
            <p:nvPr/>
          </p:nvSpPr>
          <p:spPr>
            <a:xfrm>
              <a:off x="2377205" y="4838783"/>
              <a:ext cx="8305833" cy="1333500"/>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rot="10800000">
              <a:off x="1103852" y="4838783"/>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rot="10800000">
              <a:off x="9159730" y="4838783"/>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1031730" y="3081147"/>
            <a:ext cx="10266726" cy="1333500"/>
            <a:chOff x="1031730" y="3081147"/>
            <a:chExt cx="10266726" cy="1333500"/>
          </a:xfrm>
        </p:grpSpPr>
        <p:sp>
          <p:nvSpPr>
            <p:cNvPr id="7" name="AutoShape 7"/>
            <p:cNvSpPr/>
            <p:nvPr/>
          </p:nvSpPr>
          <p:spPr>
            <a:xfrm>
              <a:off x="2305083" y="3081147"/>
              <a:ext cx="8305833" cy="1333500"/>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rot="10800000">
              <a:off x="1031730" y="3081147"/>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rot="10800000">
              <a:off x="9087608" y="3081147"/>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0" name="Group 10"/>
          <p:cNvGrpSpPr/>
          <p:nvPr/>
        </p:nvGrpSpPr>
        <p:grpSpPr>
          <a:xfrm>
            <a:off x="1103852" y="1348302"/>
            <a:ext cx="10266726" cy="1333500"/>
            <a:chOff x="1103852" y="1348302"/>
            <a:chExt cx="10266726" cy="1333500"/>
          </a:xfrm>
        </p:grpSpPr>
        <p:sp>
          <p:nvSpPr>
            <p:cNvPr id="11" name="AutoShape 11"/>
            <p:cNvSpPr/>
            <p:nvPr/>
          </p:nvSpPr>
          <p:spPr>
            <a:xfrm>
              <a:off x="2377205" y="1348302"/>
              <a:ext cx="8305833" cy="1333500"/>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rot="10800000">
              <a:off x="1103852" y="1348302"/>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rot="10800000">
              <a:off x="9159730" y="1348302"/>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4" name="Group 14"/>
          <p:cNvGrpSpPr/>
          <p:nvPr/>
        </p:nvGrpSpPr>
        <p:grpSpPr>
          <a:xfrm>
            <a:off x="9997333" y="3400044"/>
            <a:ext cx="685705" cy="695706"/>
            <a:chOff x="9997333" y="3400044"/>
            <a:chExt cx="685705" cy="695706"/>
          </a:xfrm>
        </p:grpSpPr>
        <p:sp>
          <p:nvSpPr>
            <p:cNvPr id="15" name="Freeform 15"/>
            <p:cNvSpPr/>
            <p:nvPr/>
          </p:nvSpPr>
          <p:spPr>
            <a:xfrm>
              <a:off x="10034290" y="3847243"/>
              <a:ext cx="87725" cy="163068"/>
            </a:xfrm>
            <a:custGeom>
              <a:rect l="l" t="t" r="r" b="b"/>
              <a:pathLst>
                <a:path w="118" h="218">
                  <a:moveTo>
                    <a:pt x="0" y="183"/>
                  </a:moveTo>
                  <a:cubicBezTo>
                    <a:pt x="0" y="200"/>
                    <a:pt x="8" y="217"/>
                    <a:pt x="25" y="217"/>
                  </a:cubicBezTo>
                  <a:cubicBezTo>
                    <a:pt x="84" y="217"/>
                    <a:pt x="84" y="217"/>
                    <a:pt x="84" y="217"/>
                  </a:cubicBezTo>
                  <a:cubicBezTo>
                    <a:pt x="100" y="217"/>
                    <a:pt x="117" y="200"/>
                    <a:pt x="117" y="183"/>
                  </a:cubicBezTo>
                  <a:cubicBezTo>
                    <a:pt x="117" y="0"/>
                    <a:pt x="117" y="0"/>
                    <a:pt x="117" y="0"/>
                  </a:cubicBezTo>
                  <a:cubicBezTo>
                    <a:pt x="17" y="91"/>
                    <a:pt x="17" y="91"/>
                    <a:pt x="17" y="91"/>
                  </a:cubicBezTo>
                  <a:cubicBezTo>
                    <a:pt x="0" y="75"/>
                    <a:pt x="0" y="75"/>
                    <a:pt x="0" y="75"/>
                  </a:cubicBezTo>
                  <a:lnTo>
                    <a:pt x="0" y="183"/>
                  </a:lnTo>
                  <a:close/>
                  <a:moveTo>
                    <a:pt x="0" y="183"/>
                  </a:moveTo>
                  <a:lnTo>
                    <a:pt x="0" y="183"/>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10177260" y="3757422"/>
              <a:ext cx="87725" cy="252984"/>
            </a:xfrm>
            <a:custGeom>
              <a:rect l="l" t="t" r="r" b="b"/>
              <a:pathLst>
                <a:path w="118" h="336">
                  <a:moveTo>
                    <a:pt x="0" y="301"/>
                  </a:moveTo>
                  <a:cubicBezTo>
                    <a:pt x="0" y="318"/>
                    <a:pt x="17" y="335"/>
                    <a:pt x="34" y="335"/>
                  </a:cubicBezTo>
                  <a:cubicBezTo>
                    <a:pt x="84" y="335"/>
                    <a:pt x="84" y="335"/>
                    <a:pt x="84" y="335"/>
                  </a:cubicBezTo>
                  <a:cubicBezTo>
                    <a:pt x="101" y="335"/>
                    <a:pt x="117" y="318"/>
                    <a:pt x="117" y="301"/>
                  </a:cubicBezTo>
                  <a:cubicBezTo>
                    <a:pt x="117" y="76"/>
                    <a:pt x="117" y="76"/>
                    <a:pt x="117" y="76"/>
                  </a:cubicBezTo>
                  <a:cubicBezTo>
                    <a:pt x="42" y="0"/>
                    <a:pt x="42" y="0"/>
                    <a:pt x="42" y="0"/>
                  </a:cubicBezTo>
                  <a:cubicBezTo>
                    <a:pt x="0" y="42"/>
                    <a:pt x="0" y="42"/>
                    <a:pt x="0" y="42"/>
                  </a:cubicBezTo>
                  <a:lnTo>
                    <a:pt x="0" y="301"/>
                  </a:lnTo>
                  <a:close/>
                  <a:moveTo>
                    <a:pt x="0" y="301"/>
                  </a:moveTo>
                  <a:lnTo>
                    <a:pt x="0" y="301"/>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10320231" y="3757422"/>
              <a:ext cx="87725" cy="252984"/>
            </a:xfrm>
            <a:custGeom>
              <a:rect l="l" t="t" r="r" b="b"/>
              <a:pathLst>
                <a:path w="118" h="336">
                  <a:moveTo>
                    <a:pt x="92" y="335"/>
                  </a:moveTo>
                  <a:cubicBezTo>
                    <a:pt x="108" y="335"/>
                    <a:pt x="117" y="318"/>
                    <a:pt x="117" y="301"/>
                  </a:cubicBezTo>
                  <a:cubicBezTo>
                    <a:pt x="117" y="0"/>
                    <a:pt x="117" y="0"/>
                    <a:pt x="117" y="0"/>
                  </a:cubicBezTo>
                  <a:cubicBezTo>
                    <a:pt x="0" y="118"/>
                    <a:pt x="0" y="118"/>
                    <a:pt x="0" y="118"/>
                  </a:cubicBezTo>
                  <a:cubicBezTo>
                    <a:pt x="0" y="301"/>
                    <a:pt x="0" y="301"/>
                    <a:pt x="0" y="301"/>
                  </a:cubicBezTo>
                  <a:cubicBezTo>
                    <a:pt x="0" y="318"/>
                    <a:pt x="16" y="335"/>
                    <a:pt x="33" y="335"/>
                  </a:cubicBezTo>
                  <a:lnTo>
                    <a:pt x="92" y="335"/>
                  </a:lnTo>
                  <a:close/>
                  <a:moveTo>
                    <a:pt x="92" y="335"/>
                  </a:moveTo>
                  <a:lnTo>
                    <a:pt x="92" y="335"/>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a:off x="10459962" y="3670840"/>
              <a:ext cx="94202" cy="342805"/>
            </a:xfrm>
            <a:custGeom>
              <a:rect l="l" t="t" r="r" b="b"/>
              <a:pathLst>
                <a:path w="125" h="452">
                  <a:moveTo>
                    <a:pt x="0" y="41"/>
                  </a:moveTo>
                  <a:cubicBezTo>
                    <a:pt x="0" y="417"/>
                    <a:pt x="0" y="417"/>
                    <a:pt x="0" y="417"/>
                  </a:cubicBezTo>
                  <a:cubicBezTo>
                    <a:pt x="0" y="434"/>
                    <a:pt x="17" y="451"/>
                    <a:pt x="33" y="451"/>
                  </a:cubicBezTo>
                  <a:cubicBezTo>
                    <a:pt x="92" y="451"/>
                    <a:pt x="92" y="451"/>
                    <a:pt x="92" y="451"/>
                  </a:cubicBezTo>
                  <a:cubicBezTo>
                    <a:pt x="109" y="451"/>
                    <a:pt x="125" y="434"/>
                    <a:pt x="125" y="417"/>
                  </a:cubicBezTo>
                  <a:cubicBezTo>
                    <a:pt x="125" y="66"/>
                    <a:pt x="125" y="66"/>
                    <a:pt x="125" y="66"/>
                  </a:cubicBezTo>
                  <a:cubicBezTo>
                    <a:pt x="50" y="0"/>
                    <a:pt x="50" y="0"/>
                    <a:pt x="50" y="0"/>
                  </a:cubicBezTo>
                  <a:lnTo>
                    <a:pt x="0" y="41"/>
                  </a:lnTo>
                  <a:close/>
                  <a:moveTo>
                    <a:pt x="0" y="41"/>
                  </a:moveTo>
                  <a:lnTo>
                    <a:pt x="0" y="41"/>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10011525" y="3517678"/>
              <a:ext cx="536162" cy="342805"/>
            </a:xfrm>
            <a:custGeom>
              <a:rect l="l" t="t" r="r" b="b"/>
              <a:pathLst>
                <a:path w="728" h="452">
                  <a:moveTo>
                    <a:pt x="234" y="284"/>
                  </a:moveTo>
                  <a:cubicBezTo>
                    <a:pt x="250" y="267"/>
                    <a:pt x="276" y="267"/>
                    <a:pt x="292" y="284"/>
                  </a:cubicBezTo>
                  <a:cubicBezTo>
                    <a:pt x="359" y="351"/>
                    <a:pt x="359" y="351"/>
                    <a:pt x="359" y="351"/>
                  </a:cubicBezTo>
                  <a:cubicBezTo>
                    <a:pt x="376" y="368"/>
                    <a:pt x="384" y="368"/>
                    <a:pt x="401" y="368"/>
                  </a:cubicBezTo>
                  <a:cubicBezTo>
                    <a:pt x="418" y="368"/>
                    <a:pt x="426" y="368"/>
                    <a:pt x="434" y="351"/>
                  </a:cubicBezTo>
                  <a:cubicBezTo>
                    <a:pt x="660" y="134"/>
                    <a:pt x="660" y="134"/>
                    <a:pt x="660" y="134"/>
                  </a:cubicBezTo>
                  <a:cubicBezTo>
                    <a:pt x="694" y="167"/>
                    <a:pt x="694" y="167"/>
                    <a:pt x="694" y="167"/>
                  </a:cubicBezTo>
                  <a:cubicBezTo>
                    <a:pt x="702" y="175"/>
                    <a:pt x="710" y="175"/>
                    <a:pt x="710" y="175"/>
                  </a:cubicBezTo>
                  <a:cubicBezTo>
                    <a:pt x="719" y="175"/>
                    <a:pt x="727" y="167"/>
                    <a:pt x="727" y="159"/>
                  </a:cubicBezTo>
                  <a:cubicBezTo>
                    <a:pt x="727" y="33"/>
                    <a:pt x="727" y="33"/>
                    <a:pt x="727" y="33"/>
                  </a:cubicBezTo>
                  <a:cubicBezTo>
                    <a:pt x="727" y="25"/>
                    <a:pt x="727" y="16"/>
                    <a:pt x="719" y="8"/>
                  </a:cubicBezTo>
                  <a:cubicBezTo>
                    <a:pt x="710" y="0"/>
                    <a:pt x="702" y="0"/>
                    <a:pt x="694" y="0"/>
                  </a:cubicBezTo>
                  <a:cubicBezTo>
                    <a:pt x="568" y="0"/>
                    <a:pt x="568" y="0"/>
                    <a:pt x="568" y="0"/>
                  </a:cubicBezTo>
                  <a:cubicBezTo>
                    <a:pt x="560" y="0"/>
                    <a:pt x="551" y="0"/>
                    <a:pt x="551" y="8"/>
                  </a:cubicBezTo>
                  <a:cubicBezTo>
                    <a:pt x="543" y="16"/>
                    <a:pt x="551" y="25"/>
                    <a:pt x="551" y="33"/>
                  </a:cubicBezTo>
                  <a:cubicBezTo>
                    <a:pt x="585" y="58"/>
                    <a:pt x="585" y="58"/>
                    <a:pt x="585" y="58"/>
                  </a:cubicBezTo>
                  <a:cubicBezTo>
                    <a:pt x="426" y="217"/>
                    <a:pt x="426" y="217"/>
                    <a:pt x="426" y="217"/>
                  </a:cubicBezTo>
                  <a:cubicBezTo>
                    <a:pt x="426" y="225"/>
                    <a:pt x="409" y="225"/>
                    <a:pt x="401" y="225"/>
                  </a:cubicBezTo>
                  <a:cubicBezTo>
                    <a:pt x="393" y="225"/>
                    <a:pt x="376" y="225"/>
                    <a:pt x="368" y="217"/>
                  </a:cubicBezTo>
                  <a:cubicBezTo>
                    <a:pt x="292" y="142"/>
                    <a:pt x="292" y="142"/>
                    <a:pt x="292" y="142"/>
                  </a:cubicBezTo>
                  <a:cubicBezTo>
                    <a:pt x="276" y="125"/>
                    <a:pt x="250" y="125"/>
                    <a:pt x="234" y="142"/>
                  </a:cubicBezTo>
                  <a:cubicBezTo>
                    <a:pt x="8" y="359"/>
                    <a:pt x="8" y="359"/>
                    <a:pt x="8" y="359"/>
                  </a:cubicBezTo>
                  <a:cubicBezTo>
                    <a:pt x="0" y="368"/>
                    <a:pt x="0" y="384"/>
                    <a:pt x="0" y="393"/>
                  </a:cubicBezTo>
                  <a:cubicBezTo>
                    <a:pt x="0" y="410"/>
                    <a:pt x="0" y="418"/>
                    <a:pt x="8" y="426"/>
                  </a:cubicBezTo>
                  <a:cubicBezTo>
                    <a:pt x="25" y="435"/>
                    <a:pt x="25" y="435"/>
                    <a:pt x="25" y="435"/>
                  </a:cubicBezTo>
                  <a:cubicBezTo>
                    <a:pt x="41" y="451"/>
                    <a:pt x="67" y="451"/>
                    <a:pt x="83" y="435"/>
                  </a:cubicBezTo>
                  <a:lnTo>
                    <a:pt x="234" y="284"/>
                  </a:lnTo>
                  <a:close/>
                  <a:moveTo>
                    <a:pt x="234" y="284"/>
                  </a:moveTo>
                  <a:lnTo>
                    <a:pt x="234" y="28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9997333" y="3400044"/>
              <a:ext cx="685705" cy="695706"/>
            </a:xfrm>
            <a:custGeom>
              <a:rect l="l" t="t" r="r" b="b"/>
              <a:pathLst>
                <a:path w="929" h="921">
                  <a:moveTo>
                    <a:pt x="887" y="0"/>
                  </a:moveTo>
                  <a:cubicBezTo>
                    <a:pt x="862" y="0"/>
                    <a:pt x="836" y="26"/>
                    <a:pt x="836" y="50"/>
                  </a:cubicBezTo>
                  <a:cubicBezTo>
                    <a:pt x="836" y="837"/>
                    <a:pt x="836" y="837"/>
                    <a:pt x="836" y="837"/>
                  </a:cubicBezTo>
                  <a:cubicBezTo>
                    <a:pt x="51" y="837"/>
                    <a:pt x="51" y="837"/>
                    <a:pt x="51" y="837"/>
                  </a:cubicBezTo>
                  <a:cubicBezTo>
                    <a:pt x="26" y="837"/>
                    <a:pt x="0" y="853"/>
                    <a:pt x="0" y="878"/>
                  </a:cubicBezTo>
                  <a:cubicBezTo>
                    <a:pt x="0" y="903"/>
                    <a:pt x="26" y="920"/>
                    <a:pt x="51" y="920"/>
                  </a:cubicBezTo>
                  <a:cubicBezTo>
                    <a:pt x="887" y="920"/>
                    <a:pt x="887" y="920"/>
                    <a:pt x="887" y="920"/>
                  </a:cubicBezTo>
                  <a:cubicBezTo>
                    <a:pt x="912" y="920"/>
                    <a:pt x="928" y="903"/>
                    <a:pt x="928" y="878"/>
                  </a:cubicBezTo>
                  <a:cubicBezTo>
                    <a:pt x="928" y="50"/>
                    <a:pt x="928" y="50"/>
                    <a:pt x="928" y="50"/>
                  </a:cubicBezTo>
                  <a:cubicBezTo>
                    <a:pt x="928" y="26"/>
                    <a:pt x="903" y="0"/>
                    <a:pt x="887" y="0"/>
                  </a:cubicBezTo>
                  <a:close/>
                  <a:moveTo>
                    <a:pt x="887" y="0"/>
                  </a:moveTo>
                  <a:lnTo>
                    <a:pt x="887" y="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21" name="Freeform 21"/>
          <p:cNvSpPr/>
          <p:nvPr/>
        </p:nvSpPr>
        <p:spPr>
          <a:xfrm>
            <a:off x="1935480" y="1646434"/>
            <a:ext cx="719895" cy="555403"/>
          </a:xfrm>
          <a:custGeom>
            <a:rect l="l" t="t" r="r" b="b"/>
            <a:pathLst>
              <a:path w="67" h="60">
                <a:moveTo>
                  <a:pt x="53" y="2"/>
                </a:moveTo>
                <a:cubicBezTo>
                  <a:pt x="53" y="1"/>
                  <a:pt x="52" y="0"/>
                  <a:pt x="51" y="0"/>
                </a:cubicBezTo>
                <a:cubicBezTo>
                  <a:pt x="46" y="0"/>
                  <a:pt x="46" y="0"/>
                  <a:pt x="46" y="0"/>
                </a:cubicBezTo>
                <a:cubicBezTo>
                  <a:pt x="45" y="0"/>
                  <a:pt x="44" y="1"/>
                  <a:pt x="44" y="2"/>
                </a:cubicBezTo>
                <a:cubicBezTo>
                  <a:pt x="44" y="5"/>
                  <a:pt x="44" y="5"/>
                  <a:pt x="44" y="5"/>
                </a:cubicBezTo>
                <a:cubicBezTo>
                  <a:pt x="53" y="14"/>
                  <a:pt x="53" y="14"/>
                  <a:pt x="53" y="14"/>
                </a:cubicBezTo>
                <a:lnTo>
                  <a:pt x="53" y="2"/>
                </a:lnTo>
                <a:close/>
                <a:moveTo>
                  <a:pt x="66" y="31"/>
                </a:moveTo>
                <a:cubicBezTo>
                  <a:pt x="36" y="2"/>
                  <a:pt x="36" y="2"/>
                  <a:pt x="36" y="2"/>
                </a:cubicBezTo>
                <a:cubicBezTo>
                  <a:pt x="35" y="0"/>
                  <a:pt x="33" y="0"/>
                  <a:pt x="31" y="2"/>
                </a:cubicBezTo>
                <a:cubicBezTo>
                  <a:pt x="2" y="31"/>
                  <a:pt x="2" y="31"/>
                  <a:pt x="2" y="31"/>
                </a:cubicBezTo>
                <a:cubicBezTo>
                  <a:pt x="0" y="33"/>
                  <a:pt x="0" y="35"/>
                  <a:pt x="2" y="36"/>
                </a:cubicBezTo>
                <a:cubicBezTo>
                  <a:pt x="2" y="37"/>
                  <a:pt x="3" y="37"/>
                  <a:pt x="4" y="37"/>
                </a:cubicBezTo>
                <a:cubicBezTo>
                  <a:pt x="5" y="37"/>
                  <a:pt x="6" y="37"/>
                  <a:pt x="7" y="36"/>
                </a:cubicBezTo>
                <a:cubicBezTo>
                  <a:pt x="34" y="9"/>
                  <a:pt x="34" y="9"/>
                  <a:pt x="34" y="9"/>
                </a:cubicBezTo>
                <a:cubicBezTo>
                  <a:pt x="61" y="36"/>
                  <a:pt x="61" y="36"/>
                  <a:pt x="61" y="36"/>
                </a:cubicBezTo>
                <a:cubicBezTo>
                  <a:pt x="62" y="38"/>
                  <a:pt x="65" y="38"/>
                  <a:pt x="66" y="36"/>
                </a:cubicBezTo>
                <a:cubicBezTo>
                  <a:pt x="67" y="35"/>
                  <a:pt x="67" y="33"/>
                  <a:pt x="66" y="31"/>
                </a:cubicBezTo>
                <a:close/>
                <a:moveTo>
                  <a:pt x="9" y="37"/>
                </a:moveTo>
                <a:cubicBezTo>
                  <a:pt x="9" y="57"/>
                  <a:pt x="9" y="57"/>
                  <a:pt x="9" y="57"/>
                </a:cubicBezTo>
                <a:cubicBezTo>
                  <a:pt x="9" y="59"/>
                  <a:pt x="11" y="60"/>
                  <a:pt x="13" y="60"/>
                </a:cubicBezTo>
                <a:cubicBezTo>
                  <a:pt x="28" y="60"/>
                  <a:pt x="28" y="60"/>
                  <a:pt x="28" y="60"/>
                </a:cubicBezTo>
                <a:cubicBezTo>
                  <a:pt x="28" y="42"/>
                  <a:pt x="28" y="42"/>
                  <a:pt x="28" y="42"/>
                </a:cubicBezTo>
                <a:cubicBezTo>
                  <a:pt x="28" y="42"/>
                  <a:pt x="29" y="41"/>
                  <a:pt x="29" y="41"/>
                </a:cubicBezTo>
                <a:cubicBezTo>
                  <a:pt x="38" y="41"/>
                  <a:pt x="38" y="41"/>
                  <a:pt x="38" y="41"/>
                </a:cubicBezTo>
                <a:cubicBezTo>
                  <a:pt x="39" y="41"/>
                  <a:pt x="39" y="42"/>
                  <a:pt x="39" y="42"/>
                </a:cubicBezTo>
                <a:cubicBezTo>
                  <a:pt x="39" y="60"/>
                  <a:pt x="39" y="60"/>
                  <a:pt x="39" y="60"/>
                </a:cubicBezTo>
                <a:cubicBezTo>
                  <a:pt x="55" y="60"/>
                  <a:pt x="55" y="60"/>
                  <a:pt x="55" y="60"/>
                </a:cubicBezTo>
                <a:cubicBezTo>
                  <a:pt x="57" y="60"/>
                  <a:pt x="58" y="59"/>
                  <a:pt x="58" y="57"/>
                </a:cubicBezTo>
                <a:cubicBezTo>
                  <a:pt x="58" y="38"/>
                  <a:pt x="58" y="38"/>
                  <a:pt x="58" y="38"/>
                </a:cubicBezTo>
                <a:cubicBezTo>
                  <a:pt x="34" y="13"/>
                  <a:pt x="34" y="13"/>
                  <a:pt x="34" y="13"/>
                </a:cubicBezTo>
                <a:lnTo>
                  <a:pt x="9" y="37"/>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Freeform 22"/>
          <p:cNvSpPr/>
          <p:nvPr/>
        </p:nvSpPr>
        <p:spPr>
          <a:xfrm>
            <a:off x="1975414" y="5261363"/>
            <a:ext cx="613870" cy="613870"/>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3" name="Group 23"/>
          <p:cNvGrpSpPr/>
          <p:nvPr/>
        </p:nvGrpSpPr>
        <p:grpSpPr>
          <a:xfrm>
            <a:off x="454963" y="93878"/>
            <a:ext cx="10641129" cy="914400"/>
            <a:chOff x="454963" y="93878"/>
            <a:chExt cx="10641129" cy="914400"/>
          </a:xfrm>
        </p:grpSpPr>
        <p:sp>
          <p:nvSpPr>
            <p:cNvPr id="24" name="AutoShape 2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TextBox 4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国家层面政策调整解读</a:t>
              </a:r>
            </a:p>
          </p:txBody>
        </p:sp>
      </p:grpSp>
      <p:sp>
        <p:nvSpPr>
          <p:cNvPr id="45" name="TextBox 45"/>
          <p:cNvSpPr txBox="1"/>
          <p:nvPr/>
        </p:nvSpPr>
        <p:spPr>
          <a:xfrm>
            <a:off x="3314700" y="5303594"/>
            <a:ext cx="7382690" cy="863070"/>
          </a:xfrm>
          <a:prstGeom prst="rect">
            <a:avLst/>
          </a:prstGeom>
        </p:spPr>
        <p:txBody>
          <a:bodyPr vert="horz" wrap="square" lIns="66008" tIns="33052" rIns="66008" bIns="33052"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6000"/>
              </a:lnSpc>
            </a:pPr>
            <a:r>
              <a:rPr lang="en-US" sz="1500">
                <a:solidFill>
                  <a:srgbClr val="000000">
                    <a:alpha val="100000"/>
                  </a:srgbClr>
                </a:solidFill>
                <a:latin typeface="Microsoft Yahei"/>
                <a:ea typeface="Microsoft Yahei"/>
                <a:cs typeface="Microsoft Yahei"/>
              </a:rPr>
              <a:t>国家实施职业技能提升行动，大规模开展职业技能培训，提高劳动者素质和技能水平，促进更高质量就业。</a:t>
            </a:r>
          </a:p>
        </p:txBody>
      </p:sp>
      <p:sp>
        <p:nvSpPr>
          <p:cNvPr id="46" name="TextBox 46"/>
          <p:cNvSpPr txBox="1"/>
          <p:nvPr/>
        </p:nvSpPr>
        <p:spPr>
          <a:xfrm>
            <a:off x="3314700" y="4838783"/>
            <a:ext cx="7382690" cy="490334"/>
          </a:xfrm>
          <a:prstGeom prst="rect">
            <a:avLst/>
          </a:prstGeom>
        </p:spPr>
        <p:txBody>
          <a:bodyPr vert="horz" wrap="square" lIns="66008" tIns="33052" rIns="66008" bIns="33052" rtlCol="0" anchor="b"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2025" b="1">
                <a:solidFill>
                  <a:schemeClr val="accent1">
                    <a:alpha val="100000"/>
                  </a:schemeClr>
                </a:solidFill>
                <a:latin typeface="Microsoft Yahei"/>
                <a:ea typeface="Microsoft Yahei"/>
                <a:cs typeface="Microsoft Yahei"/>
              </a:rPr>
              <a:t>技能提升行动</a:t>
            </a:r>
          </a:p>
        </p:txBody>
      </p:sp>
      <p:sp>
        <p:nvSpPr>
          <p:cNvPr id="47" name="TextBox 47"/>
          <p:cNvSpPr txBox="1"/>
          <p:nvPr/>
        </p:nvSpPr>
        <p:spPr>
          <a:xfrm>
            <a:off x="3456760" y="1771107"/>
            <a:ext cx="7382690" cy="863070"/>
          </a:xfrm>
          <a:prstGeom prst="rect">
            <a:avLst/>
          </a:prstGeom>
        </p:spPr>
        <p:txBody>
          <a:bodyPr vert="horz" wrap="square" lIns="66008" tIns="33052" rIns="66008" bIns="33052"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6000"/>
              </a:lnSpc>
            </a:pPr>
            <a:r>
              <a:rPr lang="en-US" sz="1500">
                <a:solidFill>
                  <a:srgbClr val="000000">
                    <a:alpha val="100000"/>
                  </a:srgbClr>
                </a:solidFill>
                <a:latin typeface="Microsoft Yahei"/>
                <a:ea typeface="Microsoft Yahei"/>
                <a:cs typeface="Microsoft Yahei"/>
              </a:rPr>
              <a:t>国家出台一系列稳就业政策，包括减税降费、加大失业保险稳岗返还力度、鼓励企业吸纳就业等，旨在保市场主体、稳就业岗位。</a:t>
            </a:r>
          </a:p>
        </p:txBody>
      </p:sp>
      <p:sp>
        <p:nvSpPr>
          <p:cNvPr id="48" name="TextBox 48"/>
          <p:cNvSpPr txBox="1"/>
          <p:nvPr/>
        </p:nvSpPr>
        <p:spPr>
          <a:xfrm>
            <a:off x="3456760" y="1395927"/>
            <a:ext cx="7293402" cy="490334"/>
          </a:xfrm>
          <a:prstGeom prst="rect">
            <a:avLst/>
          </a:prstGeom>
        </p:spPr>
        <p:txBody>
          <a:bodyPr vert="horz" wrap="square" lIns="66008" tIns="33052" rIns="66008" bIns="33052"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2025" b="1">
                <a:solidFill>
                  <a:schemeClr val="accent1">
                    <a:alpha val="100000"/>
                  </a:schemeClr>
                </a:solidFill>
                <a:latin typeface="Microsoft Yahei"/>
                <a:ea typeface="Microsoft Yahei"/>
                <a:cs typeface="Microsoft Yahei"/>
              </a:rPr>
              <a:t>稳就业政策</a:t>
            </a:r>
          </a:p>
        </p:txBody>
      </p:sp>
      <p:sp>
        <p:nvSpPr>
          <p:cNvPr id="49" name="TextBox 49"/>
          <p:cNvSpPr txBox="1"/>
          <p:nvPr/>
        </p:nvSpPr>
        <p:spPr>
          <a:xfrm>
            <a:off x="1704918" y="3545958"/>
            <a:ext cx="7382690" cy="863070"/>
          </a:xfrm>
          <a:prstGeom prst="rect">
            <a:avLst/>
          </a:prstGeom>
        </p:spPr>
        <p:txBody>
          <a:bodyPr vert="horz" wrap="square" lIns="66008" tIns="33052" rIns="66008" bIns="33052"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6000"/>
              </a:lnSpc>
            </a:pPr>
            <a:r>
              <a:rPr lang="en-US" sz="1500">
                <a:solidFill>
                  <a:srgbClr val="000000">
                    <a:alpha val="100000"/>
                  </a:srgbClr>
                </a:solidFill>
                <a:latin typeface="Microsoft Yahei"/>
                <a:ea typeface="Microsoft Yahei"/>
                <a:cs typeface="Microsoft Yahei"/>
              </a:rPr>
              <a:t>国家鼓励和支持灵活就业，完善灵活就业人员社会保障制度，为灵活就业人员提供更加全面的保障。</a:t>
            </a:r>
          </a:p>
        </p:txBody>
      </p:sp>
      <p:sp>
        <p:nvSpPr>
          <p:cNvPr id="50" name="TextBox 50"/>
          <p:cNvSpPr txBox="1"/>
          <p:nvPr/>
        </p:nvSpPr>
        <p:spPr>
          <a:xfrm>
            <a:off x="1704918" y="3081147"/>
            <a:ext cx="7382690" cy="490334"/>
          </a:xfrm>
          <a:prstGeom prst="rect">
            <a:avLst/>
          </a:prstGeom>
        </p:spPr>
        <p:txBody>
          <a:bodyPr vert="horz" wrap="square" lIns="66008" tIns="33052" rIns="66008" bIns="33052" rtlCol="0" anchor="b"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2025" b="1">
                <a:solidFill>
                  <a:schemeClr val="accent1">
                    <a:alpha val="100000"/>
                  </a:schemeClr>
                </a:solidFill>
                <a:latin typeface="Microsoft Yahei"/>
                <a:ea typeface="Microsoft Yahei"/>
                <a:cs typeface="Microsoft Yahei"/>
              </a:rPr>
              <a:t>灵活就业支持</a:t>
            </a: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454963" y="93878"/>
            <a:ext cx="10641129" cy="914400"/>
            <a:chOff x="454963" y="93878"/>
            <a:chExt cx="10641129" cy="914400"/>
          </a:xfrm>
        </p:grpSpPr>
        <p:sp>
          <p:nvSpPr>
            <p:cNvPr id="3" name="AutoShape 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TextBox 2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地方性政策实施效果评估</a:t>
              </a:r>
            </a:p>
          </p:txBody>
        </p:sp>
      </p:grpSp>
      <p:sp>
        <p:nvSpPr>
          <p:cNvPr id="24" name="TextBox 24"/>
          <p:cNvSpPr txBox="1"/>
          <p:nvPr/>
        </p:nvSpPr>
        <p:spPr>
          <a:xfrm>
            <a:off x="3561535" y="2061200"/>
            <a:ext cx="7382690" cy="153140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7000"/>
              </a:lnSpc>
            </a:pPr>
            <a:r>
              <a:rPr lang="en-US" sz="1500">
                <a:solidFill>
                  <a:schemeClr val="dk1">
                    <a:alpha val="100000"/>
                  </a:schemeClr>
                </a:solidFill>
                <a:latin typeface="Microsoft Yahei"/>
                <a:ea typeface="Microsoft Yahei"/>
                <a:cs typeface="Microsoft Yahei"/>
              </a:rPr>
              <a:t>锡城区积极响应国家就业政策，出台了一系列地方性就业政策，如鼓励企业吸纳本地劳动力、提供职业技能培训等，以促进本地就业。</a:t>
            </a:r>
          </a:p>
        </p:txBody>
      </p:sp>
      <p:sp>
        <p:nvSpPr>
          <p:cNvPr id="25" name="TextBox 25"/>
          <p:cNvSpPr txBox="1"/>
          <p:nvPr/>
        </p:nvSpPr>
        <p:spPr>
          <a:xfrm>
            <a:off x="3561535" y="1520189"/>
            <a:ext cx="7382690"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chemeClr val="accent1">
                    <a:alpha val="100000"/>
                  </a:schemeClr>
                </a:solidFill>
                <a:latin typeface="Microsoft Yahei"/>
                <a:ea typeface="Microsoft Yahei"/>
                <a:cs typeface="Microsoft Yahei"/>
              </a:rPr>
              <a:t>锡城区就业政策</a:t>
            </a:r>
          </a:p>
        </p:txBody>
      </p:sp>
      <p:sp>
        <p:nvSpPr>
          <p:cNvPr id="26" name="TextBox 26"/>
          <p:cNvSpPr txBox="1"/>
          <p:nvPr/>
        </p:nvSpPr>
        <p:spPr>
          <a:xfrm>
            <a:off x="3561535" y="4422893"/>
            <a:ext cx="7382690" cy="153140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7000"/>
              </a:lnSpc>
            </a:pPr>
            <a:r>
              <a:rPr lang="en-US" sz="1500">
                <a:solidFill>
                  <a:schemeClr val="dk1">
                    <a:alpha val="100000"/>
                  </a:schemeClr>
                </a:solidFill>
                <a:latin typeface="Microsoft Yahei"/>
                <a:ea typeface="Microsoft Yahei"/>
                <a:cs typeface="Microsoft Yahei"/>
              </a:rPr>
              <a:t>通过政策实施前后的对比评估，锡城区就业政策取得了一定的成效，本地就业率有所提高，失业率保持稳定。</a:t>
            </a:r>
          </a:p>
        </p:txBody>
      </p:sp>
      <p:sp>
        <p:nvSpPr>
          <p:cNvPr id="27" name="TextBox 27"/>
          <p:cNvSpPr txBox="1"/>
          <p:nvPr/>
        </p:nvSpPr>
        <p:spPr>
          <a:xfrm>
            <a:off x="3561535" y="3881882"/>
            <a:ext cx="7382690"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chemeClr val="accent1">
                    <a:alpha val="100000"/>
                  </a:schemeClr>
                </a:solidFill>
                <a:latin typeface="Microsoft Yahei"/>
                <a:ea typeface="Microsoft Yahei"/>
                <a:cs typeface="Microsoft Yahei"/>
              </a:rPr>
              <a:t>政策实施效果</a:t>
            </a:r>
          </a:p>
        </p:txBody>
      </p:sp>
      <p:sp>
        <p:nvSpPr>
          <p:cNvPr id="28" name="AutoShape 28"/>
          <p:cNvSpPr/>
          <p:nvPr/>
        </p:nvSpPr>
        <p:spPr>
          <a:xfrm>
            <a:off x="1075314" y="4179055"/>
            <a:ext cx="1747957" cy="174795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1075314" y="1789318"/>
            <a:ext cx="1747957" cy="174795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Freeform 30"/>
          <p:cNvSpPr/>
          <p:nvPr/>
        </p:nvSpPr>
        <p:spPr>
          <a:xfrm>
            <a:off x="1537812" y="4641553"/>
            <a:ext cx="822960" cy="822960"/>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DFCFC">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Freeform 31"/>
          <p:cNvSpPr/>
          <p:nvPr/>
        </p:nvSpPr>
        <p:spPr>
          <a:xfrm>
            <a:off x="1537812" y="2251817"/>
            <a:ext cx="822960" cy="822960"/>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DFCFC">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185766" y="1751287"/>
            <a:ext cx="5242663" cy="4234459"/>
          </a:xfrm>
          <a:prstGeom prst="roundRect">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763571" y="1751287"/>
            <a:ext cx="5242663" cy="4234459"/>
          </a:xfrm>
          <a:prstGeom prst="round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4530718" y="2430558"/>
            <a:ext cx="3130564" cy="3130564"/>
          </a:xfrm>
          <a:prstGeom prst="ellipse">
            <a:avLst/>
          </a:prstGeom>
          <a:solidFill>
            <a:srgbClr val="FFFFFF">
              <a:alpha val="5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4721546" y="2621386"/>
            <a:ext cx="2748908" cy="2748908"/>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4879259" y="2959520"/>
            <a:ext cx="2253950" cy="20726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7650" b="1">
                <a:solidFill>
                  <a:srgbClr val="FFFFFF">
                    <a:alpha val="100000"/>
                  </a:srgbClr>
                </a:solidFill>
                <a:latin typeface="Microsoft Yahei"/>
                <a:ea typeface="Microsoft Yahei"/>
                <a:cs typeface="Microsoft Yahei"/>
              </a:rPr>
              <a:t>VS</a:t>
            </a:r>
          </a:p>
        </p:txBody>
      </p:sp>
      <p:cxnSp>
        <p:nvCxnSpPr>
          <p:cNvPr id="7" name="Connector 7"/>
          <p:cNvCxnSpPr/>
          <p:nvPr/>
        </p:nvCxnSpPr>
        <p:spPr>
          <a:xfrm>
            <a:off x="1214515" y="2855191"/>
            <a:ext cx="2856056" cy="0"/>
          </a:xfrm>
          <a:prstGeom prst="line">
            <a:avLst/>
          </a:prstGeom>
          <a:ln w="9525">
            <a:solidFill>
              <a:srgbClr val="FFFFFF">
                <a:alpha val="100000"/>
              </a:srgbClr>
            </a:solidFill>
            <a:prstDash val="solid"/>
            <a:headEnd type="oval"/>
            <a:tailEnd type="none"/>
          </a:ln>
        </p:spPr>
      </p:cxnSp>
      <p:sp>
        <p:nvSpPr>
          <p:cNvPr id="8" name="TextBox 8"/>
          <p:cNvSpPr txBox="1"/>
          <p:nvPr/>
        </p:nvSpPr>
        <p:spPr>
          <a:xfrm>
            <a:off x="1085072" y="2931894"/>
            <a:ext cx="3263018" cy="28041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就业政策的调整对企业产生了一定的影响。一方面，减税降费等政策减轻了企业负担，有利于企业稳定就业岗位；另一方面，企业需要适应政策变化，加强人力资源管理，提高员工素质和技能水平。</a:t>
            </a:r>
          </a:p>
        </p:txBody>
      </p:sp>
      <p:sp>
        <p:nvSpPr>
          <p:cNvPr id="9" name="TextBox 9"/>
          <p:cNvSpPr txBox="1"/>
          <p:nvPr/>
        </p:nvSpPr>
        <p:spPr>
          <a:xfrm>
            <a:off x="6389233" y="2064798"/>
            <a:ext cx="4714875"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2014" b="1">
                <a:solidFill>
                  <a:schemeClr val="accent1">
                    <a:alpha val="100000"/>
                  </a:schemeClr>
                </a:solidFill>
                <a:latin typeface="Microsoft Yahei"/>
                <a:ea typeface="Microsoft Yahei"/>
                <a:cs typeface="Microsoft Yahei"/>
              </a:rPr>
              <a:t>对劳动者影响</a:t>
            </a:r>
          </a:p>
        </p:txBody>
      </p:sp>
      <p:cxnSp>
        <p:nvCxnSpPr>
          <p:cNvPr id="10" name="Connector 10"/>
          <p:cNvCxnSpPr/>
          <p:nvPr/>
        </p:nvCxnSpPr>
        <p:spPr>
          <a:xfrm>
            <a:off x="8117660" y="2855191"/>
            <a:ext cx="2856056" cy="0"/>
          </a:xfrm>
          <a:prstGeom prst="line">
            <a:avLst/>
          </a:prstGeom>
          <a:ln w="9525">
            <a:solidFill>
              <a:schemeClr val="accent1"/>
            </a:solidFill>
            <a:prstDash val="solid"/>
            <a:headEnd type="none"/>
            <a:tailEnd type="oval"/>
          </a:ln>
        </p:spPr>
        <p:style>
          <a:lnRef idx="0">
            <a:schemeClr val="accent1"/>
          </a:lnRef>
          <a:fillRef idx="1">
            <a:schemeClr val="accent1"/>
          </a:fillRef>
          <a:effectRef idx="0">
            <a:schemeClr val="accent1"/>
          </a:effectRef>
          <a:fontRef idx="minor">
            <a:schemeClr val="lt1"/>
          </a:fontRef>
        </p:style>
      </p:cxnSp>
      <p:sp>
        <p:nvSpPr>
          <p:cNvPr id="11" name="TextBox 11"/>
          <p:cNvSpPr txBox="1"/>
          <p:nvPr/>
        </p:nvSpPr>
        <p:spPr>
          <a:xfrm>
            <a:off x="7817683" y="2931894"/>
            <a:ext cx="3286125" cy="2819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accent1">
                    <a:lumMod val="50000"/>
                    <a:alpha val="100000"/>
                  </a:schemeClr>
                </a:solidFill>
                <a:latin typeface="Microsoft Yahei"/>
                <a:ea typeface="Microsoft Yahei"/>
                <a:cs typeface="Microsoft Yahei"/>
              </a:rPr>
              <a:t>对于劳动者而言，就业政策的调整为他们提供了更多的就业机会和保障。例如，灵活就业政策的出台为灵活就业人员提供了更多的工作机会和社会保障；职业技能提升行动则为劳动者提供了更多的培训机会，提高了他们的就业竞争力。</a:t>
            </a:r>
          </a:p>
        </p:txBody>
      </p:sp>
      <p:sp>
        <p:nvSpPr>
          <p:cNvPr id="12" name="TextBox 12"/>
          <p:cNvSpPr txBox="1"/>
          <p:nvPr/>
        </p:nvSpPr>
        <p:spPr>
          <a:xfrm>
            <a:off x="1085072" y="2064798"/>
            <a:ext cx="4150786"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对企业影响</a:t>
            </a:r>
          </a:p>
        </p:txBody>
      </p:sp>
      <p:grpSp>
        <p:nvGrpSpPr>
          <p:cNvPr id="13" name="Group 13"/>
          <p:cNvGrpSpPr/>
          <p:nvPr/>
        </p:nvGrpSpPr>
        <p:grpSpPr>
          <a:xfrm>
            <a:off x="454963" y="93878"/>
            <a:ext cx="10641129" cy="914400"/>
            <a:chOff x="454963" y="93878"/>
            <a:chExt cx="10641129" cy="914400"/>
          </a:xfrm>
        </p:grpSpPr>
        <p:sp>
          <p:nvSpPr>
            <p:cNvPr id="14" name="AutoShape 1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TextBox 3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对企业和劳动者影响分析</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510528" y="1542295"/>
            <a:ext cx="480060" cy="382734"/>
          </a:xfrm>
          <a:prstGeom prst="rect">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6511480" y="3223760"/>
            <a:ext cx="478346" cy="39941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6511480" y="4805669"/>
            <a:ext cx="478346" cy="413650"/>
          </a:xfrm>
          <a:prstGeom prst="rect">
            <a:avLst/>
          </a:prstGeom>
          <a:solidFill>
            <a:schemeClr val="accent1">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5" name="Group 5"/>
          <p:cNvGrpSpPr/>
          <p:nvPr/>
        </p:nvGrpSpPr>
        <p:grpSpPr>
          <a:xfrm>
            <a:off x="454963" y="93878"/>
            <a:ext cx="10641129" cy="914400"/>
            <a:chOff x="454963" y="93878"/>
            <a:chExt cx="10641129" cy="914400"/>
          </a:xfrm>
        </p:grpSpPr>
        <p:sp>
          <p:nvSpPr>
            <p:cNvPr id="6" name="AutoShape 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TextBox 2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未来政策走向预测</a:t>
              </a:r>
            </a:p>
          </p:txBody>
        </p:sp>
      </p:grpSp>
      <p:sp>
        <p:nvSpPr>
          <p:cNvPr id="27" name="TextBox 27"/>
          <p:cNvSpPr txBox="1"/>
          <p:nvPr/>
        </p:nvSpPr>
        <p:spPr>
          <a:xfrm>
            <a:off x="6384512" y="2015068"/>
            <a:ext cx="5082159" cy="1071601"/>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6000"/>
              </a:lnSpc>
            </a:pPr>
            <a:r>
              <a:rPr lang="en-US" sz="1500">
                <a:solidFill>
                  <a:schemeClr val="dk1">
                    <a:alpha val="100000"/>
                  </a:schemeClr>
                </a:solidFill>
                <a:latin typeface="Microsoft Yahei"/>
                <a:ea typeface="Microsoft Yahei"/>
                <a:cs typeface="Microsoft Yahei"/>
              </a:rPr>
              <a:t>未来，国家将继续实施稳就业政策，加大对企业和劳动者的支持力度，促进就业形势保持稳定。</a:t>
            </a:r>
          </a:p>
        </p:txBody>
      </p:sp>
      <p:sp>
        <p:nvSpPr>
          <p:cNvPr id="28" name="TextBox 28"/>
          <p:cNvSpPr txBox="1"/>
          <p:nvPr/>
        </p:nvSpPr>
        <p:spPr>
          <a:xfrm>
            <a:off x="7116604" y="3155950"/>
            <a:ext cx="4476083" cy="490334"/>
          </a:xfrm>
          <a:prstGeom prst="rect">
            <a:avLst/>
          </a:prstGeom>
        </p:spPr>
        <p:txBody>
          <a:bodyPr vert="horz" wrap="square" lIns="66008" tIns="33052" rIns="66008" bIns="33052"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725" b="1">
                <a:solidFill>
                  <a:schemeClr val="accent1">
                    <a:alpha val="100000"/>
                  </a:schemeClr>
                </a:solidFill>
                <a:latin typeface="Microsoft Yahei"/>
                <a:ea typeface="Microsoft Yahei"/>
                <a:cs typeface="Microsoft Yahei"/>
              </a:rPr>
              <a:t>加强职业技能培训</a:t>
            </a:r>
          </a:p>
        </p:txBody>
      </p:sp>
      <p:sp>
        <p:nvSpPr>
          <p:cNvPr id="29" name="TextBox 29"/>
          <p:cNvSpPr txBox="1"/>
          <p:nvPr/>
        </p:nvSpPr>
        <p:spPr>
          <a:xfrm>
            <a:off x="6510528" y="3652633"/>
            <a:ext cx="5082159" cy="1071601"/>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6000"/>
              </a:lnSpc>
            </a:pPr>
            <a:r>
              <a:rPr lang="en-US" sz="1500">
                <a:solidFill>
                  <a:schemeClr val="dk1">
                    <a:alpha val="100000"/>
                  </a:schemeClr>
                </a:solidFill>
                <a:latin typeface="Microsoft Yahei"/>
                <a:ea typeface="Microsoft Yahei"/>
                <a:cs typeface="Microsoft Yahei"/>
              </a:rPr>
              <a:t>随着产业升级和技术进步，对劳动者的技能要求越来越高。未来，国家将进一步加强职业技能培训，提高劳动者的技能水平和就业竞争力。</a:t>
            </a:r>
          </a:p>
        </p:txBody>
      </p:sp>
      <p:sp>
        <p:nvSpPr>
          <p:cNvPr id="30" name="TextBox 30"/>
          <p:cNvSpPr txBox="1"/>
          <p:nvPr/>
        </p:nvSpPr>
        <p:spPr>
          <a:xfrm>
            <a:off x="7116604" y="4743284"/>
            <a:ext cx="4476083" cy="490334"/>
          </a:xfrm>
          <a:prstGeom prst="rect">
            <a:avLst/>
          </a:prstGeom>
        </p:spPr>
        <p:txBody>
          <a:bodyPr vert="horz" wrap="square" lIns="66008" tIns="33052" rIns="66008" bIns="33052"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725" b="1">
                <a:solidFill>
                  <a:schemeClr val="accent1">
                    <a:alpha val="100000"/>
                  </a:schemeClr>
                </a:solidFill>
                <a:latin typeface="Microsoft Yahei"/>
                <a:ea typeface="Microsoft Yahei"/>
                <a:cs typeface="Microsoft Yahei"/>
              </a:rPr>
              <a:t>推动灵活就业发展</a:t>
            </a:r>
          </a:p>
        </p:txBody>
      </p:sp>
      <p:sp>
        <p:nvSpPr>
          <p:cNvPr id="31" name="TextBox 31"/>
          <p:cNvSpPr txBox="1"/>
          <p:nvPr/>
        </p:nvSpPr>
        <p:spPr>
          <a:xfrm>
            <a:off x="6510528" y="5239966"/>
            <a:ext cx="5082159" cy="1071601"/>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6000"/>
              </a:lnSpc>
            </a:pPr>
            <a:r>
              <a:rPr lang="en-US" sz="1500">
                <a:solidFill>
                  <a:schemeClr val="dk1">
                    <a:alpha val="100000"/>
                  </a:schemeClr>
                </a:solidFill>
                <a:latin typeface="Microsoft Yahei"/>
                <a:ea typeface="Microsoft Yahei"/>
                <a:cs typeface="Microsoft Yahei"/>
              </a:rPr>
              <a:t>灵活就业是未来就业市场的重要趋势之一。国家将继续推动灵活就业发展，完善灵活就业人员社会保障制度，为灵活就业人员提供更加全面的保障。</a:t>
            </a:r>
          </a:p>
        </p:txBody>
      </p:sp>
      <p:sp>
        <p:nvSpPr>
          <p:cNvPr id="32" name="TextBox 32"/>
          <p:cNvSpPr txBox="1"/>
          <p:nvPr/>
        </p:nvSpPr>
        <p:spPr>
          <a:xfrm>
            <a:off x="7116604" y="1472796"/>
            <a:ext cx="4476083" cy="490334"/>
          </a:xfrm>
          <a:prstGeom prst="rect">
            <a:avLst/>
          </a:prstGeom>
        </p:spPr>
        <p:txBody>
          <a:bodyPr vert="horz" wrap="square" lIns="66008" tIns="33052" rIns="66008" bIns="33052"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725" b="1">
                <a:solidFill>
                  <a:schemeClr val="accent1">
                    <a:alpha val="100000"/>
                  </a:schemeClr>
                </a:solidFill>
                <a:latin typeface="Microsoft Yahei"/>
                <a:ea typeface="Microsoft Yahei"/>
                <a:cs typeface="Microsoft Yahei"/>
              </a:rPr>
              <a:t>继续实施稳就业政策</a:t>
            </a:r>
          </a:p>
        </p:txBody>
      </p:sp>
      <p:sp>
        <p:nvSpPr>
          <p:cNvPr id="33" name="AutoShape 33"/>
          <p:cNvSpPr/>
          <p:nvPr/>
        </p:nvSpPr>
        <p:spPr>
          <a:xfrm>
            <a:off x="616886" y="1350481"/>
            <a:ext cx="4929007" cy="4929007"/>
          </a:xfrm>
          <a:prstGeom prst="ellipse">
            <a:avLst/>
          </a:prstGeom>
          <a:solidFill>
            <a:schemeClr val="accent1">
              <a:alpha val="3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1224015" y="1957609"/>
            <a:ext cx="3714750" cy="3714750"/>
          </a:xfrm>
          <a:prstGeom prst="ellipse">
            <a:avLst/>
          </a:prstGeom>
          <a:solidFill>
            <a:schemeClr val="accent1">
              <a:alpha val="3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1795515" y="2529109"/>
            <a:ext cx="2571750" cy="257175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Freeform 36"/>
          <p:cNvSpPr/>
          <p:nvPr/>
        </p:nvSpPr>
        <p:spPr>
          <a:xfrm>
            <a:off x="2533112" y="3266707"/>
            <a:ext cx="1096555" cy="1096555"/>
          </a:xfrm>
          <a:custGeom>
            <a:rect l="l" t="t" r="r" b="b"/>
            <a:pathLst>
              <a:path w="304800" h="304800">
                <a:moveTo>
                  <a:pt x="167640" y="0"/>
                </a:moveTo>
                <a:lnTo>
                  <a:pt x="182880" y="0"/>
                </a:lnTo>
                <a:lnTo>
                  <a:pt x="182880" y="45720"/>
                </a:lnTo>
                <a:lnTo>
                  <a:pt x="228600" y="152400"/>
                </a:lnTo>
                <a:lnTo>
                  <a:pt x="228600" y="274320"/>
                </a:lnTo>
                <a:cubicBezTo>
                  <a:pt x="228600" y="291151"/>
                  <a:pt x="214951" y="304800"/>
                  <a:pt x="198120" y="304800"/>
                </a:cubicBezTo>
                <a:lnTo>
                  <a:pt x="198120" y="304800"/>
                </a:lnTo>
                <a:lnTo>
                  <a:pt x="76200" y="304800"/>
                </a:lnTo>
                <a:cubicBezTo>
                  <a:pt x="59436" y="304800"/>
                  <a:pt x="40996" y="291998"/>
                  <a:pt x="35052" y="276149"/>
                </a:cubicBezTo>
                <a:lnTo>
                  <a:pt x="0" y="182880"/>
                </a:lnTo>
                <a:lnTo>
                  <a:pt x="0" y="152400"/>
                </a:lnTo>
                <a:cubicBezTo>
                  <a:pt x="0" y="135569"/>
                  <a:pt x="13649" y="121920"/>
                  <a:pt x="30480" y="121920"/>
                </a:cubicBezTo>
                <a:lnTo>
                  <a:pt x="30480" y="121920"/>
                </a:lnTo>
                <a:lnTo>
                  <a:pt x="137160" y="121920"/>
                </a:lnTo>
                <a:lnTo>
                  <a:pt x="137160" y="30480"/>
                </a:lnTo>
                <a:cubicBezTo>
                  <a:pt x="137160" y="13649"/>
                  <a:pt x="150809" y="0"/>
                  <a:pt x="167640" y="0"/>
                </a:cubicBezTo>
                <a:lnTo>
                  <a:pt x="167640" y="0"/>
                </a:lnTo>
                <a:close/>
                <a:moveTo>
                  <a:pt x="259080" y="152400"/>
                </a:moveTo>
                <a:lnTo>
                  <a:pt x="304800" y="152400"/>
                </a:lnTo>
                <a:lnTo>
                  <a:pt x="304800" y="304800"/>
                </a:lnTo>
                <a:lnTo>
                  <a:pt x="259080" y="304800"/>
                </a:lnTo>
                <a:lnTo>
                  <a:pt x="259080" y="1524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570800" y="1576863"/>
            <a:ext cx="1849755" cy="929640"/>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300" b="1">
                <a:solidFill>
                  <a:srgbClr val="131516">
                    <a:alpha val="100000"/>
                  </a:srgbClr>
                </a:solidFill>
                <a:latin typeface="Microsoft Yahei"/>
                <a:ea typeface="Microsoft Yahei"/>
                <a:cs typeface="Microsoft Yahei"/>
              </a:rPr>
              <a:t>PART</a:t>
            </a:r>
          </a:p>
        </p:txBody>
      </p:sp>
      <p:sp>
        <p:nvSpPr>
          <p:cNvPr id="3" name="TextBox 3"/>
          <p:cNvSpPr txBox="1"/>
          <p:nvPr/>
        </p:nvSpPr>
        <p:spPr>
          <a:xfrm>
            <a:off x="2069515" y="1576863"/>
            <a:ext cx="2922600" cy="92964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300" b="1">
                <a:solidFill>
                  <a:srgbClr val="131516">
                    <a:alpha val="100000"/>
                  </a:srgbClr>
                </a:solidFill>
                <a:latin typeface="Microsoft Yahei"/>
                <a:ea typeface="Microsoft Yahei"/>
                <a:cs typeface="Microsoft Yahei"/>
              </a:rPr>
              <a:t>03</a:t>
            </a:r>
          </a:p>
        </p:txBody>
      </p:sp>
      <p:sp>
        <p:nvSpPr>
          <p:cNvPr id="4" name="TextBox 4"/>
          <p:cNvSpPr txBox="1"/>
          <p:nvPr/>
        </p:nvSpPr>
        <p:spPr>
          <a:xfrm>
            <a:off x="853953" y="2362980"/>
            <a:ext cx="6574155" cy="1805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00" b="1">
                <a:solidFill>
                  <a:srgbClr val="131516">
                    <a:alpha val="100000"/>
                  </a:srgbClr>
                </a:solidFill>
                <a:latin typeface="Microsoft Yahei"/>
                <a:ea typeface="Microsoft Yahei"/>
                <a:cs typeface="Microsoft Yahei"/>
              </a:rPr>
              <a:t>重点行业就业状况剖析</a:t>
            </a:r>
          </a:p>
        </p:txBody>
      </p:sp>
      <p:sp>
        <p:nvSpPr>
          <p:cNvPr id="5" name="TextBox 5"/>
          <p:cNvSpPr txBox="1"/>
          <p:nvPr/>
        </p:nvSpPr>
        <p:spPr>
          <a:xfrm>
            <a:off x="1353851" y="182270"/>
            <a:ext cx="3537586" cy="71065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3300" b="1">
                <a:solidFill>
                  <a:srgbClr val="131516">
                    <a:alpha val="100000"/>
                  </a:srgbClr>
                </a:solidFill>
                <a:latin typeface="Microsoft Yahei"/>
                <a:ea typeface="Microsoft Yahei"/>
                <a:cs typeface="Microsoft Yahei"/>
              </a:rPr>
              <a:t>2023</a:t>
            </a:r>
          </a:p>
        </p:txBody>
      </p:sp>
      <p:sp>
        <p:nvSpPr>
          <p:cNvPr id="6" name="AutoShape 6"/>
          <p:cNvSpPr/>
          <p:nvPr/>
        </p:nvSpPr>
        <p:spPr>
          <a:xfrm>
            <a:off x="9364826" y="334670"/>
            <a:ext cx="2473866" cy="508573"/>
          </a:xfrm>
          <a:prstGeom prst="rect">
            <a:avLst/>
          </a:prstGeom>
          <a:noFill/>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00000"/>
              </a:lnSpc>
              <a:spcBef>
                <a:spcPts val="375"/>
              </a:spcBef>
              <a:defRPr/>
            </a:pPr>
            <a:r>
              <a:rPr lang="en-US" sz="1200">
                <a:solidFill>
                  <a:srgbClr val="131516">
                    <a:alpha val="100000"/>
                  </a:srgbClr>
                </a:solidFill>
                <a:latin typeface="Microsoft Yahei"/>
                <a:ea typeface="Microsoft Yahei"/>
                <a:cs typeface="Microsoft Yahei"/>
              </a:rPr>
              <a:t>REPORTING</a:t>
            </a:r>
            <a:endParaRPr lang="en-US" sz="1100"/>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469632" y="2076770"/>
            <a:ext cx="1303226" cy="130322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0405045" y="2076770"/>
            <a:ext cx="1347972" cy="134797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4" name="Connector 4"/>
          <p:cNvCxnSpPr/>
          <p:nvPr/>
        </p:nvCxnSpPr>
        <p:spPr>
          <a:xfrm>
            <a:off x="2099221" y="2318568"/>
            <a:ext cx="3468643" cy="0"/>
          </a:xfrm>
          <a:prstGeom prst="line">
            <a:avLst/>
          </a:prstGeom>
          <a:ln w="9525">
            <a:solidFill>
              <a:schemeClr val="accent2"/>
            </a:solidFill>
            <a:prstDash val="solid"/>
            <a:headEnd type="oval"/>
            <a:tailEnd type="none"/>
          </a:ln>
        </p:spPr>
        <p:style>
          <a:lnRef idx="0">
            <a:schemeClr val="accent2"/>
          </a:lnRef>
          <a:fillRef idx="1">
            <a:schemeClr val="accent2"/>
          </a:fillRef>
          <a:effectRef idx="0">
            <a:schemeClr val="accent2"/>
          </a:effectRef>
          <a:fontRef idx="minor">
            <a:schemeClr val="lt1"/>
          </a:fontRef>
        </p:style>
      </p:cxnSp>
      <p:sp>
        <p:nvSpPr>
          <p:cNvPr id="5" name="TextBox 5"/>
          <p:cNvSpPr txBox="1"/>
          <p:nvPr/>
        </p:nvSpPr>
        <p:spPr>
          <a:xfrm>
            <a:off x="1964092" y="2344711"/>
            <a:ext cx="3829140" cy="35356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锡城区制造业仍是重要的就业领域，提供了大量岗位，但近年来受国内外经济环境和产业结构调整影响，就业压力增加。</a:t>
            </a:r>
          </a:p>
        </p:txBody>
      </p:sp>
      <p:cxnSp>
        <p:nvCxnSpPr>
          <p:cNvPr id="6" name="Connector 6"/>
          <p:cNvCxnSpPr/>
          <p:nvPr/>
        </p:nvCxnSpPr>
        <p:spPr>
          <a:xfrm>
            <a:off x="6516784" y="2318568"/>
            <a:ext cx="3468643" cy="0"/>
          </a:xfrm>
          <a:prstGeom prst="line">
            <a:avLst/>
          </a:prstGeom>
          <a:ln w="9525">
            <a:solidFill>
              <a:schemeClr val="accent2"/>
            </a:solidFill>
            <a:prstDash val="solid"/>
            <a:headEnd type="oval"/>
            <a:tailEnd type="none"/>
          </a:ln>
        </p:spPr>
        <p:style>
          <a:lnRef idx="0">
            <a:schemeClr val="accent2"/>
          </a:lnRef>
          <a:fillRef idx="1">
            <a:schemeClr val="accent2"/>
          </a:fillRef>
          <a:effectRef idx="0">
            <a:schemeClr val="accent2"/>
          </a:effectRef>
          <a:fontRef idx="minor">
            <a:schemeClr val="lt1"/>
          </a:fontRef>
        </p:style>
      </p:cxnSp>
      <p:sp>
        <p:nvSpPr>
          <p:cNvPr id="7" name="TextBox 7"/>
          <p:cNvSpPr txBox="1"/>
          <p:nvPr/>
        </p:nvSpPr>
        <p:spPr>
          <a:xfrm>
            <a:off x="6381655" y="2344711"/>
            <a:ext cx="3829140" cy="35356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面临技术升级、环保要求提高等挑战，部分传统制造业企业面临转型或淘汰，导致部分员工失业风险增加。</a:t>
            </a:r>
          </a:p>
        </p:txBody>
      </p:sp>
      <p:sp>
        <p:nvSpPr>
          <p:cNvPr id="8" name="TextBox 8"/>
          <p:cNvSpPr txBox="1"/>
          <p:nvPr/>
        </p:nvSpPr>
        <p:spPr>
          <a:xfrm>
            <a:off x="1964092" y="1532038"/>
            <a:ext cx="401955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014" b="1">
                <a:solidFill>
                  <a:schemeClr val="accent1">
                    <a:alpha val="100000"/>
                  </a:schemeClr>
                </a:solidFill>
                <a:latin typeface="Microsoft Yahei"/>
                <a:ea typeface="Microsoft Yahei"/>
                <a:cs typeface="Microsoft Yahei"/>
              </a:rPr>
              <a:t>就业现状</a:t>
            </a:r>
          </a:p>
        </p:txBody>
      </p:sp>
      <p:sp>
        <p:nvSpPr>
          <p:cNvPr id="9" name="TextBox 9"/>
          <p:cNvSpPr txBox="1"/>
          <p:nvPr/>
        </p:nvSpPr>
        <p:spPr>
          <a:xfrm>
            <a:off x="6381655" y="1532038"/>
            <a:ext cx="401955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014" b="1">
                <a:solidFill>
                  <a:schemeClr val="accent1">
                    <a:alpha val="100000"/>
                  </a:schemeClr>
                </a:solidFill>
                <a:latin typeface="Microsoft Yahei"/>
                <a:ea typeface="Microsoft Yahei"/>
                <a:cs typeface="Microsoft Yahei"/>
              </a:rPr>
              <a:t>挑战</a:t>
            </a:r>
          </a:p>
        </p:txBody>
      </p:sp>
      <p:sp>
        <p:nvSpPr>
          <p:cNvPr id="10" name="Freeform 10"/>
          <p:cNvSpPr/>
          <p:nvPr/>
        </p:nvSpPr>
        <p:spPr>
          <a:xfrm>
            <a:off x="10761443" y="2433168"/>
            <a:ext cx="635177" cy="635177"/>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794451" y="2401589"/>
            <a:ext cx="653588" cy="653588"/>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2" name="Group 12"/>
          <p:cNvGrpSpPr/>
          <p:nvPr/>
        </p:nvGrpSpPr>
        <p:grpSpPr>
          <a:xfrm>
            <a:off x="454963" y="93878"/>
            <a:ext cx="10641129" cy="914400"/>
            <a:chOff x="454963" y="93878"/>
            <a:chExt cx="10641129" cy="914400"/>
          </a:xfrm>
        </p:grpSpPr>
        <p:sp>
          <p:nvSpPr>
            <p:cNvPr id="13" name="AutoShape 1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TextBox 3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制造业就业现状及挑战</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4543457" y="1876457"/>
            <a:ext cx="3105086" cy="3105086"/>
          </a:xfrm>
          <a:prstGeom prst="ellipse">
            <a:avLst/>
          </a:prstGeom>
          <a:solidFill>
            <a:schemeClr val="accent2">
              <a:alpha val="29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838682" y="2171682"/>
            <a:ext cx="2514635" cy="251463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797329" y="1537698"/>
            <a:ext cx="346677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325" b="1">
                <a:solidFill>
                  <a:schemeClr val="accent1">
                    <a:alpha val="100000"/>
                  </a:schemeClr>
                </a:solidFill>
                <a:latin typeface="Microsoft Yahei"/>
                <a:ea typeface="Microsoft Yahei"/>
                <a:cs typeface="Microsoft Yahei"/>
              </a:rPr>
              <a:t>发展机遇</a:t>
            </a:r>
          </a:p>
        </p:txBody>
      </p:sp>
      <p:sp>
        <p:nvSpPr>
          <p:cNvPr id="5" name="TextBox 5"/>
          <p:cNvSpPr txBox="1"/>
          <p:nvPr/>
        </p:nvSpPr>
        <p:spPr>
          <a:xfrm>
            <a:off x="797329" y="2820233"/>
            <a:ext cx="3466777" cy="341833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随着消费升级和城市化进程加速，锡城区服务业迎来发展机遇，如旅游、餐饮、教育等领域。</a:t>
            </a:r>
          </a:p>
        </p:txBody>
      </p:sp>
      <p:sp>
        <p:nvSpPr>
          <p:cNvPr id="6" name="TextBox 6"/>
          <p:cNvSpPr txBox="1"/>
          <p:nvPr/>
        </p:nvSpPr>
        <p:spPr>
          <a:xfrm>
            <a:off x="7936144" y="1537698"/>
            <a:ext cx="346677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2325" b="1">
                <a:solidFill>
                  <a:schemeClr val="accent1">
                    <a:alpha val="100000"/>
                  </a:schemeClr>
                </a:solidFill>
                <a:latin typeface="Microsoft Yahei"/>
                <a:ea typeface="Microsoft Yahei"/>
                <a:cs typeface="Microsoft Yahei"/>
              </a:rPr>
              <a:t>前景展望</a:t>
            </a:r>
          </a:p>
        </p:txBody>
      </p:sp>
      <p:sp>
        <p:nvSpPr>
          <p:cNvPr id="7" name="TextBox 7"/>
          <p:cNvSpPr txBox="1"/>
          <p:nvPr/>
        </p:nvSpPr>
        <p:spPr>
          <a:xfrm>
            <a:off x="7936144" y="2820233"/>
            <a:ext cx="3466777" cy="341833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86000"/>
              </a:lnSpc>
            </a:pPr>
            <a:r>
              <a:rPr lang="en-US" sz="1350">
                <a:solidFill>
                  <a:schemeClr val="dk1">
                    <a:alpha val="100000"/>
                  </a:schemeClr>
                </a:solidFill>
                <a:latin typeface="Microsoft Yahei"/>
                <a:ea typeface="Microsoft Yahei"/>
                <a:cs typeface="Microsoft Yahei"/>
              </a:rPr>
              <a:t>预计未来服务业将成为锡城区就业增长的重要动力，提供更多就业机会和职业发展空间。</a:t>
            </a:r>
          </a:p>
        </p:txBody>
      </p:sp>
      <p:sp>
        <p:nvSpPr>
          <p:cNvPr id="8" name="Freeform 8"/>
          <p:cNvSpPr/>
          <p:nvPr/>
        </p:nvSpPr>
        <p:spPr>
          <a:xfrm>
            <a:off x="5503755" y="2836755"/>
            <a:ext cx="1184490" cy="1184490"/>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9" name="Group 9"/>
          <p:cNvGrpSpPr/>
          <p:nvPr/>
        </p:nvGrpSpPr>
        <p:grpSpPr>
          <a:xfrm>
            <a:off x="454963" y="93878"/>
            <a:ext cx="10641129" cy="914400"/>
            <a:chOff x="454963" y="93878"/>
            <a:chExt cx="10641129" cy="914400"/>
          </a:xfrm>
        </p:grpSpPr>
        <p:sp>
          <p:nvSpPr>
            <p:cNvPr id="10" name="AutoShape 1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TextBox 3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服务业发展机遇与前景展望</a:t>
              </a:r>
            </a:p>
          </p:txBody>
        </p:sp>
      </p:gr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270200" y="1337640"/>
            <a:ext cx="5127218" cy="4704522"/>
          </a:xfrm>
          <a:prstGeom prst="rect">
            <a:avLst/>
          </a:prstGeom>
          <a:solidFill>
            <a:schemeClr val="accent1">
              <a:lumMod val="60000"/>
              <a:lumOff val="40000"/>
              <a:alpha val="1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763829" y="1337640"/>
            <a:ext cx="5127218" cy="4704522"/>
          </a:xfrm>
          <a:prstGeom prst="rect">
            <a:avLst/>
          </a:prstGeom>
          <a:solidFill>
            <a:schemeClr val="accent1">
              <a:lumMod val="60000"/>
              <a:lumOff val="40000"/>
              <a:alpha val="1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56128" y="1337640"/>
            <a:ext cx="2037627" cy="505943"/>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2385959" y="1337640"/>
            <a:ext cx="663153" cy="505943"/>
          </a:xfrm>
          <a:prstGeom prst="parallelogram">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6270200" y="1337640"/>
            <a:ext cx="2037627" cy="505943"/>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7900031" y="1337640"/>
            <a:ext cx="663153" cy="505943"/>
          </a:xfrm>
          <a:prstGeom prst="parallelogram">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1027151" y="1991575"/>
            <a:ext cx="4600575" cy="1800225"/>
          </a:xfrm>
          <a:prstGeom prst="rect">
            <a:avLst/>
          </a:prstGeom>
        </p:spPr>
        <p:txBody>
          <a:bodyPr vert="horz" wrap="square" lIns="123825" tIns="123825" rIns="57150" bIns="1238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人才需求</a:t>
            </a:r>
          </a:p>
        </p:txBody>
      </p:sp>
      <p:sp>
        <p:nvSpPr>
          <p:cNvPr id="9" name="TextBox 9"/>
          <p:cNvSpPr txBox="1"/>
          <p:nvPr/>
        </p:nvSpPr>
        <p:spPr>
          <a:xfrm>
            <a:off x="1027151" y="3277450"/>
            <a:ext cx="4600575" cy="2484120"/>
          </a:xfrm>
          <a:prstGeom prst="rect">
            <a:avLst/>
          </a:prstGeom>
        </p:spPr>
        <p:txBody>
          <a:bodyPr vert="horz" wrap="square" lIns="123825" tIns="123825" rIns="57150" bIns="1238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科技创新产业对高素质、专业化人才需求迫切，如人工智能、大数据、云计算等领域。</a:t>
            </a:r>
          </a:p>
        </p:txBody>
      </p:sp>
      <p:sp>
        <p:nvSpPr>
          <p:cNvPr id="10" name="TextBox 10"/>
          <p:cNvSpPr txBox="1"/>
          <p:nvPr/>
        </p:nvSpPr>
        <p:spPr>
          <a:xfrm>
            <a:off x="1218180" y="1247318"/>
            <a:ext cx="1167779" cy="6705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950" b="1">
                <a:solidFill>
                  <a:srgbClr val="FFFFFF">
                    <a:alpha val="100000"/>
                  </a:srgbClr>
                </a:solidFill>
                <a:latin typeface="Microsoft Yahei"/>
                <a:ea typeface="Microsoft Yahei"/>
                <a:cs typeface="Microsoft Yahei"/>
              </a:rPr>
              <a:t>要点一</a:t>
            </a:r>
          </a:p>
        </p:txBody>
      </p:sp>
      <p:sp>
        <p:nvSpPr>
          <p:cNvPr id="11" name="TextBox 11"/>
          <p:cNvSpPr txBox="1"/>
          <p:nvPr/>
        </p:nvSpPr>
        <p:spPr>
          <a:xfrm>
            <a:off x="6775216" y="1261999"/>
            <a:ext cx="1167779" cy="6705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950" b="1">
                <a:solidFill>
                  <a:srgbClr val="FFFFFF">
                    <a:alpha val="100000"/>
                  </a:srgbClr>
                </a:solidFill>
                <a:latin typeface="Microsoft Yahei"/>
                <a:ea typeface="Microsoft Yahei"/>
                <a:cs typeface="Microsoft Yahei"/>
              </a:rPr>
              <a:t>要点二</a:t>
            </a:r>
          </a:p>
        </p:txBody>
      </p:sp>
      <p:sp>
        <p:nvSpPr>
          <p:cNvPr id="12" name="TextBox 12"/>
          <p:cNvSpPr txBox="1"/>
          <p:nvPr/>
        </p:nvSpPr>
        <p:spPr>
          <a:xfrm>
            <a:off x="6533522" y="1991575"/>
            <a:ext cx="4600575" cy="12858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趋势</a:t>
            </a:r>
          </a:p>
        </p:txBody>
      </p:sp>
      <p:sp>
        <p:nvSpPr>
          <p:cNvPr id="13" name="TextBox 13"/>
          <p:cNvSpPr txBox="1"/>
          <p:nvPr/>
        </p:nvSpPr>
        <p:spPr>
          <a:xfrm>
            <a:off x="6547810" y="3277450"/>
            <a:ext cx="4572000" cy="2484120"/>
          </a:xfrm>
          <a:prstGeom prst="rect">
            <a:avLst/>
          </a:prstGeom>
        </p:spPr>
        <p:txBody>
          <a:bodyPr vert="horz" wrap="square" lIns="123825" tIns="123825" rIns="57150" bIns="1238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随着科技创新产业快速发展，预计未来对创新型人才的需求将持续增加，为求职者提供更多就业机会。</a:t>
            </a:r>
          </a:p>
        </p:txBody>
      </p:sp>
      <p:sp>
        <p:nvSpPr>
          <p:cNvPr id="14" name="AutoShape 14"/>
          <p:cNvSpPr/>
          <p:nvPr/>
        </p:nvSpPr>
        <p:spPr>
          <a:xfrm>
            <a:off x="507874" y="6318935"/>
            <a:ext cx="701468" cy="122998"/>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1137715"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7" name="Connector 17"/>
          <p:cNvCxnSpPr/>
          <p:nvPr/>
        </p:nvCxnSpPr>
        <p:spPr>
          <a:xfrm>
            <a:off x="1209343" y="6393165"/>
            <a:ext cx="10991852" cy="0"/>
          </a:xfrm>
          <a:prstGeom prst="line">
            <a:avLst/>
          </a:prstGeom>
          <a:ln w="14288">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grpSp>
        <p:nvGrpSpPr>
          <p:cNvPr id="18" name="Group 18"/>
          <p:cNvGrpSpPr/>
          <p:nvPr/>
        </p:nvGrpSpPr>
        <p:grpSpPr>
          <a:xfrm>
            <a:off x="454963" y="93878"/>
            <a:ext cx="10641129" cy="914400"/>
            <a:chOff x="454963" y="93878"/>
            <a:chExt cx="10641129" cy="914400"/>
          </a:xfrm>
        </p:grpSpPr>
        <p:sp>
          <p:nvSpPr>
            <p:cNvPr id="19" name="AutoShape 1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TextBox 3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科技创新产业人才需求趋势</a:t>
              </a:r>
            </a:p>
          </p:txBody>
        </p:sp>
      </p:gr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https://d.book118.com/635142143140011124</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DDEDFF"/>
      </a:lt1>
      <a:dk2>
        <a:srgbClr val="000000"/>
      </a:dk2>
      <a:lt2>
        <a:srgbClr val="FFFFFF"/>
      </a:lt2>
      <a:accent1>
        <a:srgbClr val="4283F2"/>
      </a:accent1>
      <a:accent2>
        <a:srgbClr val="34C158"/>
      </a:accent2>
      <a:accent3>
        <a:srgbClr val="FDBE00"/>
      </a:accent3>
      <a:accent4>
        <a:srgbClr val="42B0F2"/>
      </a:accent4>
      <a:accent5>
        <a:srgbClr val="EA4336"/>
      </a:accent5>
      <a:accent6>
        <a:srgbClr val="27C9C4"/>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92</Paragraphs>
  <Slides>17</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17</vt:i4>
      </vt:variant>
    </vt:vector>
  </HeadingPairs>
  <TitlesOfParts>
    <vt:vector baseType="lpstr" size="21">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2024-09-28T18:55:31.990</cp:lastPrinted>
  <dcterms:created xsi:type="dcterms:W3CDTF">2024-09-28T10:55:32Z</dcterms:created>
  <dcterms:modified xsi:type="dcterms:W3CDTF">2024-09-28T10:55:34Z</dcterms:modified>
</cp:coreProperties>
</file>