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096750" cy="684022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07FCE-880A-4D87-B242-6093B1108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370B7-C9A1-4A05-8328-6A3E7C1FA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955E0-55E7-4A61-9137-8AC823BF6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0FD17-0078-4750-ABF9-85D8A3120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00E337-6999-4833-8652-2BB990A11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A72A83-EDA5-4C18-8F67-743D02A79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84279F-31D5-4CA9-A53D-62BB61E1C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E239B-07A2-4F49-BFE4-3D30FDFA3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565BC-AB31-4BBE-82A8-78E473B3B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AD675-AC28-4306-816A-D42085E78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972CF-D9CB-4BA2-AC1F-746272BF1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hexin?subject=biology#pid=64a5199e37e7448f8e70414d#tid=64a7792ba23fce0009be1a67#sourcefrom=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Hexin Shape 3" descr="preencoded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1864" y="64008"/>
            <a:ext cx="1307592" cy="338328"/>
          </a:xfrm>
          <a:prstGeom prst="rect">
            <a:avLst/>
          </a:prstGeom>
        </p:spPr>
      </p:pic>
      <p:sp>
        <p:nvSpPr>
          <p:cNvPr id="4" name="Hexin Shape 4"/>
          <p:cNvSpPr/>
          <p:nvPr/>
        </p:nvSpPr>
        <p:spPr>
          <a:xfrm>
            <a:off x="10341864" y="64008"/>
            <a:ext cx="1307592" cy="33832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1" i="0">
                <a:solidFill>
                  <a:srgbClr val="0054A5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返回目录</a:t>
            </a:r>
            <a:endParaRPr lang="en-US" sz="18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#mc=目录配置2#4e6caef8c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Hexin Shape 3" descr="preencoded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1864" y="64008"/>
            <a:ext cx="1307592" cy="338328"/>
          </a:xfrm>
          <a:prstGeom prst="rect">
            <a:avLst/>
          </a:prstGeom>
        </p:spPr>
      </p:pic>
      <p:sp>
        <p:nvSpPr>
          <p:cNvPr id="4" name="Hexin Shape 4"/>
          <p:cNvSpPr/>
          <p:nvPr/>
        </p:nvSpPr>
        <p:spPr>
          <a:xfrm>
            <a:off x="10341864" y="64008"/>
            <a:ext cx="1307592" cy="33832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1" i="0">
                <a:solidFill>
                  <a:srgbClr val="0054A5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返回目录</a:t>
            </a:r>
            <a:endParaRPr lang="en-US" sz="18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8.jpeg" /><Relationship Id="rId4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0.jpeg" /><Relationship Id="rId4" Type="http://schemas.openxmlformats.org/officeDocument/2006/relationships/image" Target="../media/image1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4.jpeg" /><Relationship Id="rId4" Type="http://schemas.openxmlformats.org/officeDocument/2006/relationships/image" Target="../media/image15.png" /><Relationship Id="rId5" Type="http://schemas.openxmlformats.org/officeDocument/2006/relationships/image" Target="../media/image16.jpeg" /><Relationship Id="rId6" Type="http://schemas.openxmlformats.org/officeDocument/2006/relationships/image" Target="../media/image1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0000411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0" y="2029968"/>
            <a:ext cx="12097512" cy="101498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50000"/>
              </a:lnSpc>
            </a:pPr>
            <a:r>
              <a:rPr lang="en-US" altLang="zh-CN" sz="4000" b="1" i="0">
                <a:solidFill>
                  <a:srgbClr val="0054A5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期末专题复习</a:t>
            </a:r>
            <a:endParaRPr lang="en-US" altLang="zh-CN" sz="4000"/>
          </a:p>
        </p:txBody>
      </p:sp>
      <p:sp>
        <p:nvSpPr>
          <p:cNvPr id="3" name="Hexin Shape 3"/>
          <p:cNvSpPr/>
          <p:nvPr/>
        </p:nvSpPr>
        <p:spPr>
          <a:xfrm>
            <a:off x="0" y="2980944"/>
            <a:ext cx="12097512" cy="101498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54A5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专题五</a:t>
            </a:r>
            <a:r>
              <a:rPr lang="en-US" altLang="zh-CN" sz="3200" b="1" i="0">
                <a:solidFill>
                  <a:srgbClr val="0054A5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1" i="0">
                <a:solidFill>
                  <a:srgbClr val="0054A5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识图分析</a:t>
            </a:r>
            <a:endParaRPr lang="en-US" altLang="zh-CN" sz="3200"/>
          </a:p>
        </p:txBody>
      </p:sp>
      <p:sp>
        <p:nvSpPr>
          <p:cNvPr id="4" name="Hexin Shape 4"/>
          <p:cNvSpPr/>
          <p:nvPr/>
        </p:nvSpPr>
        <p:spPr>
          <a:xfrm>
            <a:off x="1115568" y="3099816"/>
            <a:ext cx="9573768" cy="9144"/>
          </a:xfrm>
          <a:prstGeom prst="line">
            <a:avLst/>
          </a:prstGeom>
          <a:noFill/>
          <a:ln w="38100">
            <a:solidFill>
              <a:srgbClr val="4472C4"/>
            </a:solidFill>
            <a:prstDash val="solid"/>
          </a:ln>
        </p:spPr>
        <p:txBody>
          <a:bodyPr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>
    <p:split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Hexin Shape 2" descr="preencoded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889278" y="594849"/>
            <a:ext cx="2551176" cy="168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>
                    <a:alpha val="0"/>
                  </a:scrgbClr>
                </a:solidFill>
              </a14:hiddenFill>
            </a:ext>
          </a:extLst>
        </p:spPr>
      </p:pic>
      <p:sp>
        <p:nvSpPr>
          <p:cNvPr id="3" name="Hexin Shape 3"/>
          <p:cNvSpPr/>
          <p:nvPr/>
        </p:nvSpPr>
        <p:spPr>
          <a:xfrm>
            <a:off x="557784" y="539986"/>
            <a:ext cx="8302752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如图是某生态系统碳循环示意图，图中甲、乙、丙、丁表示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生态系统的成分。下列有关分析正确的是(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4" name="Hexin Shape 4"/>
          <p:cNvSpPr/>
          <p:nvPr/>
        </p:nvSpPr>
        <p:spPr>
          <a:xfrm>
            <a:off x="6387084" y="1063226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5" name="Hexin Shape 5"/>
          <p:cNvSpPr/>
          <p:nvPr/>
        </p:nvSpPr>
        <p:spPr>
          <a:xfrm>
            <a:off x="557784" y="1648059"/>
            <a:ext cx="8302752" cy="158731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A.图中共有4条食物链</a:t>
            </a:r>
            <a:endParaRPr lang="en-US" altLang="zh-CN" sz="2400"/>
          </a:p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B.甲是分解者</a:t>
            </a:r>
            <a:endParaRPr lang="en-US" altLang="zh-CN" sz="2400"/>
          </a:p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C.乙能进行光合作用和呼吸作用</a:t>
            </a:r>
            <a:endParaRPr lang="en-US" altLang="zh-CN" sz="2400"/>
          </a:p>
        </p:txBody>
      </p:sp>
      <p:sp>
        <p:nvSpPr>
          <p:cNvPr id="6" name="Hexin Shape 6"/>
          <p:cNvSpPr/>
          <p:nvPr/>
        </p:nvSpPr>
        <p:spPr>
          <a:xfrm>
            <a:off x="557784" y="3292392"/>
            <a:ext cx="10991088" cy="49003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D.丁是最高级的消费者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Hexin Shape 2" descr="preencoded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523262" y="594849"/>
            <a:ext cx="1892808" cy="2313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>
                    <a:alpha val="0"/>
                  </a:scrgbClr>
                </a:solidFill>
              </a14:hiddenFill>
            </a:ext>
          </a:extLst>
        </p:spPr>
      </p:pic>
      <p:sp>
        <p:nvSpPr>
          <p:cNvPr id="3" name="Hexin Shape 3"/>
          <p:cNvSpPr/>
          <p:nvPr/>
        </p:nvSpPr>
        <p:spPr>
          <a:xfrm>
            <a:off x="557784" y="539986"/>
            <a:ext cx="8970264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某植物生活在干旱地区，其地下的根系如图所示，这反映出该植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物与环境的关系是(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4" name="Hexin Shape 4"/>
          <p:cNvSpPr/>
          <p:nvPr/>
        </p:nvSpPr>
        <p:spPr>
          <a:xfrm>
            <a:off x="3351784" y="1063226"/>
            <a:ext cx="271463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5" name="Hexin Shape 5"/>
          <p:cNvSpPr/>
          <p:nvPr/>
        </p:nvSpPr>
        <p:spPr>
          <a:xfrm>
            <a:off x="557784" y="1648059"/>
            <a:ext cx="8961120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449326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A.生物影响环境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B.生物适应环境</a:t>
            </a:r>
            <a:endParaRPr lang="en-US" altLang="zh-CN" sz="2400" b="0" i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34" charset="-120"/>
            </a:endParaRPr>
          </a:p>
          <a:p>
            <a:pPr latinLnBrk="1">
              <a:lnSpc>
                <a:spcPct val="150000"/>
              </a:lnSpc>
              <a:tabLst>
                <a:tab pos="449326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C.生物依赖环境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D.生物改变环境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557784" y="539986"/>
            <a:ext cx="10991088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3.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英国剑桥大学某团队在实验室中用小鼠干细胞合成了胚胎，且“合成胚胎”诱导发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育出了大脑和跳动的心脏（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如图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）。下列说法正确的是(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Hexin Shape 3"/>
          <p:cNvSpPr/>
          <p:nvPr/>
        </p:nvSpPr>
        <p:spPr>
          <a:xfrm>
            <a:off x="8215884" y="1063226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pic>
        <p:nvPicPr>
          <p:cNvPr id="4" name="Hexin Shape 4" descr="preencoded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24310" y="1712449"/>
            <a:ext cx="4434840" cy="2258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>
                    <a:alpha val="0"/>
                  </a:scrgbClr>
                </a:solidFill>
              </a14:hiddenFill>
            </a:ext>
          </a:extLst>
        </p:spPr>
      </p:pic>
      <p:sp>
        <p:nvSpPr>
          <p:cNvPr id="5" name="Hexin Shape 5"/>
          <p:cNvSpPr/>
          <p:nvPr/>
        </p:nvSpPr>
        <p:spPr>
          <a:xfrm>
            <a:off x="557784" y="1648059"/>
            <a:ext cx="6419088" cy="213595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A.过程①表示细胞分裂</a:t>
            </a:r>
            <a:endParaRPr lang="en-US" altLang="zh-CN" sz="2400"/>
          </a:p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B.过程③表示细胞分化</a:t>
            </a:r>
            <a:endParaRPr lang="en-US" altLang="zh-CN" sz="2400"/>
          </a:p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C.心脏属于组织这一结构层次</a:t>
            </a:r>
            <a:endParaRPr lang="en-US" altLang="zh-CN" sz="2400"/>
          </a:p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D.通过过程②产生的新细胞染色体数目减半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557784" y="539497"/>
            <a:ext cx="10991088" cy="403733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3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4.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如图是动、植物细胞的结构示意图，下列说法正确的是(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Hexin Shape 3"/>
          <p:cNvSpPr/>
          <p:nvPr/>
        </p:nvSpPr>
        <p:spPr>
          <a:xfrm>
            <a:off x="8444484" y="526797"/>
            <a:ext cx="288925" cy="40773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3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pic>
        <p:nvPicPr>
          <p:cNvPr id="4" name="Hexin Shape 4" descr="preencoded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908970" y="1079500"/>
            <a:ext cx="3931920" cy="2231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>
                    <a:alpha val="0"/>
                  </a:scrgbClr>
                </a:solidFill>
              </a14:hiddenFill>
            </a:ext>
          </a:extLst>
        </p:spPr>
      </p:pic>
      <p:sp>
        <p:nvSpPr>
          <p:cNvPr id="5" name="Hexin Shape 5"/>
          <p:cNvSpPr/>
          <p:nvPr/>
        </p:nvSpPr>
        <p:spPr>
          <a:xfrm>
            <a:off x="557784" y="987679"/>
            <a:ext cx="6922008" cy="172447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2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A.①保护和支持细胞</a:t>
            </a:r>
            <a:endParaRPr lang="en-US" altLang="zh-CN" sz="2400"/>
          </a:p>
          <a:p>
            <a:pPr algn="l" latinLnBrk="1">
              <a:lnSpc>
                <a:spcPct val="12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B.④控制物质进出细胞</a:t>
            </a:r>
            <a:endParaRPr lang="en-US" altLang="zh-CN" sz="2400"/>
          </a:p>
          <a:p>
            <a:pPr algn="l" latinLnBrk="1">
              <a:lnSpc>
                <a:spcPct val="12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C.⑤主要存在于动物细胞</a:t>
            </a:r>
            <a:endParaRPr lang="en-US" altLang="zh-CN" sz="2400"/>
          </a:p>
          <a:p>
            <a:pPr algn="l" latinLnBrk="1">
              <a:lnSpc>
                <a:spcPct val="12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D.⑦可把光能转变为化学能</a:t>
            </a:r>
            <a:endParaRPr lang="en-US" altLang="zh-CN" sz="2400"/>
          </a:p>
        </p:txBody>
      </p:sp>
      <p:pic>
        <p:nvPicPr>
          <p:cNvPr id="6" name="Hexin Shape 6" descr="preencoded.png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174457" y="3487419"/>
            <a:ext cx="2295144" cy="2578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>
                    <a:alpha val="0"/>
                  </a:scrgbClr>
                </a:solidFill>
              </a14:hiddenFill>
            </a:ext>
          </a:extLst>
        </p:spPr>
      </p:pic>
      <p:sp>
        <p:nvSpPr>
          <p:cNvPr id="7" name="Hexin Shape 7"/>
          <p:cNvSpPr/>
          <p:nvPr/>
        </p:nvSpPr>
        <p:spPr>
          <a:xfrm>
            <a:off x="557784" y="3441700"/>
            <a:ext cx="8558784" cy="84264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34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5.</a:t>
            </a:r>
            <a:r>
              <a:rPr lang="en-US" altLang="zh-CN" sz="2400" b="1" i="0">
                <a:solidFill>
                  <a:srgbClr val="1D62AF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（2023许昌期末）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如图是显微镜结构示意图。下列有关说法错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3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误的是(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8" name="Hexin Shape 8"/>
          <p:cNvSpPr/>
          <p:nvPr/>
        </p:nvSpPr>
        <p:spPr>
          <a:xfrm>
            <a:off x="1827784" y="3867912"/>
            <a:ext cx="271463" cy="40773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9" name="Hexin Shape 9"/>
          <p:cNvSpPr/>
          <p:nvPr/>
        </p:nvSpPr>
        <p:spPr>
          <a:xfrm>
            <a:off x="557784" y="4327779"/>
            <a:ext cx="8549640" cy="172447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2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A.①具有放大物像的作用</a:t>
            </a:r>
            <a:endParaRPr lang="en-US" altLang="zh-CN" sz="2400"/>
          </a:p>
          <a:p>
            <a:pPr algn="l" latinLnBrk="1">
              <a:lnSpc>
                <a:spcPct val="12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B.为了使物像更清晰，应调节结构③</a:t>
            </a:r>
            <a:endParaRPr lang="en-US" altLang="zh-CN" sz="2400"/>
          </a:p>
          <a:p>
            <a:pPr algn="l" latinLnBrk="1">
              <a:lnSpc>
                <a:spcPct val="12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C.③为反光镜，可以调节光线强弱</a:t>
            </a:r>
            <a:endParaRPr lang="en-US" altLang="zh-CN" sz="2400"/>
          </a:p>
          <a:p>
            <a:pPr algn="l" latinLnBrk="1">
              <a:lnSpc>
                <a:spcPct val="12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D.调节结构④可以大幅度上升或下降镜筒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8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Hexin Shape 2" descr="preencoded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902995" y="594850"/>
            <a:ext cx="2523744" cy="2139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>
                    <a:alpha val="0"/>
                  </a:scrgbClr>
                </a:solidFill>
              </a14:hiddenFill>
            </a:ext>
          </a:extLst>
        </p:spPr>
      </p:pic>
      <p:sp>
        <p:nvSpPr>
          <p:cNvPr id="3" name="Hexin Shape 3"/>
          <p:cNvSpPr/>
          <p:nvPr/>
        </p:nvSpPr>
        <p:spPr>
          <a:xfrm>
            <a:off x="557784" y="539986"/>
            <a:ext cx="8330184" cy="12815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34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6.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某兴趣小组将具有较强再生能力的单细胞喇叭虫切成了如图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3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①②③三部分。一段时间后，最可能长成喇叭虫的结构是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3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4" name="Hexin Shape 4"/>
          <p:cNvSpPr/>
          <p:nvPr/>
        </p:nvSpPr>
        <p:spPr>
          <a:xfrm>
            <a:off x="913384" y="1405110"/>
            <a:ext cx="271463" cy="40773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5" name="Hexin Shape 5"/>
          <p:cNvSpPr/>
          <p:nvPr/>
        </p:nvSpPr>
        <p:spPr>
          <a:xfrm>
            <a:off x="557784" y="1882692"/>
            <a:ext cx="8321040" cy="403733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20000"/>
              </a:lnSpc>
              <a:tabLst>
                <a:tab pos="2156460"/>
                <a:tab pos="4300220"/>
                <a:tab pos="644398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B.②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D.①②③</a:t>
            </a:r>
            <a:endParaRPr lang="en-US" altLang="zh-CN" sz="2400"/>
          </a:p>
        </p:txBody>
      </p:sp>
      <p:pic>
        <p:nvPicPr>
          <p:cNvPr id="6" name="Hexin Shape 6" descr="preencoded.png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595360" y="2913868"/>
            <a:ext cx="2926080" cy="2340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>
                    <a:alpha val="0"/>
                  </a:scrgbClr>
                </a:solidFill>
              </a14:hiddenFill>
            </a:ext>
          </a:extLst>
        </p:spPr>
      </p:pic>
      <p:sp>
        <p:nvSpPr>
          <p:cNvPr id="7" name="Hexin Shape 7"/>
          <p:cNvSpPr/>
          <p:nvPr/>
        </p:nvSpPr>
        <p:spPr>
          <a:xfrm>
            <a:off x="557784" y="2868150"/>
            <a:ext cx="7927848" cy="84264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34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7.</a:t>
            </a:r>
            <a:r>
              <a:rPr lang="en-US" altLang="zh-CN" sz="2400" b="1" i="0">
                <a:solidFill>
                  <a:srgbClr val="1D62AF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（2023济南天桥区期末）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如图分别是动、植物细胞分裂示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3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意图，下列描述正确的是(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8" name="Hexin Shape 8"/>
          <p:cNvSpPr/>
          <p:nvPr/>
        </p:nvSpPr>
        <p:spPr>
          <a:xfrm>
            <a:off x="4253484" y="3294362"/>
            <a:ext cx="288925" cy="40773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9" name="Hexin Shape 9"/>
          <p:cNvSpPr/>
          <p:nvPr/>
        </p:nvSpPr>
        <p:spPr>
          <a:xfrm>
            <a:off x="557784" y="3754229"/>
            <a:ext cx="7936992" cy="172447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2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A.动、植物细胞分裂时，先是细胞质一分为二形成两个部分</a:t>
            </a:r>
            <a:endParaRPr lang="en-US" altLang="zh-CN" sz="2400"/>
          </a:p>
          <a:p>
            <a:pPr algn="l" latinLnBrk="1">
              <a:lnSpc>
                <a:spcPct val="12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B.图甲表示动物细胞分裂过程，图乙表示植物细胞分裂过程</a:t>
            </a:r>
            <a:endParaRPr lang="en-US" altLang="zh-CN" sz="2400"/>
          </a:p>
          <a:p>
            <a:pPr algn="l" latinLnBrk="1">
              <a:lnSpc>
                <a:spcPct val="12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C.图乙细胞分裂形成两个新细胞核，再在中央形成新细胞壁</a:t>
            </a:r>
            <a:endParaRPr lang="en-US" altLang="zh-CN" sz="2400"/>
          </a:p>
          <a:p>
            <a:pPr algn="l" latinLnBrk="1">
              <a:lnSpc>
                <a:spcPct val="12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D.细胞分裂后形成的新细胞与亲代细胞具有相同的遗传物质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  <p:bldP spid="8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557784" y="539986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8.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玉米的结构层次如图所示，以下相关说法正确的是(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Hexin Shape 3"/>
          <p:cNvSpPr/>
          <p:nvPr/>
        </p:nvSpPr>
        <p:spPr>
          <a:xfrm>
            <a:off x="7834884" y="527286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pic>
        <p:nvPicPr>
          <p:cNvPr id="4" name="Hexin Shape 4" descr="preencoded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997901" y="1156189"/>
            <a:ext cx="5458968" cy="1618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>
                    <a:alpha val="0"/>
                  </a:scrgbClr>
                </a:solidFill>
              </a14:hiddenFill>
            </a:ext>
          </a:extLst>
        </p:spPr>
      </p:pic>
      <mc:AlternateContent>
        <mc:Choice Requires="a14">
          <p:sp>
            <p:nvSpPr>
              <p:cNvPr id="5" name="Hexin Shape 5"/>
              <p:cNvSpPr/>
              <p:nvPr/>
            </p:nvSpPr>
            <p:spPr>
              <a:xfrm>
                <a:off x="557784" y="1029189"/>
                <a:ext cx="5394960" cy="2680589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latinLnBrk="1">
                  <a:lnSpc>
                    <a:spcPts val="4300"/>
                  </a:lnSpc>
                </a:pP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A.</a:t>
                </a:r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a</m:t>
                      </m:r>
                    </m:oMath>
                  </m:oMathPara>
                </a14:m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过程表示细胞分化</a:t>
                </a:r>
                <a:endParaRPr lang="en-US" altLang="zh-CN" sz="2400"/>
              </a:p>
              <a:p>
                <a:pPr algn="l" latinLnBrk="1">
                  <a:lnSpc>
                    <a:spcPts val="4300"/>
                  </a:lnSpc>
                </a:pP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B.</a:t>
                </a:r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B</m:t>
                      </m:r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3</m:t>
                      </m:r>
                    </m:oMath>
                  </m:oMathPara>
                </a14:m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代表营养组织</a:t>
                </a:r>
                <a:endParaRPr lang="en-US" altLang="zh-CN" sz="2400"/>
              </a:p>
              <a:p>
                <a:pPr algn="l" latinLnBrk="1">
                  <a:lnSpc>
                    <a:spcPts val="4300"/>
                  </a:lnSpc>
                </a:pP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C.C代表系统</a:t>
                </a:r>
                <a:endParaRPr lang="en-US" altLang="zh-CN" sz="2400"/>
              </a:p>
              <a:p>
                <a:pPr algn="l" latinLnBrk="1">
                  <a:lnSpc>
                    <a:spcPts val="4300"/>
                  </a:lnSpc>
                </a:pP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D.玉米的结构层次为细胞</a:t>
                </a:r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→</m:t>
                      </m:r>
                    </m:oMath>
                  </m:oMathPara>
                </a14:m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2400" b="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组织</a:t>
                </a:r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→</m:t>
                      </m:r>
                    </m:oMath>
                  </m:oMathPara>
                </a14:m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2400" b="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器</a:t>
                </a:r>
                <a:endParaRPr lang="en-US" altLang="zh-CN" sz="2400" b="0" i="0">
                  <a:solidFill>
                    <a:srgbClr val="000000"/>
                  </a:solidFill>
                  <a:latin typeface="Times New Roman" panose="02020603050405020304" pitchFamily="34" charset="0"/>
                  <a:ea typeface="微软雅黑" panose="020b0503020204020204" pitchFamily="34" charset="-122"/>
                  <a:cs typeface="Times New Roman" panose="02020603050405020304" pitchFamily="34" charset="-120"/>
                </a:endParaRPr>
              </a:p>
              <a:p>
                <a:pPr latinLnBrk="1">
                  <a:lnSpc>
                    <a:spcPts val="4200"/>
                  </a:lnSpc>
                </a:pP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官</a:t>
                </a:r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→</m:t>
                      </m:r>
                    </m:oMath>
                  </m:oMathPara>
                </a14:m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2400" b="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玉米植株</a:t>
                </a:r>
                <a:endParaRPr lang="en-US" altLang="zh-CN" sz="2400"/>
              </a:p>
            </p:txBody>
          </p:sp>
        </mc:Choice>
        <mc:Fallback>
          <p:sp>
            <p:nvSpPr>
              <p:cNvPr id="5" name="Hexin Shape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784" y="1029189"/>
                <a:ext cx="5394960" cy="2680589"/>
              </a:xfrm>
              <a:prstGeom prst="rect">
                <a:avLst/>
              </a:prstGeom>
              <a:blipFill rotWithShape="1">
                <a:blip r:embed="rId4"/>
                <a:stretch>
                  <a:fillRect l="-5" t="-18" r="5" b="-1370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557784" y="539986"/>
            <a:ext cx="10991088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9.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如图是植物体两种细胞的形成过程，图中的数字序号①②③均表示细胞不同的生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理活动。下列与之有关的叙述中，错误的是(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Hexin Shape 3"/>
          <p:cNvSpPr/>
          <p:nvPr/>
        </p:nvSpPr>
        <p:spPr>
          <a:xfrm>
            <a:off x="6691885" y="1063226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pic>
        <p:nvPicPr>
          <p:cNvPr id="4" name="Hexin Shape 4" descr="preencoded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967453" y="1712449"/>
            <a:ext cx="5102352" cy="200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>
                    <a:alpha val="0"/>
                  </a:scrgbClr>
                </a:solidFill>
              </a14:hiddenFill>
            </a:ext>
          </a:extLst>
        </p:spPr>
      </p:pic>
      <p:sp>
        <p:nvSpPr>
          <p:cNvPr id="5" name="Hexin Shape 5"/>
          <p:cNvSpPr/>
          <p:nvPr/>
        </p:nvSpPr>
        <p:spPr>
          <a:xfrm>
            <a:off x="557784" y="1648059"/>
            <a:ext cx="5751576" cy="213595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A.①表示细胞生长，②表示细胞分化</a:t>
            </a:r>
            <a:endParaRPr lang="en-US" altLang="zh-CN" sz="2400"/>
          </a:p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B.②过程可以增加细胞数量</a:t>
            </a:r>
            <a:endParaRPr lang="en-US" altLang="zh-CN" sz="2400"/>
          </a:p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C.③过程的结果是形成了不同组织</a:t>
            </a:r>
            <a:endParaRPr lang="en-US" altLang="zh-CN" sz="2400"/>
          </a:p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D.③过程表示细胞分化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Hexin Shape 2" descr="preencoded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986338" y="594849"/>
            <a:ext cx="2523744" cy="3419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>
                    <a:alpha val="0"/>
                  </a:scrgbClr>
                </a:solidFill>
              </a14:hiddenFill>
            </a:ext>
          </a:extLst>
        </p:spPr>
      </p:pic>
      <p:sp>
        <p:nvSpPr>
          <p:cNvPr id="3" name="Hexin Shape 3"/>
          <p:cNvSpPr/>
          <p:nvPr/>
        </p:nvSpPr>
        <p:spPr>
          <a:xfrm>
            <a:off x="557784" y="539986"/>
            <a:ext cx="8330184" cy="213194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10.</a:t>
            </a:r>
            <a:r>
              <a:rPr lang="en-US" altLang="zh-CN" sz="2400" b="1" i="0">
                <a:solidFill>
                  <a:srgbClr val="1D62AF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（2023北京西城区期中）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在草履虫培养液中加入少许染成红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色的酵母菌，几分钟后，将草履虫制成临时装片在显微镜下观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察，发现有些草履虫的某些结构被染成了红色，这些结构是如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图中的(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4" name="Hexin Shape 4"/>
          <p:cNvSpPr/>
          <p:nvPr/>
        </p:nvSpPr>
        <p:spPr>
          <a:xfrm>
            <a:off x="1815084" y="2135106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5" name="Hexin Shape 5"/>
          <p:cNvSpPr/>
          <p:nvPr/>
        </p:nvSpPr>
        <p:spPr>
          <a:xfrm>
            <a:off x="557784" y="2733591"/>
            <a:ext cx="8321040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2156460"/>
                <a:tab pos="4300220"/>
                <a:tab pos="644398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B.⑤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D.⑥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Hexin Shape 2" descr="preencoded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061704" y="594849"/>
            <a:ext cx="2459736" cy="2075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>
                    <a:alpha val="0"/>
                  </a:scrgbClr>
                </a:solidFill>
              </a14:hiddenFill>
            </a:ext>
          </a:extLst>
        </p:spPr>
      </p:pic>
      <p:sp>
        <p:nvSpPr>
          <p:cNvPr id="3" name="Hexin Shape 3"/>
          <p:cNvSpPr/>
          <p:nvPr/>
        </p:nvSpPr>
        <p:spPr>
          <a:xfrm>
            <a:off x="557784" y="539986"/>
            <a:ext cx="8394192" cy="84264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34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11.</a:t>
            </a:r>
            <a:r>
              <a:rPr lang="en-US" altLang="zh-CN" sz="2400" b="1" i="0">
                <a:solidFill>
                  <a:srgbClr val="1D62AF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（2023泰安东平县期中）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如图中的圆圈表示生物具有的特征，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3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重合部分表示它们的共同特点，则下列描述正确的是(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4" name="Hexin Shape 4"/>
          <p:cNvSpPr/>
          <p:nvPr/>
        </p:nvSpPr>
        <p:spPr>
          <a:xfrm>
            <a:off x="7911084" y="966198"/>
            <a:ext cx="288925" cy="40773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mc:AlternateContent>
        <mc:Choice Requires="a14">
          <p:sp>
            <p:nvSpPr>
              <p:cNvPr id="5" name="Hexin Shape 5"/>
              <p:cNvSpPr/>
              <p:nvPr/>
            </p:nvSpPr>
            <p:spPr>
              <a:xfrm>
                <a:off x="557784" y="1394949"/>
                <a:ext cx="8394192" cy="1724470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latinLnBrk="1">
                  <a:lnSpc>
                    <a:spcPts val="3400"/>
                  </a:lnSpc>
                </a:pP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A.</a:t>
                </a:r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E</m:t>
                      </m:r>
                    </m:oMath>
                  </m:oMathPara>
                </a14:m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可表示有根、茎、叶的分化</a:t>
                </a:r>
                <a:endParaRPr lang="en-US" altLang="zh-CN" sz="2400"/>
              </a:p>
              <a:p>
                <a:pPr algn="l" latinLnBrk="1">
                  <a:lnSpc>
                    <a:spcPts val="3400"/>
                  </a:lnSpc>
                </a:pP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B.</a:t>
                </a:r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F</m:t>
                      </m:r>
                    </m:oMath>
                  </m:oMathPara>
                </a14:m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可表示有输导组织</a:t>
                </a:r>
                <a:endParaRPr lang="en-US" altLang="zh-CN" sz="2400"/>
              </a:p>
              <a:p>
                <a:pPr algn="l" latinLnBrk="1">
                  <a:lnSpc>
                    <a:spcPts val="3400"/>
                  </a:lnSpc>
                </a:pP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C.</a:t>
                </a:r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P</m:t>
                      </m:r>
                    </m:oMath>
                  </m:oMathPara>
                </a14:m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可表示分布在水中</a:t>
                </a:r>
                <a:endParaRPr lang="en-US" altLang="zh-CN" sz="2400"/>
              </a:p>
              <a:p>
                <a:pPr algn="l" latinLnBrk="1">
                  <a:lnSpc>
                    <a:spcPts val="3400"/>
                  </a:lnSpc>
                </a:pP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D.</a:t>
                </a:r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Q</m:t>
                      </m:r>
                    </m:oMath>
                  </m:oMathPara>
                </a14:m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可表示用孢子繁殖</a:t>
                </a:r>
                <a:endParaRPr lang="en-US" altLang="zh-CN" sz="2400"/>
              </a:p>
            </p:txBody>
          </p:sp>
        </mc:Choice>
        <mc:Fallback>
          <p:sp>
            <p:nvSpPr>
              <p:cNvPr id="5" name="Hexin Shape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784" y="1394949"/>
                <a:ext cx="8394192" cy="1724470"/>
              </a:xfrm>
              <a:prstGeom prst="rect">
                <a:avLst/>
              </a:prstGeom>
              <a:blipFill rotWithShape="1">
                <a:blip r:embed="rId4"/>
                <a:stretch>
                  <a:fillRect l="-3" t="-28" r="5" b="-130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Hexin Shape 6"/>
          <p:cNvSpPr/>
          <p:nvPr/>
        </p:nvSpPr>
        <p:spPr>
          <a:xfrm>
            <a:off x="557784" y="3178092"/>
            <a:ext cx="10991088" cy="403733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3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12.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如图是菜豆种子和玉米种子结构图，据图分析，找出错误的一项(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7" name="Hexin Shape 7"/>
          <p:cNvSpPr/>
          <p:nvPr/>
        </p:nvSpPr>
        <p:spPr>
          <a:xfrm>
            <a:off x="9828784" y="3165392"/>
            <a:ext cx="271463" cy="40773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3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pic>
        <p:nvPicPr>
          <p:cNvPr id="8" name="Hexin Shape 8" descr="preencoded.png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074702" y="3719049"/>
            <a:ext cx="3995928" cy="211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>
                    <a:alpha val="0"/>
                  </a:scrgbClr>
                </a:solidFill>
              </a14:hiddenFill>
            </a:ext>
          </a:extLst>
        </p:spPr>
      </p:pic>
      <mc:AlternateContent>
        <mc:Choice Requires="a14">
          <p:sp>
            <p:nvSpPr>
              <p:cNvPr id="9" name="Hexin Shape 9"/>
              <p:cNvSpPr/>
              <p:nvPr/>
            </p:nvSpPr>
            <p:spPr>
              <a:xfrm>
                <a:off x="557784" y="3592049"/>
                <a:ext cx="6858000" cy="1724470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latinLnBrk="1">
                  <a:lnSpc>
                    <a:spcPts val="3400"/>
                  </a:lnSpc>
                </a:pP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A.菜豆种子的营养物质储藏在</a:t>
                </a:r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E</m:t>
                      </m:r>
                    </m:oMath>
                  </m:oMathPara>
                </a14:m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中</a:t>
                </a:r>
                <a:endParaRPr lang="en-US" altLang="zh-CN" sz="2400"/>
              </a:p>
              <a:p>
                <a:pPr algn="l" latinLnBrk="1">
                  <a:lnSpc>
                    <a:spcPts val="3400"/>
                  </a:lnSpc>
                </a:pP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B.菜豆是双子叶植物，种子中</a:t>
                </a:r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[</m:t>
                      </m:r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D</m:t>
                      </m:r>
                      <m:r>
                        <m:rPr>
                          <m:sty m:val="p"/>
                        </m:rPr>
                        <a:rPr lang="en-US" altLang="zh-CN" sz="2400" b="0" i="0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]</m:t>
                      </m:r>
                    </m:oMath>
                  </m:oMathPara>
                </a14:m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子叶有两片</a:t>
                </a:r>
                <a:endParaRPr lang="en-US" altLang="zh-CN" sz="2400"/>
              </a:p>
              <a:p>
                <a:pPr algn="l" latinLnBrk="1">
                  <a:lnSpc>
                    <a:spcPts val="3400"/>
                  </a:lnSpc>
                </a:pP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C.在玉米种子切面上滴加碘液，变蓝的是</a:t>
                </a:r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[</m:t>
                      </m:r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5</m:t>
                      </m:r>
                      <m:r>
                        <m:rPr>
                          <m:sty m:val="p"/>
                        </m:rPr>
                        <a:rPr lang="en-US" altLang="zh-CN" sz="2400" b="0" i="0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]</m:t>
                      </m:r>
                    </m:oMath>
                  </m:oMathPara>
                </a14:m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endParaRPr lang="en-US" altLang="zh-CN" sz="2400"/>
              </a:p>
              <a:p>
                <a:pPr algn="l" latinLnBrk="1">
                  <a:lnSpc>
                    <a:spcPts val="3400"/>
                  </a:lnSpc>
                </a:pP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D.玉米种子的胚由</a:t>
                </a:r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[</m:t>
                      </m:r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n-US" altLang="zh-CN" sz="2400" b="0" i="0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]</m:t>
                      </m:r>
                    </m:oMath>
                  </m:oMathPara>
                </a14:m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、</a:t>
                </a:r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[</m:t>
                      </m:r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3</m:t>
                      </m:r>
                      <m:r>
                        <m:rPr>
                          <m:sty m:val="p"/>
                        </m:rPr>
                        <a:rPr lang="en-US" altLang="zh-CN" sz="2400" b="0" i="0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]</m:t>
                      </m:r>
                    </m:oMath>
                  </m:oMathPara>
                </a14:m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、</a:t>
                </a:r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[</m:t>
                      </m:r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4</m:t>
                      </m:r>
                      <m:r>
                        <m:rPr>
                          <m:sty m:val="p"/>
                        </m:rPr>
                        <a:rPr lang="en-US" altLang="zh-CN" sz="2400" b="0" i="0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]</m:t>
                      </m:r>
                    </m:oMath>
                  </m:oMathPara>
                </a14:m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、</a:t>
                </a:r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[</m:t>
                      </m:r>
                      <m:r>
                        <m:rPr>
                          <m:sty m:val="p"/>
                        </m:rPr>
                        <a:rPr lang="en-US" altLang="zh-CN" sz="2400" b="0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6</m:t>
                      </m:r>
                      <m:r>
                        <m:rPr>
                          <m:sty m:val="p"/>
                        </m:rPr>
                        <a:rPr lang="en-US" altLang="zh-CN" sz="2400" b="0" i="0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m:t>]</m:t>
                      </m:r>
                    </m:oMath>
                  </m:oMathPara>
                </a14:m>
                <a:r>
                  <a:rPr lang="en-US" altLang="zh-CN" sz="800" b="0" i="0" u="none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2400" b="0" i="0">
                    <a:solidFill>
                      <a:srgbClr val="000000"/>
                    </a:solidFill>
                    <a:latin typeface="Times New Roman" panose="02020603050405020304" pitchFamily="34" charset="0"/>
                    <a:ea typeface="微软雅黑" panose="020b0503020204020204" pitchFamily="34" charset="-122"/>
                    <a:cs typeface="Times New Roman" panose="02020603050405020304" pitchFamily="34" charset="-120"/>
                  </a:rPr>
                  <a:t>组成</a:t>
                </a:r>
                <a:endParaRPr lang="en-US" altLang="zh-CN" sz="2400"/>
              </a:p>
            </p:txBody>
          </p:sp>
        </mc:Choice>
        <mc:Fallback>
          <p:sp>
            <p:nvSpPr>
              <p:cNvPr id="9" name="Hexin Shape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784" y="3592049"/>
                <a:ext cx="6858000" cy="1724470"/>
              </a:xfrm>
              <a:prstGeom prst="rect">
                <a:avLst/>
              </a:prstGeom>
              <a:blipFill rotWithShape="1">
                <a:blip r:embed="rId6"/>
                <a:stretch>
                  <a:fillRect l="-4" t="-28" r="4" b="-130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  <p:bldP spid="7" grpId="0" uiExpand="1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826750" cy="557022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https://d.book118.com/635200004114011112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11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Calibri Light</vt:lpstr>
      <vt:lpstr>Times New Roman</vt:lpstr>
      <vt:lpstr>微软雅黑</vt:lpstr>
      <vt:lpstr>宋体</vt:lpstr>
      <vt:lpstr>等线 Light</vt:lpstr>
      <vt:lpstr>等线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2024-09-18T14:58:45.047</cp:lastPrinted>
  <dcterms:created xsi:type="dcterms:W3CDTF">2024-09-18T06:58:45Z</dcterms:created>
  <dcterms:modified xsi:type="dcterms:W3CDTF">2024-09-18T06:58:46Z</dcterms:modified>
</cp:coreProperties>
</file>