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6" r:id="rId30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tags" Target="tags/tag15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ECAEB-6023-487D-8829-37880A731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E818B-DA6B-4780-9A0A-03BB67DB6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7BC2FE-3AE2-4979-969F-3EA7BFF6B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459B37-E3F2-4993-A58D-5A7C25E4D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B1B40D-7E7D-4BEF-979E-4FB939995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A5283E-6549-49B3-9E0F-3540D4805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08092C-4662-46DB-8FBF-BAD74D92A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B4832-3079-4232-A053-1D20C5683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D97EC2-A591-4575-89F5-95573B1F1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AB032A-E19F-43E7-A25D-3E0CE1E73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9FD6D7-5E8A-4653-86F2-F07192A41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hexin?subject=chemistry#pid=65894e7a8670777726d6a894#tid=658bf8c382b24d00097ac5d6#sourcefrom=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image" Target="file:///D:\qq&#25991;&#20214;\712321467\Image\C2C\Image2\%7b75232B38-A165-1FB7-499C-2E1C792CACB5%7d.png" TargetMode="External" /><Relationship Id="rId6" Type="http://schemas.openxmlformats.org/officeDocument/2006/relationships/image" Target="../media/image1.png" /><Relationship Id="rId7" Type="http://schemas.openxmlformats.org/officeDocument/2006/relationships/image" Target="../media/image2.jpeg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7">
            <a:lum/>
          </a:blip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6" r:link="rId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image" Target="../media/image11.png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5.png" /><Relationship Id="rId4" Type="http://schemas.openxmlformats.org/officeDocument/2006/relationships/tags" Target="../tags/tag1.xml" /><Relationship Id="rId5" Type="http://schemas.openxmlformats.org/officeDocument/2006/relationships/image" Target="../media/image6.png" /><Relationship Id="rId6" Type="http://schemas.openxmlformats.org/officeDocument/2006/relationships/image" Target="../media/image7.png" /><Relationship Id="rId7" Type="http://schemas.openxmlformats.org/officeDocument/2006/relationships/image" Target="../media/image8.png" /><Relationship Id="rId8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9.png" /><Relationship Id="rId4" Type="http://schemas.openxmlformats.org/officeDocument/2006/relationships/image" Target="../media/image2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4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2" Type="http://schemas.openxmlformats.org/officeDocument/2006/relationships/notesSlide" Target="../notesSlides/notesSlide24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jpeg" /><Relationship Id="rId4" Type="http://schemas.openxmlformats.org/officeDocument/2006/relationships/image" Target="../media/image26.png" /><Relationship Id="rId5" Type="http://schemas.openxmlformats.org/officeDocument/2006/relationships/image" Target="../media/image27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202032322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2#61f824e6d.fixed?vbadefaultcenterpage=1&amp;parentnodeid=712554efa&amp;vbahtmlprocessed=1" title=""/>
          <p:cNvSpPr/>
          <p:nvPr/>
        </p:nvSpPr>
        <p:spPr>
          <a:xfrm>
            <a:off x="0" y="1792224"/>
            <a:ext cx="12188952" cy="11612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ct val="150000"/>
              </a:lnSpc>
            </a:pPr>
            <a:r>
              <a:rPr lang="en-US" altLang="zh-CN" sz="4800" b="1" i="0">
                <a:solidFill>
                  <a:srgbClr val="F47921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第一部分</a:t>
            </a:r>
            <a:r>
              <a:rPr lang="en-US" altLang="zh-CN" sz="4800" b="1" i="0">
                <a:solidFill>
                  <a:srgbClr val="F4792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4800" b="1" i="0">
                <a:solidFill>
                  <a:srgbClr val="F47921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单元整合</a:t>
            </a:r>
            <a:endParaRPr lang="en-US" altLang="zh-CN" sz="4800"/>
          </a:p>
        </p:txBody>
      </p:sp>
      <p:sp>
        <p:nvSpPr>
          <p:cNvPr id="3" name="C_2#61f824e6d.fixed?vbadefaultcenterpage=1&amp;parentnodeid=712554efa&amp;vbahtmlprocessed=1" title=""/>
          <p:cNvSpPr/>
          <p:nvPr/>
        </p:nvSpPr>
        <p:spPr>
          <a:xfrm>
            <a:off x="0" y="3029839"/>
            <a:ext cx="12188952" cy="9720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ct val="150000"/>
              </a:lnSpc>
            </a:pPr>
            <a:r>
              <a:rPr lang="en-US" altLang="zh-CN" sz="4800" b="1" i="0">
                <a:solidFill>
                  <a:srgbClr val="F47921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第十一单元</a:t>
            </a:r>
            <a:r>
              <a:rPr lang="en-US" altLang="zh-CN" sz="4800" b="1" i="0">
                <a:solidFill>
                  <a:srgbClr val="F4792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4800" b="1" i="0">
                <a:solidFill>
                  <a:srgbClr val="F47921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盐</a:t>
            </a:r>
            <a:r>
              <a:rPr lang="en-US" altLang="zh-CN" sz="4800" b="1" i="0">
                <a:solidFill>
                  <a:srgbClr val="F4792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4800" b="1" i="0">
                <a:solidFill>
                  <a:srgbClr val="F47921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化肥</a:t>
            </a:r>
            <a:endParaRPr lang="en-US" altLang="zh-CN" sz="4800"/>
          </a:p>
        </p:txBody>
      </p:sp>
    </p:spTree>
  </p:cSld>
  <p:clrMapOvr>
    <a:masterClrMapping/>
  </p:clrMapOvr>
  <p:transition>
    <p:split dir="in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P_4_BD#362cd7857?colgroup=7,18,8&amp;vbadefaultcenterpage=1&amp;parentnodeid=01eba2dbf&amp;vbahtmlprocessed=1&amp;bbb=1&amp;hasbroken=1" title=""/>
          <p:cNvGraphicFramePr>
            <a:graphicFrameLocks noGrp="1"/>
          </p:cNvGraphicFramePr>
          <p:nvPr/>
        </p:nvGraphicFramePr>
        <p:xfrm>
          <a:off x="548640" y="1862560"/>
          <a:ext cx="11064240" cy="3328416"/>
        </p:xfrm>
        <a:graphic>
          <a:graphicData uri="http://schemas.openxmlformats.org/drawingml/2006/table">
            <a:tbl>
              <a:tblPr/>
              <a:tblGrid>
                <a:gridCol w="2542032"/>
                <a:gridCol w="5870448"/>
                <a:gridCol w="2651760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命题点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命题方式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考查热度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176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常见盐的性质及</a:t>
                      </a: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用途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本命题点在各种题型中均可能出现，特别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是碳酸钠和碳酸氢钠在实验与探究题中考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查较多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endParaRPr lang="en-US" altLang="zh-CN" sz="900" spc="0">
                        <a:latin typeface="宋体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176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粗盐中难溶性杂</a:t>
                      </a: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质的去除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本命题点常出现在单项选择题、选择填充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题或实验与探究题中，考查实验操作及某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操作对产率的影响等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95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endParaRPr lang="en-US" altLang="zh-CN" sz="900" spc="0">
                        <a:latin typeface="宋体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_4_BD#362cd7857.table_image?tableimageindex=1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15075" y="2671169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5" name="P_4_BD#362cd7857.table_image?tableimageindex=2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4505" y="2671169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6" name="P_4_BD#362cd7857.table_image?tableimageindex=3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3935" y="2670534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7" name="P_4_BD#362cd7857.table_image?tableimageindex=4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73365" y="2669899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8" name="P_4_BD#362cd7857.table_image?tableimageindex=5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28660" y="2669264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9" name="P_4_BD#362cd7857.table_image?tableimageindex=6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3105" y="4067280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10" name="P_4_BD#362cd7857.table_image?tableimageindex=7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25715" y="4067280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</p:spTree>
  </p:cSld>
  <p:clrMapOvr>
    <a:masterClrMapping/>
  </p:clrMapOvr>
  <p:transition>
    <p:split dir="in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P_4_BD#362cd7857?colgroup=7,18,8&amp;vbadefaultcenterpage=1&amp;parentnodeid=01eba2dbf&amp;vbahtmlprocessed=1&amp;bbb=1&amp;hasbroken=1" title=""/>
          <p:cNvGraphicFramePr>
            <a:graphicFrameLocks noGrp="1"/>
          </p:cNvGraphicFramePr>
          <p:nvPr/>
        </p:nvGraphicFramePr>
        <p:xfrm>
          <a:off x="548640" y="1460134"/>
          <a:ext cx="11064240" cy="4754880"/>
        </p:xfrm>
        <a:graphic>
          <a:graphicData uri="http://schemas.openxmlformats.org/drawingml/2006/table">
            <a:tbl>
              <a:tblPr/>
              <a:tblGrid>
                <a:gridCol w="2542032"/>
                <a:gridCol w="5870448"/>
                <a:gridCol w="2651760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命题点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命题方式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考查热度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605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复分解反应及其</a:t>
                      </a: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应用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本命题点常出现在各种题型中，考查复分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解反应的识别，物质或离子在溶液中的共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存，物质的鉴别、分离与提纯，物质的转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化与推断，实验方案的设计与评价，根据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规律书写陌生的复分解反应的化学方程式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95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endParaRPr lang="en-US" altLang="zh-CN" sz="900" spc="0">
                        <a:latin typeface="宋体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176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化学肥料的判断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本命题点常出现在单项选择题、选择填充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题或填空与说明题中，考查一些常见化肥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的分类及其在农业生产中的作用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95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r>
                        <a:rPr lang="en-US" altLang="zh-CN" sz="24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</a:t>
                      </a:r>
                      <a:r>
                        <a:rPr lang="en-US" altLang="zh-CN" sz="900" b="1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________</a:t>
                      </a:r>
                      <a:endParaRPr lang="en-US" altLang="zh-CN" sz="900" spc="0">
                        <a:latin typeface="宋体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_4_BD#362cd7857.table_image?tableimageindex=8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76035" y="3003882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2" name="P_4_BD#362cd7857.table_image?tableimageindex=9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3235" y="3003882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5" name="P_4_BD#362cd7857.table_image?tableimageindex=10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90435" y="3003882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6" name="P_4_BD#362cd7857.table_image?tableimageindex=11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7635" y="3003882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7" name="P_4_BD#362cd7857.table_image?tableimageindex=12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4835" y="3003882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8" name="P_4_BD#362cd7857.table_image?tableimageindex=13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76035" y="5112273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9" name="P_4_BD#362cd7857.table_image?tableimageindex=14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3235" y="5112273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10" name="P_4_BD#362cd7857.table_image?tableimageindex=15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90435" y="5112273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11" name="P_4_BD#362cd7857.table_image?tableimageindex=16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7635" y="5112273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pic>
        <p:nvPicPr>
          <p:cNvPr id="12" name="P_4_BD#362cd7857.table_image?tableimageindex=17&amp;vbadefaultcenterpage=1&amp;parentnodeid=01eba2dbf&amp;vbahtmlprocessed=1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4835" y="5112273"/>
            <a:ext cx="39319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sp>
        <p:nvSpPr>
          <p:cNvPr id="13" name="P_4_BD#362cd7857?colgroup=7,18,8&amp;vbadefaultcenterpage=1&amp;parentnodeid=01eba2dbf&amp;vbahtmlprocessed=1&amp;bbb=1" title=""/>
          <p:cNvSpPr txBox="1"/>
          <p:nvPr/>
        </p:nvSpPr>
        <p:spPr>
          <a:xfrm>
            <a:off x="9072880" y="837834"/>
            <a:ext cx="2540000" cy="497508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P_4_BD#362cd7857?colgroup=7,18,8&amp;vbadefaultcenterpage=1&amp;parentnodeid=01eba2dbf&amp;vbahtmlprocessed=1&amp;bbb=1&amp;hasbroken=1" title=""/>
          <p:cNvGraphicFramePr>
            <a:graphicFrameLocks noGrp="1"/>
          </p:cNvGraphicFramePr>
          <p:nvPr/>
        </p:nvGraphicFramePr>
        <p:xfrm>
          <a:off x="548640" y="2401966"/>
          <a:ext cx="11064240" cy="2808605"/>
        </p:xfrm>
        <a:graphic>
          <a:graphicData uri="http://schemas.openxmlformats.org/drawingml/2006/table">
            <a:tbl>
              <a:tblPr/>
              <a:tblGrid>
                <a:gridCol w="2542032"/>
                <a:gridCol w="5870448"/>
                <a:gridCol w="2651760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命题点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命题方式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考查热度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117">
                <a:tc gridSpan="3"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本单元内容在2024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年学考中预计考查7分左右，仍会密切联系工农业生产生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活，将盐的性质探究作为重点考查内容。复习时，同学们应重点掌握食盐、纯碱、小苏打、碳酸钙等盐在日常生活中的应用，熟练地书写有关反应的化学方程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式，能简单设计实验证明碳酸盐和铵盐的存在，不能死记化肥的分类，应该掌握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一些常见化肥在农业生产中的作用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P_4_BD#362cd7857?colgroup=7,18,8&amp;vbadefaultcenterpage=1&amp;parentnodeid=01eba2dbf&amp;vbahtmlprocessed=1&amp;bbb=1" title=""/>
          <p:cNvSpPr txBox="1"/>
          <p:nvPr/>
        </p:nvSpPr>
        <p:spPr>
          <a:xfrm>
            <a:off x="9072880" y="1779666"/>
            <a:ext cx="2540000" cy="497508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C_3_BD#6445519e6?vbadefaultcenterpage=1&amp;parentnodeid=61f824e6d&amp;vbahtmlprocessed=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684000"/>
            <a:ext cx="9162288" cy="493776"/>
          </a:xfrm>
          <a:prstGeom prst="rect">
            <a:avLst/>
          </a:prstGeom>
        </p:spPr>
      </p:pic>
      <p:sp>
        <p:nvSpPr>
          <p:cNvPr id="3" name="C_4_BD#4a400decc?vbadefaultcenterpage=1&amp;parentnodeid=6445519e6&amp;vbahtmlprocessed=1" title=""/>
          <p:cNvSpPr/>
          <p:nvPr/>
        </p:nvSpPr>
        <p:spPr>
          <a:xfrm>
            <a:off x="548640" y="1306300"/>
            <a:ext cx="11091672" cy="995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8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一、盐</a:t>
            </a:r>
            <a:endParaRPr lang="en-US" altLang="zh-CN" sz="2800"/>
          </a:p>
        </p:txBody>
      </p:sp>
      <p:sp>
        <p:nvSpPr>
          <p:cNvPr id="4" name="P_5_BD#ec34ff5df?segpoint=1&amp;vbadefaultcenterpage=1&amp;parentnodeid=4a400decc&amp;vbahtmlprocessed=1&amp;bbb=1" title=""/>
          <p:cNvSpPr/>
          <p:nvPr/>
        </p:nvSpPr>
        <p:spPr>
          <a:xfrm>
            <a:off x="548640" y="1948819"/>
            <a:ext cx="11091672" cy="158330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1.定义：盐是由</a:t>
            </a:r>
            <a:r>
              <a:rPr lang="en-US" altLang="zh-CN" sz="24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________________________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和</a:t>
            </a:r>
            <a:r>
              <a:rPr lang="en-US" altLang="zh-CN" sz="24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__________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构成的化合物。</a:t>
            </a:r>
            <a:endParaRPr lang="en-US" altLang="zh-CN" sz="2400"/>
          </a:p>
          <a:p>
            <a:pPr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Calibri" panose="020f0502020204030204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【注意】盐的组成元素中不一定含有金属元素。</a:t>
            </a:r>
          </a:p>
          <a:p>
            <a:pPr algn="l" latinLnBrk="1">
              <a:lnSpc>
                <a:spcPct val="150000"/>
              </a:lnSpc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2.几种常见的盐</a:t>
            </a:r>
            <a:endParaRPr lang="en-US" altLang="zh-CN" sz="2400"/>
          </a:p>
        </p:txBody>
      </p:sp>
      <p:graphicFrame>
        <p:nvGraphicFramePr>
          <p:cNvPr id="6" name="P_5_BD#ec34ff5df?colgroup=2,6,11,4,8&amp;vbadefaultcenterpage=1&amp;parentnodeid=4a400decc&amp;vbahtmlprocessed=1&amp;bbb=1&amp;hasbroken=1" title=""/>
          <p:cNvGraphicFramePr>
            <a:graphicFrameLocks noGrp="1"/>
          </p:cNvGraphicFramePr>
          <p:nvPr/>
        </p:nvGraphicFramePr>
        <p:xfrm>
          <a:off x="548640" y="3668500"/>
          <a:ext cx="11073384" cy="1901952"/>
        </p:xfrm>
        <a:graphic>
          <a:graphicData uri="http://schemas.openxmlformats.org/drawingml/2006/table">
            <a:tbl>
              <a:tblPr/>
              <a:tblGrid>
                <a:gridCol w="960120"/>
                <a:gridCol w="1993392"/>
                <a:gridCol w="3685032"/>
                <a:gridCol w="1645920"/>
                <a:gridCol w="2788920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物质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氯化钠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碳酸氢钠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碳酸钙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141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俗名</a:t>
                      </a:r>
                    </a:p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或常</a:t>
                      </a: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见处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的主要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成分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俗名：</a:t>
                      </a: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俗名：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________________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的主要成分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P_5_AN.1_1#ec34ff5df.blank?vbadefaultcenterpage=1&amp;parentnodeid=4a400decc&amp;vbapositionanswer=1&amp;vbahtmlprocessed=1" title=""/>
          <p:cNvSpPr/>
          <p:nvPr/>
        </p:nvSpPr>
        <p:spPr>
          <a:xfrm>
            <a:off x="3275965" y="1910719"/>
            <a:ext cx="3590925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金属离子（或铵根离子）</a:t>
            </a:r>
            <a:endParaRPr lang="en-US" altLang="zh-CN" sz="2400"/>
          </a:p>
        </p:txBody>
      </p:sp>
      <p:sp>
        <p:nvSpPr>
          <p:cNvPr id="8" name="P_5_AN.2_1#ec34ff5df.blank?vbadefaultcenterpage=1&amp;parentnodeid=4a400decc&amp;vbapositionanswer=2&amp;vbahtmlprocessed=1&amp;bbb=1" title=""/>
          <p:cNvSpPr/>
          <p:nvPr/>
        </p:nvSpPr>
        <p:spPr>
          <a:xfrm>
            <a:off x="7252653" y="1910719"/>
            <a:ext cx="1446213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酸根离子</a:t>
            </a:r>
            <a:endParaRPr lang="en-US" altLang="zh-CN" sz="2400"/>
          </a:p>
        </p:txBody>
      </p:sp>
      <p:sp>
        <p:nvSpPr>
          <p:cNvPr id="9" name="P_5_AN.3_1#ec34ff5df.blank?vbadefaultcenterpage=1&amp;parentnodeid=4a400decc&amp;vbapositionanswer=3&amp;vbahtmlprocessed=1&amp;bbb=1" title=""/>
          <p:cNvSpPr/>
          <p:nvPr/>
        </p:nvSpPr>
        <p:spPr>
          <a:xfrm>
            <a:off x="1631315" y="4355465"/>
            <a:ext cx="833755" cy="3378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36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食盐</a:t>
            </a:r>
            <a:endParaRPr lang="en-US" altLang="zh-CN" sz="2400"/>
          </a:p>
        </p:txBody>
      </p:sp>
      <p:sp>
        <p:nvSpPr>
          <p:cNvPr id="10" name="P_5_AN.4_1#ec34ff5df.blank?vbadefaultcenterpage=1&amp;parentnodeid=4a400decc&amp;vbapositionanswer=4&amp;vbahtmlprocessed=1&amp;bbb=1" title=""/>
          <p:cNvSpPr/>
          <p:nvPr/>
        </p:nvSpPr>
        <p:spPr>
          <a:xfrm>
            <a:off x="4544060" y="4561840"/>
            <a:ext cx="1752600" cy="3695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36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纯碱、苏打</a:t>
            </a:r>
            <a:endParaRPr lang="en-US" altLang="zh-CN" sz="2400"/>
          </a:p>
        </p:txBody>
      </p:sp>
      <p:sp>
        <p:nvSpPr>
          <p:cNvPr id="11" name="P_5_AN.5_1#ec34ff5df.blank?vbadefaultcenterpage=1&amp;parentnodeid=4a400decc&amp;vbapositionanswer=5&amp;vbahtmlprocessed=1&amp;bbb=1" title=""/>
          <p:cNvSpPr/>
          <p:nvPr/>
        </p:nvSpPr>
        <p:spPr>
          <a:xfrm>
            <a:off x="7310120" y="4799965"/>
            <a:ext cx="1139825" cy="47498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36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小苏打</a:t>
            </a:r>
            <a:endParaRPr lang="en-US" altLang="zh-CN" sz="2400"/>
          </a:p>
        </p:txBody>
      </p:sp>
      <p:sp>
        <p:nvSpPr>
          <p:cNvPr id="12" name="P_5_AN.6_1#ec34ff5df.blank?vbadefaultcenterpage=1&amp;parentnodeid=4a400decc&amp;vbapositionanswer=6&amp;vbahtmlprocessed=1&amp;bbb=1" title=""/>
          <p:cNvSpPr/>
          <p:nvPr/>
        </p:nvSpPr>
        <p:spPr>
          <a:xfrm>
            <a:off x="8943340" y="4342765"/>
            <a:ext cx="2365375" cy="3505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36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大理石、石灰石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8" grpId="0" uiExpand="1" build="p" animBg="1"/>
      <p:bldP spid="9" grpId="0" build="p"/>
      <p:bldP spid="10" grpId="0" build="p"/>
      <p:bldP spid="11" grpId="0" build="p"/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P_5_BD#ec34ff5df?colgroup=2,6,11,4,8&amp;vbadefaultcenterpage=1&amp;parentnodeid=4a400decc&amp;vbahtmlprocessed=1&amp;bbb=1&amp;hasbroken=1" title=""/>
          <p:cNvGraphicFramePr>
            <a:graphicFrameLocks noGrp="1"/>
          </p:cNvGraphicFramePr>
          <p:nvPr/>
        </p:nvGraphicFramePr>
        <p:xfrm>
          <a:off x="548640" y="2424127"/>
          <a:ext cx="11036808" cy="2852928"/>
        </p:xfrm>
        <a:graphic>
          <a:graphicData uri="http://schemas.openxmlformats.org/drawingml/2006/table">
            <a:tbl>
              <a:tblPr/>
              <a:tblGrid>
                <a:gridCol w="950976"/>
                <a:gridCol w="1984248"/>
                <a:gridCol w="3675888"/>
                <a:gridCol w="1645920"/>
                <a:gridCol w="2779776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物质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氯化钠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碳酸氢钠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碳酸钙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653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化学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式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𝐍𝐚𝐂𝐥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𝐍𝐚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𝐍𝐚𝐇𝐂𝐎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𝐂𝐚𝐂𝐎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141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物理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性质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白色固体,易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溶于水，有咸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味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白色固体,易溶于水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白色固体,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能溶于水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白色固体,难溶于水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5_BD#ec34ff5df?colgroup=2,6,11,4,8&amp;vbadefaultcenterpage=1&amp;parentnodeid=4a400decc&amp;vbahtmlprocessed=1&amp;bbb=1" title=""/>
          <p:cNvSpPr txBox="1"/>
          <p:nvPr/>
        </p:nvSpPr>
        <p:spPr>
          <a:xfrm>
            <a:off x="9045448" y="1801827"/>
            <a:ext cx="2540000" cy="497508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9" name="P_5_AN.13_1#ec34ff5df.blank?vbadefaultcenterpage=1&amp;parentnodeid=4a400decc&amp;vbapositionanswer=13&amp;vbahtmlprocessed=1&amp;bbb=1&amp;hasbroken=1" title=""/>
              <p:cNvSpPr/>
              <p:nvPr/>
            </p:nvSpPr>
            <p:spPr>
              <a:xfrm>
                <a:off x="9168765" y="5290820"/>
                <a:ext cx="2163445" cy="88074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atinLnBrk="1">
                  <a:lnSpc>
                    <a:spcPct val="130000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𝐂𝐚𝐂𝐥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𝐇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𝐎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𝐂𝐎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↑</m:t>
                          </m:r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9" name="P_5_AN.13_1#ec34ff5df.blank?vbadefaultcenterpage=1&amp;parentnodeid=4a400decc&amp;vbapositionanswer=13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8765" y="5290820"/>
                <a:ext cx="2163445" cy="880745"/>
              </a:xfrm>
              <a:prstGeom prst="rect">
                <a:avLst/>
              </a:prstGeom>
              <a:blipFill rotWithShape="1">
                <a:blip r:embed="rId3"/>
                <a:stretch>
                  <a:fillRect b="-78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P_5_BD#ec34ff5df?colgroup=2,5,11,5,8&amp;vbadefaultcenterpage=1&amp;parentnodeid=4a400decc&amp;vbahtmlprocessed=1&amp;bbb=1&amp;hasbroken=1" title="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588010" y="1103630"/>
          <a:ext cx="11016615" cy="6101080"/>
        </p:xfrm>
        <a:graphic>
          <a:graphicData uri="http://schemas.openxmlformats.org/drawingml/2006/table">
            <a:tbl>
              <a:tblPr/>
              <a:tblGrid>
                <a:gridCol w="938530"/>
                <a:gridCol w="1968500"/>
                <a:gridCol w="3567430"/>
                <a:gridCol w="1877060"/>
                <a:gridCol w="2665095"/>
              </a:tblGrid>
              <a:tr h="474980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物质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氯化钠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碳酸氢钠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碳酸钙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0275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主要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化学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性质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（1）水溶液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呈中性；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  <a:endParaRPr lang="en-US" altLang="zh-CN" sz="100" b="1" i="0" spc="-990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（2）与盐反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应：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kern="0" spc="-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  <a:endParaRPr lang="en-US" altLang="zh-CN" sz="100" b="1" i="0" kern="0" spc="-990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1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𝐍𝐚𝐂𝐥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𝐀𝐠𝐍𝐎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i="1" baseline="-30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bar>
                                    <m:barPr>
                                      <m:pos m:val="bot"/>
                                      <m:ctrlPr>
                                        <a:rPr lang="en-US" altLang="zh-CN" sz="2400" b="1" i="1" baseline="-2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bar>
                                        <m:barPr>
                                          <m:pos m:val="bot"/>
                                          <m:ctrlPr>
                                            <a:rPr lang="en-US" altLang="zh-CN" sz="2400" b="1" i="1" baseline="-8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m:rPr>
                                              <m:sty m:val="b"/>
                                            </m:rPr>
                                            <a:rPr lang="en-US" altLang="zh-CN" sz="2400" b="1" baseline="-12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      </m:t>
                                          </m:r>
                                        </m:e>
                                      </m:bar>
                                    </m:e>
                                  </m:ba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 </m:t>
                                  </m:r>
                                </m:e>
                              </m:mr>
                            </m:m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______________________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（1）与酸反应：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𝐍𝐚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𝟐𝐇𝐂𝐥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i="1" baseline="-30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bar>
                                    <m:barPr>
                                      <m:pos m:val="bot"/>
                                      <m:ctrlPr>
                                        <a:rPr lang="en-US" altLang="zh-CN" sz="2400" b="1" i="1" baseline="-2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bar>
                                        <m:barPr>
                                          <m:pos m:val="bot"/>
                                          <m:ctrlPr>
                                            <a:rPr lang="en-US" altLang="zh-CN" sz="2400" b="1" i="1" baseline="-8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m:rPr>
                                              <m:sty m:val="b"/>
                                            </m:rPr>
                                            <a:rPr lang="en-US" altLang="zh-CN" sz="2400" b="1" baseline="-12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      </m:t>
                                          </m:r>
                                        </m:e>
                                      </m:bar>
                                    </m:e>
                                  </m:ba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 </m:t>
                                  </m:r>
                                </m:e>
                              </m:mr>
                            </m:m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34" charset="-120"/>
                      </a:endParaRPr>
                    </a:p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____________________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；</a:t>
                      </a:r>
                      <a:endParaRPr lang="en-US" altLang="zh-CN" sz="1200"/>
                    </a:p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（2）与碱反应：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𝐍𝐚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𝐂𝐚</m:t>
                            </m:r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("/>
                                    <m:sepChr m:val="|"/>
                                    <m:endChr m:val=")"/>
                                    <m:grow m:val="on"/>
                                    <m:shp m:val="centered"/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𝐎𝐇</m:t>
                                    </m:r>
                                  </m:e>
                                </m:d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i="1" baseline="-30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bar>
                                    <m:barPr>
                                      <m:pos m:val="bot"/>
                                      <m:ctrlPr>
                                        <a:rPr lang="en-US" altLang="zh-CN" sz="2400" b="1" i="1" baseline="-2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bar>
                                        <m:barPr>
                                          <m:pos m:val="bot"/>
                                          <m:ctrlPr>
                                            <a:rPr lang="en-US" altLang="zh-CN" sz="2400" b="1" i="1" baseline="-8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m:rPr>
                                              <m:sty m:val="b"/>
                                            </m:rPr>
                                            <a:rPr lang="en-US" altLang="zh-CN" sz="2400" b="1" baseline="-12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      </m:t>
                                          </m:r>
                                        </m:e>
                                      </m:bar>
                                    </m:e>
                                  </m:ba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 </m:t>
                                  </m:r>
                                </m:e>
                              </m:mr>
                            </m:m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34" charset="-120"/>
                      </a:endParaRPr>
                    </a:p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_________________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；</a:t>
                      </a:r>
                      <a:endParaRPr lang="en-US" altLang="zh-CN" sz="1200"/>
                    </a:p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（3）与盐反应：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indent="0" algn="l" fontAlgn="auto" latinLnBrk="1" hangingPunct="0">
                        <a:lnSpc>
                          <a:spcPct val="10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________________</a:t>
                      </a:r>
                      <a:endParaRPr lang="en-US" altLang="zh-CN" sz="240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34" charset="-120"/>
                      </a:endParaRPr>
                    </a:p>
                    <a:p>
                      <a:pPr lvl="0" indent="0" algn="l" fontAlgn="auto" latinLnBrk="1" hangingPunct="0">
                        <a:lnSpc>
                          <a:spcPct val="10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/>
                                <m:sepChr m:val="|"/>
                                <m:endChr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 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i="1" baseline="-30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bar>
                                        <m:barPr>
                                          <m:pos m:val="bot"/>
                                          <m:ctrlPr>
                                            <a:rPr lang="en-US" altLang="zh-CN" sz="2400" b="1" i="1" baseline="-2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bar>
                                            <m:barPr>
                                              <m:pos m:val="bot"/>
                                              <m:ctrlPr>
                                                <a:rPr lang="en-US" altLang="zh-CN" sz="2400" b="1" i="1" baseline="-800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m:rPr>
                                                  <m:sty m:val="b"/>
                                                </m:rPr>
                                                <a:rPr lang="en-US" altLang="zh-CN" sz="2400" b="1" baseline="-1200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         </m:t>
                                              </m:r>
                                            </m:e>
                                          </m:bar>
                                        </m:e>
                                      </m:bar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sty m:val="b"/>
                                        </m:rPr>
                                        <a:rPr lang="en-US" altLang="zh-CN" sz="2400" b="1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宋体" panose="02010600030101010101" pitchFamily="2" charset="-122"/>
                                          <a:cs typeface="Calibri" panose="020f0502020204030204" pitchFamily="34" charset="-120"/>
                                        </a:rPr>
                                        <m:t> 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𝐂𝐚𝐂𝐎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↓+</m:t>
                                </m:r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𝟐𝐍𝐚𝐂𝐥</m:t>
                                </m:r>
                              </m:e>
                            </m:d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与酸反应：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kern="0" spc="-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  <a:endParaRPr lang="en-US" altLang="zh-CN" sz="100" b="1" i="0" kern="0" spc="-990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1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𝐍𝐚𝐇𝐂𝐎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𝐇𝐂𝐥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i="1" baseline="-30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bar>
                                    <m:barPr>
                                      <m:pos m:val="bot"/>
                                      <m:ctrlPr>
                                        <a:rPr lang="en-US" altLang="zh-CN" sz="2400" b="1" i="1" baseline="-2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bar>
                                        <m:barPr>
                                          <m:pos m:val="bot"/>
                                          <m:ctrlPr>
                                            <a:rPr lang="en-US" altLang="zh-CN" sz="2400" b="1" i="1" baseline="-8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m:rPr>
                                              <m:sty m:val="b"/>
                                            </m:rPr>
                                            <a:rPr lang="en-US" altLang="zh-CN" sz="2400" b="1" baseline="-12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      </m:t>
                                          </m:r>
                                        </m:e>
                                      </m:bar>
                                    </m:e>
                                  </m:ba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 </m:t>
                                  </m:r>
                                </m:e>
                              </m:mr>
                            </m:m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  <a:sym typeface="+mn-ea"/>
                        </a:rPr>
                        <a:t>_______</a:t>
                      </a: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（1）高温下易分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解：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i="0" spc="-99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#b#</a:t>
                      </a:r>
                      <a:endParaRPr lang="en-US" altLang="zh-CN" sz="100" i="0" spc="-99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_________________________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  <a:endParaRPr lang="en-US" altLang="zh-CN" sz="100" b="1" i="0" spc="-990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（2）与盐酸反应：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𝐂𝐚𝐂𝐎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𝟐𝐇𝐂𝐥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i="1" baseline="-30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bar>
                                    <m:barPr>
                                      <m:pos m:val="bot"/>
                                      <m:ctrlPr>
                                        <a:rPr lang="en-US" altLang="zh-CN" sz="2400" b="1" i="1" baseline="-2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bar>
                                        <m:barPr>
                                          <m:pos m:val="bot"/>
                                          <m:ctrlPr>
                                            <a:rPr lang="en-US" altLang="zh-CN" sz="2400" b="1" i="1" baseline="-8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m:rPr>
                                              <m:sty m:val="b"/>
                                            </m:rPr>
                                            <a:rPr lang="en-US" altLang="zh-CN" sz="2400" b="1" baseline="-120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      </m:t>
                                          </m:r>
                                        </m:e>
                                      </m:bar>
                                    </m:e>
                                  </m:ba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 </m:t>
                                  </m:r>
                                </m:e>
                              </m:mr>
                            </m:m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_________________</a:t>
                      </a:r>
                      <a:r>
                        <a:rPr lang="en-US" altLang="zh-CN" sz="2400" i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________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>
        <mc:Choice Requires="a14">
          <p:sp>
            <p:nvSpPr>
              <p:cNvPr id="3" name="P_5_AN.7_1#ec34ff5df.blank?vbadefaultcenterpage=1&amp;parentnodeid=4a400decc&amp;vbapositionanswer=7&amp;vbahtmlprocessed=1&amp;bbb=1&amp;hasbroken=1" title=""/>
              <p:cNvSpPr/>
              <p:nvPr/>
            </p:nvSpPr>
            <p:spPr>
              <a:xfrm>
                <a:off x="1785620" y="4999355"/>
                <a:ext cx="1751965" cy="67564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atinLnBrk="1">
                  <a:lnSpc>
                    <a:spcPct val="130000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𝐀𝐠𝐂𝐥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↓+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𝐍𝐚𝐍𝐎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3" name="P_5_AN.7_1#ec34ff5df.blank?vbadefaultcenterpage=1&amp;parentnodeid=4a400decc&amp;vbapositionanswer=7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620" y="4999355"/>
                <a:ext cx="1751965" cy="675640"/>
              </a:xfrm>
              <a:prstGeom prst="rect">
                <a:avLst/>
              </a:prstGeom>
              <a:blipFill rotWithShape="1">
                <a:blip r:embed="rId5"/>
                <a:stretch>
                  <a:fillRect b="-406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4" name="P_5_AN.8_1#ec34ff5df.blank?vbadefaultcenterpage=1&amp;parentnodeid=4a400decc&amp;vbapositionanswer=8&amp;vbahtmlprocessed=1" title=""/>
              <p:cNvSpPr/>
              <p:nvPr/>
            </p:nvSpPr>
            <p:spPr>
              <a:xfrm>
                <a:off x="3588385" y="2879725"/>
                <a:ext cx="3098165" cy="317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1">
                  <a:lnSpc>
                    <a:spcPts val="2815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𝟐𝐍𝐚𝐂𝐥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𝐇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𝐎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𝐂𝐎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↑</m:t>
                          </m:r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4" name="P_5_AN.8_1#ec34ff5df.blank?vbadefaultcenterpage=1&amp;parentnodeid=4a400decc&amp;vbapositionanswer=8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385" y="2879725"/>
                <a:ext cx="3098165" cy="317500"/>
              </a:xfrm>
              <a:prstGeom prst="rect">
                <a:avLst/>
              </a:prstGeom>
              <a:blipFill rotWithShape="1">
                <a:blip r:embed="rId6"/>
                <a:stretch>
                  <a:fillRect b="-126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5" name="P_5_AN.9_1#ec34ff5df.blank?vbadefaultcenterpage=1&amp;parentnodeid=4a400decc&amp;vbapositionanswer=9&amp;vbahtmlprocessed=1" title=""/>
              <p:cNvSpPr/>
              <p:nvPr/>
            </p:nvSpPr>
            <p:spPr>
              <a:xfrm>
                <a:off x="3705225" y="4253865"/>
                <a:ext cx="2498725" cy="23431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1">
                  <a:lnSpc>
                    <a:spcPts val="2815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𝐂𝐚𝐂𝐎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𝟑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↓+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𝟐𝐍𝐚𝐎𝐇</m:t>
                          </m:r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5" name="P_5_AN.9_1#ec34ff5df.blank?vbadefaultcenterpage=1&amp;parentnodeid=4a400decc&amp;vbapositionanswer=9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225" y="4253865"/>
                <a:ext cx="2498725" cy="234315"/>
              </a:xfrm>
              <a:prstGeom prst="rect">
                <a:avLst/>
              </a:prstGeom>
              <a:blipFill rotWithShape="1">
                <a:blip r:embed="rId7"/>
                <a:stretch>
                  <a:fillRect b="-525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6" name="P_5_AN.10_1#ec34ff5df.blank?vbadefaultcenterpage=1&amp;parentnodeid=4a400decc&amp;vbapositionanswer=10&amp;vbahtmlprocessed=1" title=""/>
              <p:cNvSpPr/>
              <p:nvPr/>
            </p:nvSpPr>
            <p:spPr>
              <a:xfrm>
                <a:off x="3705216" y="4999269"/>
                <a:ext cx="2356231" cy="3556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1">
                  <a:lnSpc>
                    <a:spcPts val="2815"/>
                  </a:lnSpc>
                </a:pP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𝐍𝐚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𝐂𝐚𝐂𝐥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6" name="P_5_AN.10_1#ec34ff5df.blank?vbadefaultcenterpage=1&amp;parentnodeid=4a400decc&amp;vbapositionanswer=10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216" y="4999269"/>
                <a:ext cx="2356231" cy="355600"/>
              </a:xfrm>
              <a:prstGeom prst="rect">
                <a:avLst/>
              </a:prstGeom>
              <a:blipFill rotWithShape="1">
                <a:blip r:embed="rId8"/>
                <a:stretch>
                  <a:fillRect l="-27" t="-154" r="16" b="-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7" name="P_5_AN.11_1#ec34ff5df.blank?vbadefaultcenterpage=1&amp;parentnodeid=4a400decc&amp;vbapositionanswer=11&amp;vbahtmlprocessed=1&amp;bbb=1&amp;hasbroken=1" title=""/>
              <p:cNvSpPr/>
              <p:nvPr/>
            </p:nvSpPr>
            <p:spPr>
              <a:xfrm>
                <a:off x="7176770" y="4231005"/>
                <a:ext cx="1728470" cy="87884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atinLnBrk="1">
                  <a:lnSpc>
                    <a:spcPct val="130000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𝐍𝐚𝐂𝐥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𝐇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𝐎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𝐂𝐎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↑</m:t>
                          </m:r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7" name="P_5_AN.11_1#ec34ff5df.blank?vbadefaultcenterpage=1&amp;parentnodeid=4a400decc&amp;vbapositionanswer=11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770" y="4231005"/>
                <a:ext cx="1728470" cy="878840"/>
              </a:xfrm>
              <a:prstGeom prst="rect">
                <a:avLst/>
              </a:prstGeom>
              <a:blipFill rotWithShape="1">
                <a:blip r:embed="rId9"/>
                <a:stretch>
                  <a:fillRect b="-80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2" name="P_5_AN.12_1#ec34ff5df.blank?vbadefaultcenterpage=1&amp;parentnodeid=4a400decc&amp;vbapositionanswer=12&amp;vbahtmlprocessed=1&amp;bbb=1&amp;rh=91.8&amp;hasbroken=1" title=""/>
              <p:cNvSpPr/>
              <p:nvPr/>
            </p:nvSpPr>
            <p:spPr>
              <a:xfrm>
                <a:off x="9145270" y="2393315"/>
                <a:ext cx="2670810" cy="862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atinLnBrk="1"/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𝐂𝐚𝐂𝐎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𝟑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i="1" baseline="3000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bot"/>
                                    <m:ctrlPr>
                                      <a:rPr lang="en-US" altLang="zh-CN" sz="2400" b="1" i="1" baseline="-2000">
                                        <a:solidFill>
                                          <a:srgbClr val="A0002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bar>
                                      <m:barPr>
                                        <m:pos m:val="bot"/>
                                        <m:ctrlPr>
                                          <a:rPr lang="en-US" altLang="zh-CN" sz="2400" b="1" i="1" baseline="-8000">
                                            <a:solidFill>
                                              <a:srgbClr val="A0002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baseline="-2000">
                                            <a:solidFill>
                                              <a:srgbClr val="A0002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高温</m:t>
                                        </m:r>
                                      </m:e>
                                    </m:bar>
                                  </m:e>
                                </m:bar>
                              </m:e>
                            </m:mr>
                            <m:m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A00021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 </m:t>
                                </m:r>
                              </m:e>
                            </m:mr>
                          </m:m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 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𝐂𝐚𝐎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𝐂𝐎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↑</m:t>
                          </m:r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2" name="P_5_AN.12_1#ec34ff5df.blank?vbadefaultcenterpage=1&amp;parentnodeid=4a400decc&amp;vbapositionanswer=12&amp;vbahtmlprocessed=1&amp;bbb=1&amp;rh=91.8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270" y="2393315"/>
                <a:ext cx="2670810" cy="862330"/>
              </a:xfrm>
              <a:prstGeom prst="rect">
                <a:avLst/>
              </a:prstGeom>
              <a:blipFill rotWithShape="1">
                <a:blip r:embed="rId10"/>
                <a:stretch>
                  <a:fillRect t="-6627" b="-177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_5_BD#ec34ff5df?colgroup=2,5,11,5,8&amp;vbadefaultcenterpage=1&amp;parentnodeid=4a400decc&amp;vbahtmlprocessed=1&amp;bbb=1" title=""/>
          <p:cNvSpPr txBox="1"/>
          <p:nvPr/>
        </p:nvSpPr>
        <p:spPr>
          <a:xfrm>
            <a:off x="9142095" y="547370"/>
            <a:ext cx="2442210" cy="55626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3" grpId="0" build="p"/>
      <p:bldP spid="4" grpId="0" build="p"/>
      <p:bldP spid="5" grpId="0" build="p"/>
      <p:bldP spid="6" grpId="0" build="p"/>
      <p:bldP spid="7" grpId="0" build="p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" name="P_5_BD#ec34ff5df?colgroup=2,6,11,4,8&amp;vbadefaultcenterpage=1&amp;parentnodeid=4a400decc&amp;vbahtmlprocessed=1&amp;bbb=1&amp;hasbroken=1" title="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48640" y="1306195"/>
          <a:ext cx="11036935" cy="4082288"/>
        </p:xfrm>
        <a:graphic>
          <a:graphicData uri="http://schemas.openxmlformats.org/drawingml/2006/table">
            <a:tbl>
              <a:tblPr/>
              <a:tblGrid>
                <a:gridCol w="951230"/>
                <a:gridCol w="2778760"/>
                <a:gridCol w="2880995"/>
                <a:gridCol w="1645920"/>
                <a:gridCol w="2780030"/>
              </a:tblGrid>
              <a:tr h="474980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物质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氯化钠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碳酸氢钠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碳酸钙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6800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主要</a:t>
                      </a: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用途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（1）作调味品；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（2）腌制食品；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（3）制生理盐水；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（4）农业选种；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（5）消除积雪等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用于玻璃、洗涤剂的生产，造纸、纺织等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（1）用作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发酵粉；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（2）治疗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胃酸过多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症等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（1）用作建筑材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料；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（2）医疗上用作补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钙剂；</a:t>
                      </a:r>
                      <a:endParaRPr lang="en-US" altLang="zh-CN" sz="1200"/>
                    </a:p>
                    <a:p>
                      <a:pPr marL="0" indent="0" algn="l" latinLnBrk="1" hangingPunct="0">
                        <a:lnSpc>
                          <a:spcPts val="100"/>
                        </a:lnSpc>
                      </a:pPr>
                      <a:r>
                        <a:rPr lang="en-US" altLang="zh-CN" sz="100" b="1" i="0" spc="-99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#b#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（3）制干燥剂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——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生石灰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5_BD#ec34ff5df?colgroup=2,6,11,4,8&amp;vbadefaultcenterpage=1&amp;parentnodeid=4a400decc&amp;vbahtmlprocessed=1&amp;bbb=1" title=""/>
          <p:cNvSpPr txBox="1"/>
          <p:nvPr/>
        </p:nvSpPr>
        <p:spPr>
          <a:xfrm>
            <a:off x="9045448" y="684000"/>
            <a:ext cx="2540000" cy="497508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续表</a:t>
            </a:r>
          </a:p>
        </p:txBody>
      </p:sp>
      <p:sp>
        <p:nvSpPr>
          <p:cNvPr id="3" name="文本框 2" title=""/>
          <p:cNvSpPr txBox="1"/>
          <p:nvPr/>
        </p:nvSpPr>
        <p:spPr>
          <a:xfrm>
            <a:off x="296545" y="5749925"/>
            <a:ext cx="6370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  <a:sym typeface="+mn-ea"/>
              </a:rPr>
              <a:t>【注意】碳酸钠和碳酸氢钠的水溶液呈碱性。</a:t>
            </a:r>
            <a:endParaRPr lang="zh-CN" altLang="en-US" sz="2400"/>
          </a:p>
        </p:txBody>
      </p:sp>
    </p:spTree>
  </p:cSld>
  <p:clrMapOvr>
    <a:masterClrMapping/>
  </p:clrMapOvr>
  <p:transition>
    <p:split dir="in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P_5_BD#ec34ff5df?vbadefaultcenterpage=1&amp;parentnodeid=4a400decc&amp;vbahtmlprocessed=1" title=""/>
              <p:cNvSpPr/>
              <p:nvPr/>
            </p:nvSpPr>
            <p:spPr>
              <a:xfrm>
                <a:off x="548640" y="1846786"/>
                <a:ext cx="11091672" cy="322922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3.常见盐的溶解性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algn="l" latinLnBrk="1">
                  <a:lnSpc>
                    <a:spcPct val="150000"/>
                  </a:lnSpc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（1）钾盐、钠盐、铵盐、硝酸盐均可溶于水。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algn="l" latinLnBrk="1">
                  <a:lnSpc>
                    <a:spcPct val="150000"/>
                  </a:lnSpc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（2）盐酸盐中，只有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kumimoji="0" lang="en-US" altLang="zh-CN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𝐀𝐠𝐂𝐥</m:t>
                      </m:r>
                    </m:oMath>
                  </m:oMathPara>
                </a14:m>
                <a:r>
                  <a:rPr kumimoji="0" lang="en-US" altLang="zh-CN" sz="100" b="1" i="0" u="none" strike="noStrike" kern="0" cap="none" spc="-9990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不溶于水也不溶于酸。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algn="l" latinLnBrk="1">
                  <a:lnSpc>
                    <a:spcPct val="150000"/>
                  </a:lnSpc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（3）硫酸盐中，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𝐁𝐚𝐒𝐎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不溶于水也不溶于酸，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𝐀𝐠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𝐒𝐎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𝐂𝐚𝐒𝐎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r>
                  <a:rPr kumimoji="0" lang="en-US" altLang="zh-CN" sz="100" b="1" i="0" u="none" strike="noStrike" kern="0" cap="none" spc="-9990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微溶于水。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algn="l" latinLnBrk="1">
                  <a:lnSpc>
                    <a:spcPct val="150000"/>
                  </a:lnSpc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（4）碳酸盐中，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𝐍𝐚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𝐊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d>
                            <m:dPr>
                              <m:begChr m:val="("/>
                              <m:sepChr m:val="|"/>
                              <m:endChr m:val=")"/>
                              <m:grow m:val="on"/>
                              <m:shp m:val="centered"/>
                              <m:ctrlPr>
                                <a:rPr kumimoji="0" lang="en-US" altLang="zh-CN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altLang="zh-CN" sz="24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b"/>
                                    </m:rPr>
                                    <a:rPr kumimoji="0" lang="en-US" altLang="zh-CN" sz="2400" b="1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𝐍𝐇</m:t>
                                  </m:r>
                                </m:e>
                                <m:sub>
                                  <m:r>
                                    <m:rPr>
                                      <m:sty m:val="b"/>
                                    </m:rPr>
                                    <a:rPr kumimoji="0" lang="en-US" altLang="zh-CN" sz="2400" b="1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𝟒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可溶，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𝐌𝐠𝐂𝐎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kumimoji="0" lang="en-US" altLang="zh-CN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kumimoji="0" lang="en-US" altLang="zh-CN" sz="100" b="1" i="0" u="none" strike="noStrike" kern="0" cap="none" spc="-9990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微溶，其余不溶。</a:t>
                </a:r>
                <a:endParaRPr lang="en-US" altLang="zh-CN" sz="2400"/>
              </a:p>
            </p:txBody>
          </p:sp>
        </mc:Choice>
        <mc:Fallback>
          <p:sp>
            <p:nvSpPr>
              <p:cNvPr id="2" name="P_5_BD#ec34ff5df?vbadefaultcenterpage=1&amp;parentnodeid=4a400decc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846786"/>
                <a:ext cx="11091672" cy="3229229"/>
              </a:xfrm>
              <a:prstGeom prst="rect">
                <a:avLst/>
              </a:prstGeom>
              <a:blipFill rotWithShape="1">
                <a:blip r:embed="rId3"/>
                <a:stretch>
                  <a:fillRect t="-6" r="-2214" b="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_5_BD#ec34ff5df?segpoint=1&amp;vbadefaultcenterpage=1&amp;parentnodeid=4a400decc&amp;vbahtmlprocessed=1" title=""/>
          <p:cNvSpPr/>
          <p:nvPr/>
        </p:nvSpPr>
        <p:spPr>
          <a:xfrm>
            <a:off x="548640" y="1035509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4.盐的化学性质</a:t>
            </a:r>
            <a:endParaRPr lang="en-US" altLang="zh-CN" sz="2400"/>
          </a:p>
        </p:txBody>
      </p:sp>
      <mc:AlternateContent>
        <mc:Choice Requires="a14">
          <p:sp>
            <p:nvSpPr>
              <p:cNvPr id="3" name="P_5_BD#ec34ff5df?segpoint=1&amp;vbadefaultcenterpage=1&amp;parentnodeid=4a400decc&amp;vbahtmlprocessed=1&amp;bbb=1&amp;hasbroken=1" title=""/>
              <p:cNvSpPr/>
              <p:nvPr/>
            </p:nvSpPr>
            <p:spPr>
              <a:xfrm>
                <a:off x="548640" y="1522681"/>
                <a:ext cx="11091672" cy="43265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（1）与某些金属反应：盐（可溶）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金属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→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新盐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新金属（置换反应）</a:t>
                </a:r>
                <a:endParaRPr lang="en-US" altLang="zh-CN" sz="2400"/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Calibri" panose="020f0502020204030204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如：硝酸银溶液与铜反应,化学方程式为</a:t>
                </a:r>
                <a:r>
                  <a:rPr lang="en-US" altLang="zh-CN" sz="240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________________________________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。</a:t>
                </a:r>
                <a:endParaRPr lang="en-US" altLang="zh-CN" sz="2400"/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Calibri" panose="020f0502020204030204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【注意】①作为反应物的盐必须可溶于水；②在金属活动性顺序中,只有位于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前面的金属才能把位于它后面的金属从其盐溶液中置换出来；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③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𝐊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𝐍𝐚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𝐂𝐚</m:t>
                      </m:r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等活泼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金属与盐溶液反应不能置换出金属。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（2）与酸反应：盐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kumimoji="0" lang="en-US" altLang="zh-CN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酸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kumimoji="0" lang="en-US" altLang="zh-CN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→</m:t>
                      </m:r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新盐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kumimoji="0" lang="en-US" altLang="zh-CN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kumimoji="0" lang="en-US" altLang="zh-CN" sz="100" b="1" i="0" u="none" strike="noStrike" kern="0" cap="none" spc="-9990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新酸（复分解反应）</a:t>
                </a:r>
                <a:endPara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  <a:p>
                <a:pPr marL="0" marR="0" lvl="0" indent="0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libri" panose="020f0502020204030204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如：氯化钡溶液与稀硫酸反应,化学方程式为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____________________________________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。</a:t>
                </a:r>
                <a:endParaRPr lang="en-US" altLang="zh-CN" sz="2400"/>
              </a:p>
            </p:txBody>
          </p:sp>
        </mc:Choice>
        <mc:Fallback>
          <p:sp>
            <p:nvSpPr>
              <p:cNvPr id="3" name="P_5_BD#ec34ff5df?segpoint=1&amp;vbadefaultcenterpage=1&amp;parentnodeid=4a400decc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522681"/>
                <a:ext cx="11091672" cy="4326509"/>
              </a:xfrm>
              <a:prstGeom prst="rect">
                <a:avLst/>
              </a:prstGeom>
              <a:blipFill rotWithShape="1">
                <a:blip r:embed="rId3"/>
                <a:stretch>
                  <a:fillRect t="-14" r="-520" b="-19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5" name="P_5_AN.14_1#ec34ff5df.blank?vbadefaultcenterpage=1&amp;parentnodeid=4a400decc&amp;vbapositionanswer=14&amp;vbahtmlprocessed=1&amp;bbb=1&amp;rh=32.4" title=""/>
              <p:cNvSpPr/>
              <p:nvPr/>
            </p:nvSpPr>
            <p:spPr>
              <a:xfrm>
                <a:off x="6465570" y="2188845"/>
                <a:ext cx="4865370" cy="29083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1">
                  <a:lnSpc>
                    <a:spcPts val="32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𝐂𝐮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𝟐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𝐀𝐠𝐍𝐎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 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zh-CN" i="1" baseline="-3000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bar>
                              <m:barPr>
                                <m:pos m:val="bot"/>
                                <m:ctrlPr>
                                  <a:rPr lang="en-US" altLang="zh-CN" sz="2400" b="1" i="1" baseline="-2000">
                                    <a:solidFill>
                                      <a:srgbClr val="A0002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bar>
                                  <m:barPr>
                                    <m:pos m:val="bot"/>
                                    <m:ctrlPr>
                                      <a:rPr lang="en-US" altLang="zh-CN" sz="2400" b="1" i="1" baseline="-8000">
                                        <a:solidFill>
                                          <a:srgbClr val="A0002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baseline="-12000">
                                        <a:solidFill>
                                          <a:srgbClr val="A0002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       </m:t>
                                    </m:r>
                                  </m:e>
                                </m:bar>
                              </m:e>
                            </m:ba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A0002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e>
                        </m:mr>
                      </m:m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 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libri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 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𝐂𝐮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d>
                            <m:dPr>
                              <m:begChr m:val="("/>
                              <m:sepChr m:val="|"/>
                              <m:endChr m:val=")"/>
                              <m:grow m:val="on"/>
                              <m:shp m:val="centered"/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solidFill>
                                        <a:srgbClr val="A0002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A0002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𝐍𝐎</m:t>
                                  </m:r>
                                </m:e>
                                <m:sub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A0002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𝟑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𝟐𝐀𝐠</m:t>
                      </m:r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5" name="P_5_AN.14_1#ec34ff5df.blank?vbadefaultcenterpage=1&amp;parentnodeid=4a400decc&amp;vbapositionanswer=14&amp;vbahtmlprocessed=1&amp;bbb=1&amp;rh=32.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570" y="2188845"/>
                <a:ext cx="4865370" cy="290830"/>
              </a:xfrm>
              <a:prstGeom prst="rect">
                <a:avLst/>
              </a:prstGeom>
              <a:blipFill rotWithShape="1">
                <a:blip r:embed="rId4"/>
                <a:stretch>
                  <a:fillRect t="-43013" b="-593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6" name="P_5_AN.15_1#ec34ff5df.blank?vbadefaultcenterpage=1&amp;parentnodeid=4a400decc&amp;vbapositionanswer=15&amp;vbahtmlprocessed=1&amp;bbb=1&amp;rh=32.4" title=""/>
              <p:cNvSpPr/>
              <p:nvPr/>
            </p:nvSpPr>
            <p:spPr>
              <a:xfrm>
                <a:off x="866140" y="5445125"/>
                <a:ext cx="4855845" cy="32829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1">
                  <a:lnSpc>
                    <a:spcPts val="3200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𝐁𝐚𝐂𝐥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𝐇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𝐒𝐎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𝟒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i="1" baseline="-3000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bot"/>
                                    <m:ctrlPr>
                                      <a:rPr lang="en-US" altLang="zh-CN" sz="2400" b="1" i="1" baseline="-2000">
                                        <a:solidFill>
                                          <a:srgbClr val="A0002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bar>
                                      <m:barPr>
                                        <m:pos m:val="bot"/>
                                        <m:ctrlPr>
                                          <a:rPr lang="en-US" altLang="zh-CN" sz="2400" b="1" i="1" baseline="-8000">
                                            <a:solidFill>
                                              <a:srgbClr val="A0002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baseline="-12000">
                                            <a:solidFill>
                                              <a:srgbClr val="A0002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       </m:t>
                                        </m:r>
                                      </m:e>
                                    </m:bar>
                                  </m:e>
                                </m:bar>
                              </m:e>
                            </m:mr>
                            <m:m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A00021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 </m:t>
                                </m:r>
                              </m:e>
                            </m:mr>
                          </m:m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𝐁𝐚𝐒𝐎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𝟒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↓+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𝟐𝐇𝐂𝐥</m:t>
                          </m:r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6" name="P_5_AN.15_1#ec34ff5df.blank?vbadefaultcenterpage=1&amp;parentnodeid=4a400decc&amp;vbapositionanswer=15&amp;vbahtmlprocessed=1&amp;bbb=1&amp;rh=32.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40" y="5445125"/>
                <a:ext cx="4855845" cy="328295"/>
              </a:xfrm>
              <a:prstGeom prst="rect">
                <a:avLst/>
              </a:prstGeom>
              <a:blipFill rotWithShape="1">
                <a:blip r:embed="rId5"/>
                <a:stretch>
                  <a:fillRect t="-38104" b="-411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P_5_BD#ec34ff5df?segpoint=1&amp;vbadefaultcenterpage=1&amp;parentnodeid=4a400decc&amp;vbahtmlprocessed=1&amp;bbb=1&amp;hasbroken=1" title=""/>
              <p:cNvSpPr/>
              <p:nvPr/>
            </p:nvSpPr>
            <p:spPr>
              <a:xfrm>
                <a:off x="548640" y="1834086"/>
                <a:ext cx="11091672" cy="322922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（3）与碱反应：盐（可溶）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碱（可溶）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→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新盐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新碱（复分解反应）</a:t>
                </a:r>
                <a:endParaRPr lang="en-US" altLang="zh-CN" sz="2400"/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Calibri" panose="020f0502020204030204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如：硫酸铜溶液与氢氧化钠溶液反应,化学方程式为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____________________________________________________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。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（4）与某些盐反应：盐（可溶）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kumimoji="0" lang="en-US" altLang="zh-CN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盐（可溶）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kumimoji="0" lang="en-US" altLang="zh-CN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→</m:t>
                      </m:r>
                    </m:oMath>
                  </m:oMathPara>
                </a14:m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新盐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kumimoji="0" lang="en-US" altLang="zh-CN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</m:oMath>
                  </m:oMathPara>
                </a14:m>
                <a:r>
                  <a:rPr kumimoji="0" lang="en-US" altLang="zh-CN" sz="100" b="1" i="0" u="none" strike="noStrike" kern="0" cap="none" spc="-9990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新盐（复分解反应）</a:t>
                </a:r>
                <a:endPara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等线" panose="02010600030101010101" pitchFamily="2" charset="-122"/>
                  <a:cs typeface="+mn-cs"/>
                </a:endParaRPr>
              </a:p>
              <a:p>
                <a:pPr marL="0" marR="0" lvl="0" indent="0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libri" panose="020f0502020204030204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如：硝酸银溶液与氯化钠溶液反应,化学方程式为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__________________________________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。</a:t>
                </a:r>
                <a:endParaRPr lang="en-US" altLang="zh-CN" sz="2400"/>
              </a:p>
            </p:txBody>
          </p:sp>
        </mc:Choice>
        <mc:Fallback>
          <p:sp>
            <p:nvSpPr>
              <p:cNvPr id="2" name="P_5_BD#ec34ff5df?segpoint=1&amp;vbadefaultcenterpage=1&amp;parentnodeid=4a400decc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834086"/>
                <a:ext cx="11091672" cy="3229229"/>
              </a:xfrm>
              <a:prstGeom prst="rect">
                <a:avLst/>
              </a:prstGeom>
              <a:blipFill rotWithShape="1">
                <a:blip r:embed="rId3"/>
                <a:stretch>
                  <a:fillRect t="-6" r="1" b="-19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4" name="P_5_AN.16_1#ec34ff5df.blank?vbadefaultcenterpage=1&amp;parentnodeid=4a400decc&amp;vbapositionanswer=16&amp;vbahtmlprocessed=1&amp;rh=32.4&amp;bbb=1" title=""/>
              <p:cNvSpPr/>
              <p:nvPr/>
            </p:nvSpPr>
            <p:spPr>
              <a:xfrm>
                <a:off x="1628140" y="3047365"/>
                <a:ext cx="5782310" cy="2419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1">
                  <a:lnSpc>
                    <a:spcPts val="3200"/>
                  </a:lnSpc>
                </a:pP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𝐂𝐮𝐒𝐎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𝟒</m:t>
                          </m:r>
                        </m:sub>
                      </m:sSub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𝟐𝐍𝐚𝐎𝐇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 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zh-CN" i="1" baseline="-3000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bar>
                              <m:barPr>
                                <m:pos m:val="bot"/>
                                <m:ctrlPr>
                                  <a:rPr lang="en-US" altLang="zh-CN" sz="2400" b="1" i="1" baseline="-2000">
                                    <a:solidFill>
                                      <a:srgbClr val="A0002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bar>
                                  <m:barPr>
                                    <m:pos m:val="bot"/>
                                    <m:ctrlPr>
                                      <a:rPr lang="en-US" altLang="zh-CN" sz="2400" b="1" i="1" baseline="-8000">
                                        <a:solidFill>
                                          <a:srgbClr val="A0002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baseline="-12000">
                                        <a:solidFill>
                                          <a:srgbClr val="A0002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       </m:t>
                                    </m:r>
                                  </m:e>
                                </m:bar>
                              </m:e>
                            </m:ba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A0002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e>
                        </m:mr>
                      </m:m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𝐍𝐚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𝐒𝐎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𝟒</m:t>
                          </m:r>
                        </m:sub>
                      </m:sSub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A0002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𝐂𝐮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("/>
                                  <m:sepChr m:val="|"/>
                                  <m:endChr m:val=")"/>
                                  <m:grow m:val="on"/>
                                  <m:shp m:val="centered"/>
                                  <m:ctrlPr>
                                    <a:rPr lang="en-US" altLang="zh-CN" sz="2400" b="1" i="1">
                                      <a:solidFill>
                                        <a:srgbClr val="A0002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b"/>
                                    </m:rPr>
                                    <a:rPr lang="en-US" altLang="zh-CN" sz="2400" b="1" i="0">
                                      <a:solidFill>
                                        <a:srgbClr val="A0002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Calibri" panose="020f0502020204030204" pitchFamily="34" charset="-120"/>
                                    </a:rPr>
                                    <m:t>𝐎𝐇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𝟐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↓</m:t>
                          </m:r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4" name="P_5_AN.16_1#ec34ff5df.blank?vbadefaultcenterpage=1&amp;parentnodeid=4a400decc&amp;vbapositionanswer=16&amp;vbahtmlprocessed=1&amp;rh=32.4&amp;bbb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140" y="3047365"/>
                <a:ext cx="5782310" cy="241935"/>
              </a:xfrm>
              <a:prstGeom prst="rect">
                <a:avLst/>
              </a:prstGeom>
              <a:blipFill rotWithShape="1">
                <a:blip r:embed="rId4"/>
                <a:stretch>
                  <a:fillRect t="-51706" b="-916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5" name="P_5_AN.17_1#ec34ff5df.blank?vbadefaultcenterpage=1&amp;parentnodeid=4a400decc&amp;vbapositionanswer=17&amp;vbahtmlprocessed=1&amp;rh=32.4&amp;bbb=1" title=""/>
              <p:cNvSpPr/>
              <p:nvPr/>
            </p:nvSpPr>
            <p:spPr>
              <a:xfrm>
                <a:off x="751840" y="4694555"/>
                <a:ext cx="4794250" cy="28130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1">
                  <a:lnSpc>
                    <a:spcPts val="3200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/>
                          <m:sepChr m:val="|"/>
                          <m:endChr/>
                          <m:grow m:val="on"/>
                          <m:shp m:val="centered"/>
                          <m:ctrlPr>
                            <a:rPr lang="en-US" altLang="zh-CN" sz="2400" b="1" i="1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𝐀𝐠𝐍𝐎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𝟑</m:t>
                              </m:r>
                            </m:sub>
                          </m:s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𝐍𝐚𝐂𝐥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i="1" baseline="-3000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bot"/>
                                    <m:ctrlPr>
                                      <a:rPr lang="en-US" altLang="zh-CN" sz="2400" b="1" i="1" baseline="-2000">
                                        <a:solidFill>
                                          <a:srgbClr val="A0002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bar>
                                      <m:barPr>
                                        <m:pos m:val="bot"/>
                                        <m:ctrlPr>
                                          <a:rPr lang="en-US" altLang="zh-CN" sz="2400" b="1" i="1" baseline="-8000">
                                            <a:solidFill>
                                              <a:srgbClr val="A0002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baseline="-12000">
                                            <a:solidFill>
                                              <a:srgbClr val="A0002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       </m:t>
                                        </m:r>
                                      </m:e>
                                    </m:bar>
                                  </m:e>
                                </m:bar>
                              </m:e>
                            </m:mr>
                            <m:m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A00021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 </m:t>
                                </m:r>
                              </m:e>
                            </m:mr>
                          </m:m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 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𝐀𝐠𝐂𝐥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A0002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↓+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𝐍𝐚𝐍𝐎</m:t>
                              </m:r>
                            </m:e>
                            <m:sub>
                              <m:r>
                                <m:rPr>
                                  <m:sty m:val="b"/>
                                </m:rPr>
                                <a:rPr lang="en-US" altLang="zh-CN" sz="2400" b="1" i="0">
                                  <a:solidFill>
                                    <a:srgbClr val="A0002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Calibri" panose="020f0502020204030204" pitchFamily="34" charset="-120"/>
                                </a:rPr>
                                <m:t>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5" name="P_5_AN.17_1#ec34ff5df.blank?vbadefaultcenterpage=1&amp;parentnodeid=4a400decc&amp;vbapositionanswer=17&amp;vbahtmlprocessed=1&amp;rh=32.4&amp;bbb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40" y="4694555"/>
                <a:ext cx="4794250" cy="281305"/>
              </a:xfrm>
              <a:prstGeom prst="rect">
                <a:avLst/>
              </a:prstGeom>
              <a:blipFill rotWithShape="1">
                <a:blip r:embed="rId5"/>
                <a:stretch>
                  <a:fillRect t="-44470" b="-647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P_5_BD#ec34ff5df?segpoint=1&amp;vbadefaultcenterpage=1&amp;parentnodeid=4a400decc&amp;vbahtmlprocessed=1" title=""/>
              <p:cNvSpPr/>
              <p:nvPr/>
            </p:nvSpPr>
            <p:spPr>
              <a:xfrm>
                <a:off x="548640" y="2109199"/>
                <a:ext cx="11091672" cy="51930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5.碳酸盐（含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Sup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  <m:sup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Sup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𝐇𝐂𝐎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  <m:sup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的盐）的检验方法</a:t>
                </a:r>
                <a:endParaRPr lang="en-US" altLang="zh-CN" sz="2400"/>
              </a:p>
            </p:txBody>
          </p:sp>
        </mc:Choice>
        <mc:Fallback>
          <p:sp>
            <p:nvSpPr>
              <p:cNvPr id="2" name="P_5_BD#ec34ff5df?segpoint=1&amp;vbadefaultcenterpage=1&amp;parentnodeid=4a400decc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2109199"/>
                <a:ext cx="11091672" cy="519303"/>
              </a:xfrm>
              <a:prstGeom prst="rect">
                <a:avLst/>
              </a:prstGeom>
              <a:blipFill rotWithShape="1">
                <a:blip r:embed="rId3"/>
                <a:stretch>
                  <a:fillRect t="-70" r="1" b="-200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3" name="P_5_BD#ec34ff5df?segpoint=1&amp;vbadefaultcenterpage=1&amp;parentnodeid=4a400decc&amp;vbahtmlprocessed=1&amp;bbb=1&amp;hasbroken=1" title=""/>
              <p:cNvSpPr/>
              <p:nvPr/>
            </p:nvSpPr>
            <p:spPr>
              <a:xfrm>
                <a:off x="548640" y="2630915"/>
                <a:ext cx="11091672" cy="21699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𝐍𝐚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𝐍𝐚𝐇𝐂𝐎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等含有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Sup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  <m:sup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或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Sup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𝐇𝐂𝐎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  <m:sup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的盐,都能与盐酸发生复分解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反应生成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气体,用稀盐酸和澄清石灰水两种试剂即可加以检验。</a:t>
                </a:r>
                <a:endParaRPr lang="en-US" altLang="zh-CN" sz="2400"/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Calibri" panose="020f0502020204030204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【注意】能与稀盐酸反应生成气体的物质不一定是碳酸盐，如活泼金属与稀盐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酸反应产生氢气。</a:t>
                </a:r>
                <a:endParaRPr lang="en-US" altLang="zh-CN" sz="2400"/>
              </a:p>
            </p:txBody>
          </p:sp>
        </mc:Choice>
        <mc:Fallback>
          <p:sp>
            <p:nvSpPr>
              <p:cNvPr id="3" name="P_5_BD#ec34ff5df?segpoint=1&amp;vbadefaultcenterpage=1&amp;parentnodeid=4a400decc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2630915"/>
                <a:ext cx="11091672" cy="2169986"/>
              </a:xfrm>
              <a:prstGeom prst="rect">
                <a:avLst/>
              </a:prstGeom>
              <a:blipFill rotWithShape="1">
                <a:blip r:embed="rId4"/>
                <a:stretch>
                  <a:fillRect t="-5" r="-39" b="-4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4_BD#8dba4a053?vbadefaultcenterpage=1&amp;parentnodeid=6445519e6&amp;vbahtmlprocessed=1" title=""/>
          <p:cNvSpPr/>
          <p:nvPr/>
        </p:nvSpPr>
        <p:spPr>
          <a:xfrm>
            <a:off x="548640" y="684000"/>
            <a:ext cx="11091672" cy="995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8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二、复分解反应</a:t>
            </a:r>
            <a:endParaRPr lang="en-US" altLang="zh-CN" sz="2800"/>
          </a:p>
        </p:txBody>
      </p:sp>
      <mc:AlternateContent>
        <mc:Choice Requires="a14">
          <p:sp>
            <p:nvSpPr>
              <p:cNvPr id="3" name="P_5_BD#223ab6b54?segpoint=1&amp;vbadefaultcenterpage=1&amp;parentnodeid=8dba4a053&amp;vbahtmlprocessed=1&amp;bbb=1&amp;hasbroken=1" title=""/>
              <p:cNvSpPr/>
              <p:nvPr/>
            </p:nvSpPr>
            <p:spPr>
              <a:xfrm>
                <a:off x="548640" y="1326515"/>
                <a:ext cx="11091545" cy="6864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1.定义：两种化合物互相交换成分,生成另外两种化合物的反应叫做复分解反应。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可用下式表示：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𝐀𝐁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𝐂𝐃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 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zh-CN" i="1" baseline="-30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bar>
                              <m:barPr>
                                <m:pos m:val="bot"/>
                                <m:ctrlPr>
                                  <a:rPr lang="en-US" altLang="zh-CN" sz="2400" b="1" i="1" baseline="-2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bar>
                                  <m:barPr>
                                    <m:pos m:val="bot"/>
                                    <m:ctrlPr>
                                      <a:rPr lang="en-US" altLang="zh-CN" sz="2400" b="1" i="1" baseline="-8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baseline="-1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       </m:t>
                                    </m:r>
                                  </m:e>
                                </m:bar>
                              </m:e>
                            </m:ba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 </m:t>
                            </m:r>
                          </m:e>
                        </m:mr>
                      </m:m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 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𝐀𝐃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+</m:t>
                      </m:r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𝐂𝐁</m:t>
                      </m:r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。</a:t>
                </a:r>
                <a:endParaRPr lang="en-US" altLang="zh-CN" sz="2400"/>
              </a:p>
            </p:txBody>
          </p:sp>
        </mc:Choice>
        <mc:Fallback>
          <p:sp>
            <p:nvSpPr>
              <p:cNvPr id="3" name="P_5_BD#223ab6b54?segpoint=1&amp;vbadefaultcenterpage=1&amp;parentnodeid=8dba4a053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326515"/>
                <a:ext cx="11091545" cy="686435"/>
              </a:xfrm>
              <a:prstGeom prst="rect">
                <a:avLst/>
              </a:prstGeom>
              <a:blipFill rotWithShape="1">
                <a:blip r:embed="rId3"/>
                <a:stretch>
                  <a:fillRect r="-2874" b="-131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_5_BD#223ab6b54?segpoint=1&amp;vbadefaultcenterpage=1&amp;parentnodeid=8dba4a053&amp;vbahtmlprocessed=1" title=""/>
          <p:cNvSpPr/>
          <p:nvPr/>
        </p:nvSpPr>
        <p:spPr>
          <a:xfrm>
            <a:off x="548640" y="2860675"/>
            <a:ext cx="11091545" cy="74104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2.发生的条件：生成物中有</a:t>
            </a:r>
            <a:r>
              <a:rPr lang="en-US" altLang="zh-CN" sz="24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或</a:t>
            </a:r>
            <a:r>
              <a:rPr lang="en-US" altLang="zh-CN" sz="24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或</a:t>
            </a:r>
            <a:r>
              <a:rPr lang="en-US" altLang="zh-CN" sz="24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。</a:t>
            </a:r>
            <a:endParaRPr lang="en-US" altLang="zh-CN" sz="2400"/>
          </a:p>
        </p:txBody>
      </p:sp>
      <p:sp>
        <p:nvSpPr>
          <p:cNvPr id="5" name="P_5_BD#223ab6b54?segpoint=1&amp;vbadefaultcenterpage=1&amp;parentnodeid=8dba4a053&amp;vbahtmlprocessed=1&amp;bbb=1&amp;hasbroken=1" title=""/>
          <p:cNvSpPr/>
          <p:nvPr/>
        </p:nvSpPr>
        <p:spPr>
          <a:xfrm>
            <a:off x="548640" y="3428851"/>
            <a:ext cx="11091672" cy="10346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3.特点：①在水溶液中进行；②互相交换成分的实质是相互交换离子,生成两种</a:t>
            </a:r>
          </a:p>
          <a:p>
            <a:pPr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新的化合物；③反应前后各元素的化合价均不变。</a:t>
            </a:r>
            <a:endParaRPr lang="en-US" altLang="zh-CN" sz="2400"/>
          </a:p>
        </p:txBody>
      </p:sp>
      <p:sp>
        <p:nvSpPr>
          <p:cNvPr id="6" name="P_5_AN.18_1#223ab6b54.blank?vbadefaultcenterpage=1&amp;parentnodeid=8dba4a053&amp;vbapositionanswer=18&amp;vbahtmlprocessed=1&amp;bbb=1" title=""/>
          <p:cNvSpPr/>
          <p:nvPr/>
        </p:nvSpPr>
        <p:spPr>
          <a:xfrm>
            <a:off x="4819968" y="2860780"/>
            <a:ext cx="833438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沉淀</a:t>
            </a:r>
            <a:endParaRPr lang="en-US" altLang="zh-CN" sz="2400"/>
          </a:p>
        </p:txBody>
      </p:sp>
      <p:sp>
        <p:nvSpPr>
          <p:cNvPr id="7" name="P_5_AN.19_1#223ab6b54.blank?vbadefaultcenterpage=1&amp;parentnodeid=8dba4a053&amp;vbapositionanswer=19&amp;vbahtmlprocessed=1&amp;bbb=1" title=""/>
          <p:cNvSpPr/>
          <p:nvPr/>
        </p:nvSpPr>
        <p:spPr>
          <a:xfrm>
            <a:off x="6040755" y="2860780"/>
            <a:ext cx="833438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气体</a:t>
            </a:r>
            <a:endParaRPr lang="en-US" altLang="zh-CN" sz="2400"/>
          </a:p>
        </p:txBody>
      </p:sp>
      <p:sp>
        <p:nvSpPr>
          <p:cNvPr id="8" name="P_5_AN.20_1#223ab6b54.blank?vbadefaultcenterpage=1&amp;parentnodeid=8dba4a053&amp;vbapositionanswer=20&amp;vbahtmlprocessed=1" title=""/>
          <p:cNvSpPr/>
          <p:nvPr/>
        </p:nvSpPr>
        <p:spPr>
          <a:xfrm>
            <a:off x="7261543" y="2860780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水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_5_BD#223ab6b54?segpoint=1&amp;vbadefaultcenterpage=1&amp;parentnodeid=8dba4a053&amp;vbahtmlprocessed=1" title=""/>
          <p:cNvSpPr/>
          <p:nvPr/>
        </p:nvSpPr>
        <p:spPr>
          <a:xfrm>
            <a:off x="548640" y="2085006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4.常见类型及发生的条件</a:t>
            </a:r>
            <a:endParaRPr lang="en-US" altLang="zh-CN" sz="2400"/>
          </a:p>
        </p:txBody>
      </p:sp>
      <p:graphicFrame>
        <p:nvGraphicFramePr>
          <p:cNvPr id="15" name="P_5_BD#223ab6b54?colgroup=15,19&amp;vbadefaultcenterpage=1&amp;parentnodeid=8dba4a053&amp;vbahtmlprocessed=1" title=""/>
          <p:cNvGraphicFramePr>
            <a:graphicFrameLocks noGrp="1"/>
          </p:cNvGraphicFramePr>
          <p:nvPr/>
        </p:nvGraphicFramePr>
        <p:xfrm>
          <a:off x="548640" y="2699178"/>
          <a:ext cx="11064240" cy="2377440"/>
        </p:xfrm>
        <a:graphic>
          <a:graphicData uri="http://schemas.openxmlformats.org/drawingml/2006/table">
            <a:tbl>
              <a:tblPr/>
              <a:tblGrid>
                <a:gridCol w="4974336"/>
                <a:gridCol w="6089904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类型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发生条件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7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酸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碱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→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盐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—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165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酸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盐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→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新酸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新盐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生成物中有沉淀或气体或水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165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碱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盐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→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新碱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新盐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反应物都可溶,生成物中有沉淀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165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盐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𝟏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盐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/>
                                <m:sepChr m:val="|"/>
                                <m:endChr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→</m:t>
                                </m:r>
                              </m:e>
                            </m:d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新盐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𝟏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+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新盐2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反应物都可溶,生成物中有沉淀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4_BD#7b04bb3b0?vbadefaultcenterpage=1&amp;parentnodeid=6445519e6&amp;vbahtmlprocessed=1" title=""/>
          <p:cNvSpPr/>
          <p:nvPr/>
        </p:nvSpPr>
        <p:spPr>
          <a:xfrm>
            <a:off x="548640" y="684000"/>
            <a:ext cx="11091672" cy="995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8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三、粗盐的初步提纯（除去粗盐中的不溶性杂质）</a:t>
            </a:r>
            <a:endParaRPr lang="en-US" altLang="zh-CN" sz="2800"/>
          </a:p>
        </p:txBody>
      </p:sp>
      <mc:AlternateContent>
        <mc:Choice Requires="a14">
          <p:sp>
            <p:nvSpPr>
              <p:cNvPr id="3" name="P_5_BD#3d6f0f370?segpoint=1&amp;vbadefaultcenterpage=1&amp;parentnodeid=7b04bb3b0&amp;vbahtmlprocessed=1" title=""/>
              <p:cNvSpPr/>
              <p:nvPr/>
            </p:nvSpPr>
            <p:spPr>
              <a:xfrm>
                <a:off x="548640" y="1326519"/>
                <a:ext cx="11091672" cy="103466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1.实验步骤：溶解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→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过滤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→</m:t>
                      </m:r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蒸发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"/>
                        </m:rPr>
                        <a:rPr lang="en-US" altLang="zh-CN" sz="2400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m:t>→</m:t>
                      </m:r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计算产率。</a:t>
                </a:r>
                <a:endParaRPr lang="en-US" altLang="zh-CN" sz="2400" b="1" i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algn="l" latinLnBrk="1">
                  <a:lnSpc>
                    <a:spcPct val="150000"/>
                  </a:lnSpc>
                </a:pPr>
                <a:r>
                  <a:rPr kumimoji="0" lang="en-US" altLang="zh-CN" sz="2400" b="1" i="0" u="none" strike="noStrike" kern="1200" cap="none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-5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2.所需仪器：铁架台（带铁圈）、</a:t>
                </a:r>
                <a:r>
                  <a:rPr kumimoji="0" lang="en-US" altLang="zh-CN" sz="2400" b="0" i="0" u="none" strike="noStrike" kern="1200" cap="none" spc="-5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</a:t>
                </a:r>
                <a:r>
                  <a:rPr kumimoji="0" lang="en-US" altLang="zh-CN" sz="2400" b="1" i="0" u="none" strike="noStrike" kern="1200" cap="none" spc="-5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</a:t>
                </a:r>
                <a:r>
                  <a:rPr kumimoji="0" lang="en-US" altLang="zh-CN" sz="2400" b="0" i="0" u="none" strike="noStrike" kern="1200" cap="none" spc="-5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</a:t>
                </a:r>
                <a:r>
                  <a:rPr kumimoji="0" lang="en-US" altLang="zh-CN" sz="2400" b="1" i="0" u="none" strike="noStrike" kern="1200" cap="none" spc="-5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、玻璃棒、</a:t>
                </a:r>
                <a:r>
                  <a:rPr kumimoji="0" lang="en-US" altLang="zh-CN" sz="2400" b="0" i="0" u="none" strike="noStrike" kern="1200" cap="none" spc="-5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</a:t>
                </a:r>
                <a:r>
                  <a:rPr kumimoji="0" lang="en-US" altLang="zh-CN" sz="2400" b="1" i="0" u="none" strike="noStrike" kern="1200" cap="none" spc="-5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、酒精灯。</a:t>
                </a:r>
                <a:endParaRPr lang="en-US" altLang="zh-CN" sz="2400"/>
              </a:p>
            </p:txBody>
          </p:sp>
        </mc:Choice>
        <mc:Fallback>
          <p:sp>
            <p:nvSpPr>
              <p:cNvPr id="3" name="P_5_BD#3d6f0f370?segpoint=1&amp;vbadefaultcenterpage=1&amp;parentnodeid=7b04bb3b0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326519"/>
                <a:ext cx="11091672" cy="1034669"/>
              </a:xfrm>
              <a:prstGeom prst="rect">
                <a:avLst/>
              </a:prstGeom>
              <a:blipFill rotWithShape="1">
                <a:blip r:embed="rId3"/>
                <a:stretch>
                  <a:fillRect l="-361" r="-1081" b="-60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_5_BD#3d6f0f370?segpoint=1&amp;vbadefaultcenterpage=1&amp;parentnodeid=7b04bb3b0&amp;vbahtmlprocessed=1&amp;bbb=1&amp;hasbroken=1" title=""/>
          <p:cNvSpPr/>
          <p:nvPr/>
        </p:nvSpPr>
        <p:spPr>
          <a:xfrm>
            <a:off x="548640" y="2428198"/>
            <a:ext cx="11091672" cy="10346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3.玻璃棒的作用：溶解时加速溶解；过滤时引流；蒸发时使溶液受热均匀,防止</a:t>
            </a:r>
          </a:p>
          <a:p>
            <a:pPr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液滴飞溅；从蒸发皿中将固体转移到托盘的纸片上时转移产物。</a:t>
            </a:r>
            <a:endParaRPr lang="en-US" altLang="zh-CN" sz="2400"/>
          </a:p>
        </p:txBody>
      </p:sp>
      <p:sp>
        <p:nvSpPr>
          <p:cNvPr id="6" name="P_5_AN.21_1#3d6f0f370.blank?vbadefaultcenterpage=1&amp;parentnodeid=7b04bb3b0&amp;vbapositionanswer=21&amp;vbahtmlprocessed=1&amp;bbb=1" title=""/>
          <p:cNvSpPr/>
          <p:nvPr/>
        </p:nvSpPr>
        <p:spPr>
          <a:xfrm>
            <a:off x="5625465" y="1837059"/>
            <a:ext cx="814388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 spc="-5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漏斗</a:t>
            </a:r>
            <a:endParaRPr lang="en-US" altLang="zh-CN" sz="2400" spc="-50"/>
          </a:p>
        </p:txBody>
      </p:sp>
      <p:sp>
        <p:nvSpPr>
          <p:cNvPr id="7" name="P_5_AN.22_1#3d6f0f370.blank?vbadefaultcenterpage=1&amp;parentnodeid=7b04bb3b0&amp;vbapositionanswer=22&amp;vbahtmlprocessed=1&amp;bbb=1" title=""/>
          <p:cNvSpPr/>
          <p:nvPr/>
        </p:nvSpPr>
        <p:spPr>
          <a:xfrm>
            <a:off x="6801803" y="1837059"/>
            <a:ext cx="814388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 spc="-5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烧杯</a:t>
            </a:r>
            <a:endParaRPr lang="en-US" altLang="zh-CN" sz="2400" spc="-50"/>
          </a:p>
        </p:txBody>
      </p:sp>
      <p:sp>
        <p:nvSpPr>
          <p:cNvPr id="8" name="P_5_AN.23_1#3d6f0f370.blank?vbadefaultcenterpage=1&amp;parentnodeid=7b04bb3b0&amp;vbapositionanswer=23&amp;vbahtmlprocessed=1&amp;bbb=1" title=""/>
          <p:cNvSpPr/>
          <p:nvPr/>
        </p:nvSpPr>
        <p:spPr>
          <a:xfrm>
            <a:off x="9178290" y="1837059"/>
            <a:ext cx="1114425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 spc="-5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蒸发皿</a:t>
            </a:r>
            <a:endParaRPr lang="en-US" altLang="zh-CN" sz="2400" spc="-5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7" grpId="0" uiExpand="1" build="p" animBg="1"/>
      <p:bldP spid="8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_5_BD#3d6f0f370?segpoint=1&amp;vbadefaultcenterpage=1&amp;parentnodeid=7b04bb3b0&amp;vbahtmlprocessed=1" title=""/>
          <p:cNvSpPr/>
          <p:nvPr/>
        </p:nvSpPr>
        <p:spPr>
          <a:xfrm>
            <a:off x="548640" y="1805892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4.影响产率的因素分析</a:t>
            </a:r>
            <a:endParaRPr lang="en-US" altLang="zh-CN" sz="2400"/>
          </a:p>
        </p:txBody>
      </p:sp>
      <p:graphicFrame>
        <p:nvGraphicFramePr>
          <p:cNvPr id="17" name="P_5_BD#3d6f0f370?colgroup=3,31&amp;vbadefaultcenterpage=1&amp;parentnodeid=7b04bb3b0&amp;vbahtmlprocessed=1&amp;bbb=1&amp;hasbroken=1" title=""/>
          <p:cNvGraphicFramePr>
            <a:graphicFrameLocks noGrp="1"/>
          </p:cNvGraphicFramePr>
          <p:nvPr/>
        </p:nvGraphicFramePr>
        <p:xfrm>
          <a:off x="548640" y="2420064"/>
          <a:ext cx="11055096" cy="2852928"/>
        </p:xfrm>
        <a:graphic>
          <a:graphicData uri="http://schemas.openxmlformats.org/drawingml/2006/table">
            <a:tbl>
              <a:tblPr/>
              <a:tblGrid>
                <a:gridCol w="1197864"/>
                <a:gridCol w="9857232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误差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分析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141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产率偏</a:t>
                      </a: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小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（1）粗盐未充分溶解就过滤；（2）过滤时有液体洒出；（3）过滤时漏</a:t>
                      </a: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斗中仍有少量液体残留，就停止过滤；（4）蒸发时有液体飞溅；（5）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从蒸发皿中转移产物时有撒出等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653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产率偏</a:t>
                      </a: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大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（1）过滤时液面高于滤纸边缘或滤液浑浊就蒸发；（2）蒸发时未充分</a:t>
                      </a: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蒸干等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_5_BD#3d6f0f370?segpoint=1&amp;vbadefaultcenterpage=1&amp;parentnodeid=7b04bb3b0&amp;vbahtmlprocessed=1" title=""/>
          <p:cNvSpPr/>
          <p:nvPr/>
        </p:nvSpPr>
        <p:spPr>
          <a:xfrm>
            <a:off x="548640" y="1846214"/>
            <a:ext cx="11331575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【注意】（1）本实验中，溶解、过滤、蒸发步骤中均需用到的仪器是玻璃棒。</a:t>
            </a:r>
            <a:endParaRPr lang="en-US" altLang="zh-CN" sz="2400"/>
          </a:p>
        </p:txBody>
      </p:sp>
      <p:sp>
        <p:nvSpPr>
          <p:cNvPr id="3" name="P_5_BD#3d6f0f370?segpoint=1&amp;vbadefaultcenterpage=1&amp;parentnodeid=7b04bb3b0&amp;vbahtmlprocessed=1&amp;bbb=1&amp;hasbroken=1" title=""/>
          <p:cNvSpPr/>
          <p:nvPr/>
        </p:nvSpPr>
        <p:spPr>
          <a:xfrm>
            <a:off x="548640" y="2395997"/>
            <a:ext cx="11091672" cy="268058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（2）在蒸发过程中，要用玻璃棒不断搅拌，以防液滴飞溅；待蒸发皿中出现</a:t>
            </a:r>
          </a:p>
          <a:p>
            <a:pPr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较多固体时，停止加热。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（3）由于本实验是通过加足量水溶解粗盐得到溶液，然后再进行过滤、蒸发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等操作，所以在量取水时，若俯视或仰视读数，虽然会影响所量取水的体积，但因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水足量，故不影响精盐的产率。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4_BD#7525f57d4?vbadefaultcenterpage=1&amp;parentnodeid=6445519e6&amp;vbahtmlprocessed=1" title=""/>
          <p:cNvSpPr/>
          <p:nvPr/>
        </p:nvSpPr>
        <p:spPr>
          <a:xfrm>
            <a:off x="548640" y="684000"/>
            <a:ext cx="11091672" cy="995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8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四、化学肥料</a:t>
            </a:r>
            <a:endParaRPr lang="en-US" altLang="zh-CN" sz="2800"/>
          </a:p>
        </p:txBody>
      </p:sp>
      <p:sp>
        <p:nvSpPr>
          <p:cNvPr id="3" name="P_5_BD#031b374db?segpoint=1&amp;vbadefaultcenterpage=1&amp;parentnodeid=7525f57d4&amp;vbahtmlprocessed=1" title=""/>
          <p:cNvSpPr/>
          <p:nvPr/>
        </p:nvSpPr>
        <p:spPr>
          <a:xfrm>
            <a:off x="548640" y="1334032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1.常用的化肥</a:t>
            </a:r>
            <a:endParaRPr lang="en-US" altLang="zh-CN" sz="2400"/>
          </a:p>
        </p:txBody>
      </p:sp>
      <p:graphicFrame>
        <p:nvGraphicFramePr>
          <p:cNvPr id="19" name="P_5_BD#031b374db?colgroup=2,18,14&amp;vbadefaultcenterpage=1&amp;parentnodeid=7525f57d4&amp;vbahtmlprocessed=1&amp;bbb=1&amp;hasbroken=1" title=""/>
          <p:cNvGraphicFramePr>
            <a:graphicFrameLocks noGrp="1"/>
          </p:cNvGraphicFramePr>
          <p:nvPr/>
        </p:nvGraphicFramePr>
        <p:xfrm>
          <a:off x="548640" y="1954000"/>
          <a:ext cx="11064240" cy="2852928"/>
        </p:xfrm>
        <a:graphic>
          <a:graphicData uri="http://schemas.openxmlformats.org/drawingml/2006/table">
            <a:tbl>
              <a:tblPr/>
              <a:tblGrid>
                <a:gridCol w="841248"/>
                <a:gridCol w="5715000"/>
                <a:gridCol w="4507992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分类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化学成分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主要作用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117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氮肥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含氮化合物：尿素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[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𝐂𝐎</m:t>
                            </m:r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("/>
                                    <m:sepChr m:val="|"/>
                                    <m:endChr m:val=")"/>
                                    <m:grow m:val="on"/>
                                    <m:shp m:val="centered"/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𝐍𝐇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]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、氨水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𝐎</m:t>
                                </m:r>
                              </m:e>
                            </m:d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、铵盐［如碳酸氢铵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𝟒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𝐇𝐂𝐎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d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和氯化铵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𝟒</m:t>
                                    </m:r>
                                  </m:sub>
                                </m:s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𝐂𝐥</m:t>
                                </m:r>
                              </m:e>
                            </m:d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]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以及硝酸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盐［如硝酸铵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𝟒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𝐍𝐎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d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和硝酸钠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𝐍𝐚𝐍𝐎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]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氮是植物体内蛋白质、核酸和叶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绿素的组成元素。氮肥有促进植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物茎、叶生长茂盛，叶色浓绿，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提高植物蛋白质含量的作用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0" name="P_5_BD#031b374db?colgroup=2,18,14&amp;vbadefaultcenterpage=1&amp;parentnodeid=7525f57d4&amp;vbahtmlprocessed=1&amp;bbb=1&amp;hasbroken=1" title=""/>
          <p:cNvGraphicFramePr>
            <a:graphicFrameLocks noGrp="1"/>
          </p:cNvGraphicFramePr>
          <p:nvPr/>
        </p:nvGraphicFramePr>
        <p:xfrm>
          <a:off x="548640" y="1473152"/>
          <a:ext cx="11064240" cy="4754880"/>
        </p:xfrm>
        <a:graphic>
          <a:graphicData uri="http://schemas.openxmlformats.org/drawingml/2006/table">
            <a:tbl>
              <a:tblPr/>
              <a:tblGrid>
                <a:gridCol w="841248"/>
                <a:gridCol w="5715000"/>
                <a:gridCol w="4507992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分类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化学成分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主要作用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7629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磷肥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磷酸盐：磷矿粉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[</m:t>
                            </m:r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𝐂𝐚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𝟑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("/>
                                    <m:sepChr m:val="|"/>
                                    <m:endChr m:val=")"/>
                                    <m:grow m:val="on"/>
                                    <m:shp m:val="centered"/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𝐏𝐎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𝟒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]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、钙镁磷肥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（钙和镁的磷酸盐）、过磷酸钙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[</m:t>
                            </m:r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𝐂𝐚</m:t>
                            </m:r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("/>
                                    <m:sepChr m:val="|"/>
                                    <m:endChr m:val=")"/>
                                    <m:grow m:val="on"/>
                                    <m:shp m:val="centered"/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𝐏𝐎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𝟒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（磷酸二氢钙）和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𝐂𝐚𝐒𝐎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𝟒</m:t>
                                </m:r>
                              </m:sub>
                            </m:sSub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的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混合物］等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磷是植物体内核酸、蛋白质和酶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等多种重要化合物的组成元素，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磷可以促进作物生长，还可增强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作物的抗寒、抗旱能力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117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钾肥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硫酸钾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𝐊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𝐒𝐎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𝟒</m:t>
                                    </m:r>
                                  </m:sub>
                                </m:sSub>
                              </m:e>
                            </m:d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、氯化钾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𝐊𝐂𝐥</m:t>
                                </m:r>
                              </m:e>
                            </m:d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钾在植物代谢活跃的器官和组织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中的分布量较高，具有保证各种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代谢过程顺利进行、促进植物生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长、增强抗病虫害和抗倒伏能力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等功能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5_BD#031b374db?colgroup=2,18,14&amp;vbadefaultcenterpage=1&amp;parentnodeid=7525f57d4&amp;vbahtmlprocessed=1&amp;bbb=1" title=""/>
          <p:cNvSpPr txBox="1"/>
          <p:nvPr/>
        </p:nvSpPr>
        <p:spPr>
          <a:xfrm>
            <a:off x="9072880" y="850852"/>
            <a:ext cx="2540000" cy="497508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1" name="P_5_BD#031b374db?colgroup=2,18,14&amp;vbadefaultcenterpage=1&amp;parentnodeid=7525f57d4&amp;vbahtmlprocessed=1&amp;bbb=1&amp;hasbroken=1" title=""/>
          <p:cNvGraphicFramePr>
            <a:graphicFrameLocks noGrp="1"/>
          </p:cNvGraphicFramePr>
          <p:nvPr/>
        </p:nvGraphicFramePr>
        <p:xfrm>
          <a:off x="548640" y="2877454"/>
          <a:ext cx="11064240" cy="1901952"/>
        </p:xfrm>
        <a:graphic>
          <a:graphicData uri="http://schemas.openxmlformats.org/drawingml/2006/table">
            <a:tbl>
              <a:tblPr/>
              <a:tblGrid>
                <a:gridCol w="841248"/>
                <a:gridCol w="5715000"/>
                <a:gridCol w="4507992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分类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化学成分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主要作用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141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复合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硝酸钾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𝐊𝐍𝐎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d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、磷酸二氢铵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𝟒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𝐏𝐎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𝟒</m:t>
                                    </m:r>
                                  </m:sub>
                                </m:s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libri" pitchFamily="34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 </m:t>
                                </m:r>
                              </m:e>
                            </m:d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、磷酸氢二铵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[</m:t>
                            </m:r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("/>
                                    <m:sepChr m:val="|"/>
                                    <m:endChr m:val=")"/>
                                    <m:grow m:val="on"/>
                                    <m:shp m:val="centered"/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b="1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𝐍𝐇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b"/>
                                          </m:rPr>
                                          <a:rPr lang="en-US" altLang="zh-CN" sz="2400" b="1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Calibri" panose="020f0502020204030204" pitchFamily="34" charset="-120"/>
                                          </a:rPr>
                                          <m:t>𝟒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𝐇𝐏𝐎</m:t>
                                </m:r>
                              </m:e>
                              <m:sub>
                                <m:r>
                                  <m:rPr>
                                    <m:sty m:val="b"/>
                                  </m:rPr>
                                  <a:rPr lang="en-US" altLang="zh-CN" sz="2400" b="1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  <m:t>𝟒</m:t>
                                </m:r>
                              </m:sub>
                            </m:sSub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]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同时供给作物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𝐍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𝐏</m:t>
                            </m:r>
                          </m:oMath>
                        </m:oMathPara>
                      </a14:m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、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b"/>
                              </m:rPr>
                              <a:rPr lang="en-US" altLang="zh-CN" sz="2400" b="1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-120"/>
                              </a:rPr>
                              <m:t>𝐊</m:t>
                            </m:r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中的两种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或三种营养元素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5_BD#031b374db?colgroup=2,18,14&amp;vbadefaultcenterpage=1&amp;parentnodeid=7525f57d4&amp;vbahtmlprocessed=1&amp;bbb=1" title=""/>
          <p:cNvSpPr txBox="1"/>
          <p:nvPr/>
        </p:nvSpPr>
        <p:spPr>
          <a:xfrm>
            <a:off x="9072880" y="2255154"/>
            <a:ext cx="2540000" cy="497508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续表</a:t>
            </a:r>
          </a:p>
        </p:txBody>
      </p:sp>
    </p:spTree>
  </p:cSld>
  <p:clrMapOvr>
    <a:masterClrMapping/>
  </p:clrMapOvr>
  <p:transition>
    <p:split dir="in"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_5_BD#031b374db?segpoint=1&amp;vbadefaultcenterpage=1&amp;parentnodeid=7525f57d4&amp;vbahtmlprocessed=1" title=""/>
          <p:cNvSpPr/>
          <p:nvPr/>
        </p:nvSpPr>
        <p:spPr>
          <a:xfrm>
            <a:off x="548640" y="1825767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2.常用化肥的简易鉴别</a:t>
            </a:r>
            <a:endParaRPr lang="en-US" altLang="zh-CN" sz="2400"/>
          </a:p>
        </p:txBody>
      </p:sp>
      <p:graphicFrame>
        <p:nvGraphicFramePr>
          <p:cNvPr id="22" name="P_5_BD#031b374db?colgroup=5,16,3,8&amp;vbadefaultcenterpage=1&amp;parentnodeid=7525f57d4&amp;vbahtmlprocessed=1&amp;bbb=1&amp;hasbroken=1" title=""/>
          <p:cNvGraphicFramePr>
            <a:graphicFrameLocks noGrp="1"/>
          </p:cNvGraphicFramePr>
          <p:nvPr/>
        </p:nvGraphicFramePr>
        <p:xfrm>
          <a:off x="548640" y="2439939"/>
          <a:ext cx="11055096" cy="2857500"/>
        </p:xfrm>
        <a:graphic>
          <a:graphicData uri="http://schemas.openxmlformats.org/drawingml/2006/table">
            <a:tbl>
              <a:tblPr/>
              <a:tblGrid>
                <a:gridCol w="1764792"/>
                <a:gridCol w="5212080"/>
                <a:gridCol w="1197864"/>
                <a:gridCol w="2880360"/>
              </a:tblGrid>
              <a:tr h="408051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50000"/>
                        </a:lnSpc>
                      </a:pP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氮肥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钾肥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磷肥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165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看外观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白色晶体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灰白色粉状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653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加水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全部溶于水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大多数不溶于水或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部分溶于水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225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加熟石灰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含铵根离子</a:t>
                      </a:r>
                      <a14:m>
                        <m:oMathPara>
                          <m:oMathParaPr>
                            <m:jc/>
                          </m:oMathParaPr>
                          <m:oMath>
                            <m:d>
                              <m:dPr>
                                <m:begChr m:val="("/>
                                <m:sepChr m:val="|"/>
                                <m:endChr m:val=")"/>
                                <m:grow m:val="on"/>
                                <m:shp m:val="centered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-12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alnScr m:val="off"/>
                                    <m:ctrlPr>
                                      <a:rPr lang="en-US" altLang="zh-CN" sz="24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𝐍𝐇</m:t>
                                    </m:r>
                                  </m:e>
                                  <m:sub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𝟒</m:t>
                                    </m:r>
                                  </m:sub>
                                  <m:sup>
                                    <m:r>
                                      <m:rPr>
                                        <m:sty m:val="b"/>
                                      </m:rPr>
                                      <a:rPr lang="en-US" altLang="zh-CN" sz="2400" b="1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Calibri" panose="020f0502020204030204" pitchFamily="34" charset="-12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oMath>
                        </m:oMathPara>
                      </a14:m>
                      <a:r>
                        <a:rPr lang="en-US" altLang="zh-CN" sz="100" b="1" i="0" kern="0" spc="-9990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 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的氮肥能放出具有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刺激性气味的氨气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—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30000"/>
                        </a:lnSpc>
                      </a:pP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Calibri" panose="020f0502020204030204" pitchFamily="34" charset="-120"/>
                        </a:rPr>
                        <a:t>—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P_5_BD#031b374db?segpoint=1&amp;vbadefaultcenterpage=1&amp;parentnodeid=7525f57d4&amp;vbahtmlprocessed=1&amp;bbb=1&amp;hasbroken=1" title=""/>
              <p:cNvSpPr/>
              <p:nvPr/>
            </p:nvSpPr>
            <p:spPr>
              <a:xfrm>
                <a:off x="548640" y="1295510"/>
                <a:ext cx="11091672" cy="433178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1" i="0" spc="-1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</a:t>
                </a:r>
                <a:r>
                  <a:rPr lang="en-US" altLang="zh-CN" sz="2400" b="1" i="0" spc="-1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3.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en-US" altLang="zh-CN" sz="2400" b="1" i="1" spc="-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SupPr>
                        <m:e>
                          <m:r>
                            <m:rPr>
                              <m:sty m:val="b"/>
                            </m:rPr>
                            <a:rPr lang="en-US" altLang="zh-CN" sz="2400" b="1" i="0" spc="-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𝐍𝐇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 spc="-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𝟒</m:t>
                          </m:r>
                        </m:sub>
                        <m:sup>
                          <m:r>
                            <m:rPr>
                              <m:sty m:val="b"/>
                            </m:rPr>
                            <a:rPr lang="en-US" altLang="zh-CN" sz="2400" b="1" i="0" spc="-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 spc="-1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的检验：利用其与碱反应放出具有刺激性气味的氨气进行检验。若样品为固</a:t>
                </a:r>
                <a:endParaRPr lang="en-US" altLang="zh-CN" sz="2400" b="1" i="0" spc="-1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 spc="-1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体，则可加熟石灰混合研磨，观察是否有具有刺激性气味的气体（或能使湿润的红色</a:t>
                </a:r>
                <a:endParaRPr lang="en-US" altLang="zh-CN" sz="2400" b="1" i="0" spc="-1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 spc="-1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石蕊试纸变蓝色的气体）放出；若样品为液体，则可加入氢氧化钠溶液共热，观察是</a:t>
                </a:r>
                <a:endParaRPr lang="en-US" altLang="zh-CN" sz="2400" b="1" i="0" spc="-1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latinLnBrk="1">
                  <a:lnSpc>
                    <a:spcPct val="150000"/>
                  </a:lnSpc>
                </a:pPr>
                <a:r>
                  <a:rPr lang="en-US" altLang="zh-CN" sz="2400" b="1" i="0" spc="-1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否有具有刺激性气味的气体（或能使湿润的红色石蕊试纸变蓝色的气体）放出。</a:t>
                </a:r>
                <a:endParaRPr lang="en-US" altLang="zh-CN" sz="2400" b="1" i="0" spc="-1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【注意】（1）常见化肥中，常温下为液体的是氨水；固体化肥中，打开包装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即可闻到刺激性气味的是碳酸氢铵。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（2）铵态氮肥能与碱反应，所以铵态氮肥不能与碱性物质（如熟石灰、草木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-120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灰等）混合施用，以免降低肥效。</a:t>
                </a:r>
                <a:endParaRPr lang="en-US" altLang="zh-CN" sz="2400" spc="-100"/>
              </a:p>
            </p:txBody>
          </p:sp>
        </mc:Choice>
        <mc:Fallback>
          <p:sp>
            <p:nvSpPr>
              <p:cNvPr id="2" name="P_5_BD#031b374db?segpoint=1&amp;vbadefaultcenterpage=1&amp;parentnodeid=7525f57d4&amp;vbahtmlprocessed=1&amp;bbb=1&amp;hasbroken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295510"/>
                <a:ext cx="11091672" cy="4331780"/>
              </a:xfrm>
              <a:prstGeom prst="rect">
                <a:avLst/>
              </a:prstGeom>
              <a:blipFill rotWithShape="1">
                <a:blip r:embed="rId3"/>
                <a:stretch>
                  <a:fillRect t="-3" r="-205" b="-2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C_5_BD#e6eb3f738?vbadefaultcenterpage=1&amp;parentnodeid=7525f57d4&amp;vbahtmlprocessed=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84000"/>
            <a:ext cx="1618488" cy="429768"/>
          </a:xfrm>
          <a:prstGeom prst="rect">
            <a:avLst/>
          </a:prstGeom>
        </p:spPr>
      </p:pic>
      <p:sp>
        <p:nvSpPr>
          <p:cNvPr id="3" name="P_6_BD#a1dd257ae?segpoint=1&amp;vbadefaultcenterpage=1&amp;parentnodeid=e6eb3f738&amp;vbahtmlprocessed=1" title=""/>
          <p:cNvSpPr/>
          <p:nvPr/>
        </p:nvSpPr>
        <p:spPr>
          <a:xfrm>
            <a:off x="548640" y="1242800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判断正误（正确的画“√”，错误的画“×”）</a:t>
            </a:r>
            <a:endParaRPr lang="en-US" altLang="zh-CN" sz="2400"/>
          </a:p>
        </p:txBody>
      </p:sp>
      <p:sp>
        <p:nvSpPr>
          <p:cNvPr id="4" name="QT_6_BD.24_1#44b03bf97?vbadefaultcenterpage=1&amp;parentnodeid=e6eb3f738&amp;vbahtmlprocessed=1" title=""/>
          <p:cNvSpPr/>
          <p:nvPr/>
        </p:nvSpPr>
        <p:spPr>
          <a:xfrm>
            <a:off x="548640" y="1794043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1.烧碱、火碱、纯碱都属于碱。(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5" name="QT_6_AN.25_1#44b03bf97.bracket?vbadefaultcenterpage=1&amp;parentnodeid=e6eb3f738&amp;vbapositionanswer=24&amp;vbahtmlprocessed=1" title=""/>
          <p:cNvSpPr/>
          <p:nvPr/>
        </p:nvSpPr>
        <p:spPr>
          <a:xfrm>
            <a:off x="4919028" y="1794043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×</a:t>
            </a:r>
            <a:endParaRPr lang="en-US" altLang="zh-CN" sz="2400"/>
          </a:p>
        </p:txBody>
      </p:sp>
      <p:sp>
        <p:nvSpPr>
          <p:cNvPr id="6" name="QT_6_BD.26_1#08806c97c?vbadefaultcenterpage=1&amp;parentnodeid=e6eb3f738&amp;vbahtmlprocessed=1" title=""/>
          <p:cNvSpPr/>
          <p:nvPr/>
        </p:nvSpPr>
        <p:spPr>
          <a:xfrm>
            <a:off x="548640" y="2340143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2.在进行蒸发操作时，待蒸发皿中的水分蒸干后，再停止加热。(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7" name="QT_6_AN.27_1#08806c97c.bracket?vbadefaultcenterpage=1&amp;parentnodeid=e6eb3f738&amp;vbapositionanswer=25&amp;vbahtmlprocessed=1" title=""/>
          <p:cNvSpPr/>
          <p:nvPr/>
        </p:nvSpPr>
        <p:spPr>
          <a:xfrm>
            <a:off x="9208453" y="2340143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×</a:t>
            </a:r>
            <a:endParaRPr lang="en-US" altLang="zh-CN" sz="2400"/>
          </a:p>
        </p:txBody>
      </p:sp>
      <p:sp>
        <p:nvSpPr>
          <p:cNvPr id="8" name="QT_6_BD.28_1#7db6425c6?vbadefaultcenterpage=1&amp;parentnodeid=e6eb3f738&amp;vbahtmlprocessed=1&amp;bbb=1&amp;hasbroken=1" title=""/>
          <p:cNvSpPr/>
          <p:nvPr/>
        </p:nvSpPr>
        <p:spPr>
          <a:xfrm>
            <a:off x="548640" y="2892911"/>
            <a:ext cx="11091672" cy="10346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3.碳酸盐能与稀盐酸反应产生气体，因此能够与稀盐酸反应产生气体的物质一定是</a:t>
            </a:r>
          </a:p>
          <a:p>
            <a:pPr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碳酸盐。(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9" name="QT_6_AN.29_1#7db6425c6.bracket?vbadefaultcenterpage=1&amp;parentnodeid=e6eb3f738&amp;vbapositionanswer=26&amp;vbahtmlprocessed=1" title=""/>
          <p:cNvSpPr/>
          <p:nvPr/>
        </p:nvSpPr>
        <p:spPr>
          <a:xfrm>
            <a:off x="1926590" y="3441551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×</a:t>
            </a:r>
            <a:endParaRPr lang="en-US" altLang="zh-CN" sz="2400"/>
          </a:p>
        </p:txBody>
      </p:sp>
      <p:sp>
        <p:nvSpPr>
          <p:cNvPr id="10" name="QT_6_BD.30_1#3d4c97faa?vbadefaultcenterpage=1&amp;parentnodeid=e6eb3f738&amp;vbahtmlprocessed=1" title=""/>
          <p:cNvSpPr/>
          <p:nvPr/>
        </p:nvSpPr>
        <p:spPr>
          <a:xfrm>
            <a:off x="548640" y="3991143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4.可用无色酚酞溶液来检验氢氧化钠溶液是否变质。(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11" name="QT_6_AN.31_1#3d4c97faa.bracket?vbadefaultcenterpage=1&amp;parentnodeid=e6eb3f738&amp;vbapositionanswer=27&amp;vbahtmlprocessed=1" title=""/>
          <p:cNvSpPr/>
          <p:nvPr/>
        </p:nvSpPr>
        <p:spPr>
          <a:xfrm>
            <a:off x="7676515" y="3991143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×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7" grpId="0" uiExpand="1" build="p" animBg="1"/>
      <p:bldP spid="9" grpId="0" uiExpand="1" build="p" animBg="1"/>
      <p:bldP spid="11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T_6_BD.32_1#de4a572e5?vbadefaultcenterpage=1&amp;parentnodeid=e6eb3f738&amp;vbahtmlprocessed=1&amp;bbb=1&amp;hasbroken=1" title=""/>
          <p:cNvSpPr/>
          <p:nvPr>
            <p:custDataLst>
              <p:tags r:id="rId3"/>
            </p:custDataLst>
          </p:nvPr>
        </p:nvSpPr>
        <p:spPr>
          <a:xfrm>
            <a:off x="548640" y="1572275"/>
            <a:ext cx="11091672" cy="10346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5.酸和金属氧化物的反应属于复分解反应，所以碱和非金属氧化物的反应也属于复</a:t>
            </a:r>
          </a:p>
          <a:p>
            <a:pPr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分解反应。(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T_6_AN.33_1#de4a572e5.bracket?vbadefaultcenterpage=1&amp;parentnodeid=e6eb3f738&amp;vbapositionanswer=28&amp;vbahtmlprocessed=1" title=""/>
          <p:cNvSpPr/>
          <p:nvPr>
            <p:custDataLst>
              <p:tags r:id="rId4"/>
            </p:custDataLst>
          </p:nvPr>
        </p:nvSpPr>
        <p:spPr>
          <a:xfrm>
            <a:off x="2232978" y="2120916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×</a:t>
            </a:r>
            <a:endParaRPr lang="en-US" altLang="zh-CN" sz="2400"/>
          </a:p>
        </p:txBody>
      </p:sp>
      <p:sp>
        <p:nvSpPr>
          <p:cNvPr id="4" name="QT_6_BD.34_1#94995fc17?vbadefaultcenterpage=1&amp;parentnodeid=e6eb3f738&amp;vbahtmlprocessed=1" title=""/>
          <p:cNvSpPr/>
          <p:nvPr>
            <p:custDataLst>
              <p:tags r:id="rId5"/>
            </p:custDataLst>
          </p:nvPr>
        </p:nvSpPr>
        <p:spPr>
          <a:xfrm>
            <a:off x="548640" y="2674189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6.复分解反应不可能生成单质。( 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5" name="QT_6_AN.35_1#94995fc17.bracket?vbadefaultcenterpage=1&amp;parentnodeid=e6eb3f738&amp;vbapositionanswer=29&amp;vbahtmlprocessed=1" title=""/>
          <p:cNvSpPr/>
          <p:nvPr>
            <p:custDataLst>
              <p:tags r:id="rId6"/>
            </p:custDataLst>
          </p:nvPr>
        </p:nvSpPr>
        <p:spPr>
          <a:xfrm>
            <a:off x="4919345" y="2673985"/>
            <a:ext cx="450850" cy="4806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√</a:t>
            </a:r>
            <a:endParaRPr lang="en-US" altLang="zh-CN" sz="2400"/>
          </a:p>
        </p:txBody>
      </p:sp>
      <p:sp>
        <p:nvSpPr>
          <p:cNvPr id="6" name="QT_6_BD.36_1#cccd1da6a?vbadefaultcenterpage=1&amp;parentnodeid=e6eb3f738&amp;vbahtmlprocessed=1" title=""/>
          <p:cNvSpPr/>
          <p:nvPr>
            <p:custDataLst>
              <p:tags r:id="rId7"/>
            </p:custDataLst>
          </p:nvPr>
        </p:nvSpPr>
        <p:spPr>
          <a:xfrm>
            <a:off x="548640" y="3220289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7.有水或气体或沉淀生成的反应一定是复分解反应。(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7" name="QT_6_AN.37_1#cccd1da6a.bracket?vbadefaultcenterpage=1&amp;parentnodeid=e6eb3f738&amp;vbapositionanswer=30&amp;vbahtmlprocessed=1" title=""/>
          <p:cNvSpPr/>
          <p:nvPr>
            <p:custDataLst>
              <p:tags r:id="rId8"/>
            </p:custDataLst>
          </p:nvPr>
        </p:nvSpPr>
        <p:spPr>
          <a:xfrm>
            <a:off x="7676515" y="3220289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×</a:t>
            </a:r>
            <a:endParaRPr lang="en-US" altLang="zh-CN" sz="2400"/>
          </a:p>
        </p:txBody>
      </p:sp>
      <p:sp>
        <p:nvSpPr>
          <p:cNvPr id="8" name="QT_6_BD.38_1#1773e95d7?vbadefaultcenterpage=1&amp;parentnodeid=e6eb3f738&amp;vbahtmlprocessed=1" title=""/>
          <p:cNvSpPr/>
          <p:nvPr>
            <p:custDataLst>
              <p:tags r:id="rId9"/>
            </p:custDataLst>
          </p:nvPr>
        </p:nvSpPr>
        <p:spPr>
          <a:xfrm>
            <a:off x="548640" y="3766389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8.尿素、硝酸钠、硫酸钾都属于氮肥。(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9" name="QT_6_AN.39_1#1773e95d7.bracket?vbadefaultcenterpage=1&amp;parentnodeid=e6eb3f738&amp;vbapositionanswer=31&amp;vbahtmlprocessed=1" title=""/>
          <p:cNvSpPr/>
          <p:nvPr>
            <p:custDataLst>
              <p:tags r:id="rId10"/>
            </p:custDataLst>
          </p:nvPr>
        </p:nvSpPr>
        <p:spPr>
          <a:xfrm>
            <a:off x="5838190" y="3766389"/>
            <a:ext cx="527050" cy="474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×</a:t>
            </a:r>
            <a:endParaRPr lang="en-US" altLang="zh-CN" sz="2400"/>
          </a:p>
        </p:txBody>
      </p:sp>
      <p:sp>
        <p:nvSpPr>
          <p:cNvPr id="10" name="QT_6_BD.40_1#d46b2bdea?vbadefaultcenterpage=1&amp;parentnodeid=e6eb3f738&amp;vbahtmlprocessed=1" title=""/>
          <p:cNvSpPr/>
          <p:nvPr>
            <p:custDataLst>
              <p:tags r:id="rId11"/>
            </p:custDataLst>
          </p:nvPr>
        </p:nvSpPr>
        <p:spPr>
          <a:xfrm>
            <a:off x="548640" y="4312489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9.铵态氮肥不宜和碱性物质混合使用。(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11" name="QT_6_AN.41_1#d46b2bdea.bracket?vbadefaultcenterpage=1&amp;parentnodeid=e6eb3f738&amp;vbapositionanswer=32&amp;vbahtmlprocessed=1" title=""/>
          <p:cNvSpPr/>
          <p:nvPr>
            <p:custDataLst>
              <p:tags r:id="rId12"/>
            </p:custDataLst>
          </p:nvPr>
        </p:nvSpPr>
        <p:spPr>
          <a:xfrm>
            <a:off x="5838190" y="4312285"/>
            <a:ext cx="526415" cy="4806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√</a:t>
            </a:r>
            <a:endParaRPr lang="en-US" altLang="zh-CN" sz="2400"/>
          </a:p>
        </p:txBody>
      </p:sp>
      <p:sp>
        <p:nvSpPr>
          <p:cNvPr id="12" name="QT_6_BD.42_1#d4470c120?vbadefaultcenterpage=1&amp;parentnodeid=e6eb3f738&amp;vbahtmlprocessed=1" title=""/>
          <p:cNvSpPr/>
          <p:nvPr>
            <p:custDataLst>
              <p:tags r:id="rId13"/>
            </p:custDataLst>
          </p:nvPr>
        </p:nvSpPr>
        <p:spPr>
          <a:xfrm>
            <a:off x="548640" y="4858589"/>
            <a:ext cx="11091672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10.可采用加熟石灰、研磨后闻气味的方法鉴别铵态氮肥和钾肥。( 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)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13" name="QT_6_AN.43_1#d4470c120.bracket?vbadefaultcenterpage=1&amp;parentnodeid=e6eb3f738&amp;vbapositionanswer=33&amp;vbahtmlprocessed=1" title=""/>
          <p:cNvSpPr/>
          <p:nvPr>
            <p:custDataLst>
              <p:tags r:id="rId14"/>
            </p:custDataLst>
          </p:nvPr>
        </p:nvSpPr>
        <p:spPr>
          <a:xfrm>
            <a:off x="9362440" y="4858589"/>
            <a:ext cx="373063" cy="480505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 √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build="p"/>
      <p:bldP spid="7" grpId="0" uiExpand="1" build="p" animBg="1"/>
      <p:bldP spid="9" grpId="0" uiExpand="1" build="p" animBg="1"/>
      <p:bldP spid="11" grpId="0" build="p"/>
      <p:bldP spid="13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C_3_BD#3d204e2b3?vbadefaultcenterpage=1&amp;parentnodeid=61f824e6d&amp;vbahtmlprocessed=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684000"/>
            <a:ext cx="9162288" cy="493776"/>
          </a:xfrm>
          <a:prstGeom prst="rect">
            <a:avLst/>
          </a:prstGeom>
        </p:spPr>
      </p:pic>
      <p:sp>
        <p:nvSpPr>
          <p:cNvPr id="3" name="C_4_BD#4ad7f9060?vbadefaultcenterpage=1&amp;parentnodeid=3d204e2b3&amp;vbahtmlprocessed=1" title=""/>
          <p:cNvSpPr/>
          <p:nvPr/>
        </p:nvSpPr>
        <p:spPr>
          <a:xfrm>
            <a:off x="548640" y="1306300"/>
            <a:ext cx="11091672" cy="995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8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命题点1</a:t>
            </a:r>
            <a:r>
              <a:rPr lang="en-US" altLang="zh-CN" sz="28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常见盐的性质及用途</a:t>
            </a:r>
            <a:endParaRPr lang="en-US" altLang="zh-CN" sz="2800"/>
          </a:p>
        </p:txBody>
      </p:sp>
      <mc:AlternateContent>
        <mc:Choice Requires="a14">
          <p:sp>
            <p:nvSpPr>
              <p:cNvPr id="4" name="QC_5_BD.44_1#5cf517f71?vbadefaultcenterpage=1&amp;parentnodeid=4ad7f9060&amp;vbahtmlprocessed=1" title=""/>
              <p:cNvSpPr/>
              <p:nvPr/>
            </p:nvSpPr>
            <p:spPr>
              <a:xfrm>
                <a:off x="548640" y="1943062"/>
                <a:ext cx="11091672" cy="48602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latinLnBrk="1">
                  <a:lnSpc>
                    <a:spcPct val="150000"/>
                  </a:lnSpc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例题1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石灰石的主要成分是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。下列说法</a:t>
                </a:r>
                <a:r>
                  <a:rPr lang="en-US" altLang="zh-CN" sz="100" b="1" i="0" kern="0" spc="-999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&lt;zzd&gt;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不正确</a:t>
                </a:r>
                <a:r>
                  <a:rPr lang="en-US" altLang="zh-CN" sz="100" b="1" i="0" kern="0" spc="-999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&lt;/zzd&gt;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的是(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)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endParaRPr lang="en-US" altLang="zh-CN" sz="2400"/>
              </a:p>
            </p:txBody>
          </p:sp>
        </mc:Choice>
        <mc:Fallback>
          <p:sp>
            <p:nvSpPr>
              <p:cNvPr id="4" name="QC_5_BD.44_1#5cf517f71?vbadefaultcenterpage=1&amp;parentnodeid=4ad7f9060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943062"/>
                <a:ext cx="11091672" cy="486029"/>
              </a:xfrm>
              <a:prstGeom prst="rect">
                <a:avLst/>
              </a:prstGeom>
              <a:blipFill rotWithShape="1">
                <a:blip r:embed="rId4"/>
                <a:stretch>
                  <a:fillRect t="-123" r="1" b="-127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QC_5_AN.45_1#5cf517f71.bracket?vbadefaultcenterpage=1&amp;parentnodeid=4ad7f9060&amp;vbapositionanswer=34&amp;vbahtmlprocessed=1" title=""/>
          <p:cNvSpPr/>
          <p:nvPr/>
        </p:nvSpPr>
        <p:spPr>
          <a:xfrm>
            <a:off x="8471789" y="1943062"/>
            <a:ext cx="382588" cy="480505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C</a:t>
            </a:r>
            <a:endParaRPr lang="en-US" altLang="zh-CN" sz="2400"/>
          </a:p>
        </p:txBody>
      </p:sp>
      <mc:AlternateContent>
        <mc:Choice Requires="a14">
          <p:sp>
            <p:nvSpPr>
              <p:cNvPr id="6" name="QC_5_BD.46_1#5cf517f71.choices?vbadefaultcenterpage=1&amp;parentnodeid=4ad7f9060&amp;vbahtmlprocessed=1" title=""/>
              <p:cNvSpPr/>
              <p:nvPr/>
            </p:nvSpPr>
            <p:spPr>
              <a:xfrm>
                <a:off x="548640" y="2436600"/>
                <a:ext cx="11091672" cy="103466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atinLnBrk="1">
                  <a:lnSpc>
                    <a:spcPct val="150000"/>
                  </a:lnSpc>
                  <a:tabLst>
                    <a:tab pos="5652770"/>
                  </a:tabLst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A.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属于碳酸盐</a:t>
                </a:r>
                <a:r>
                  <a:rPr lang="en-US" altLang="zh-CN" sz="2400" b="1" i="0" spc="-10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B.贝壳和珍珠中含有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endParaRPr lang="en-US" altLang="zh-CN" sz="2400"/>
              </a:p>
              <a:p>
                <a:pPr latinLnBrk="1">
                  <a:lnSpc>
                    <a:spcPct val="150000"/>
                  </a:lnSpc>
                  <a:tabLst>
                    <a:tab pos="5652770"/>
                  </a:tabLst>
                </a:pP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C.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易溶于水</a:t>
                </a:r>
                <a:r>
                  <a:rPr lang="en-US" altLang="zh-CN" sz="2400" b="1" i="0" spc="-10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D.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𝐂𝐚𝐂𝐎</m:t>
                          </m:r>
                        </m:e>
                        <m:sub>
                          <m:r>
                            <m:rPr>
                              <m:sty m:val="b"/>
                            </m:rPr>
                            <a:rPr lang="en-US" altLang="zh-CN" sz="24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Calibri" panose="020f0502020204030204" pitchFamily="34" charset="-12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1" i="0" kern="0" spc="-9990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 </a:t>
                </a:r>
                <a:r>
                  <a:rPr lang="en-US" altLang="zh-CN" sz="2400" b="1" i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Calibri" panose="020f0502020204030204" pitchFamily="34" charset="-120"/>
                  </a:rPr>
                  <a:t>可用作补钙剂</a:t>
                </a:r>
                <a:endParaRPr lang="en-US" altLang="zh-CN" sz="2400"/>
              </a:p>
            </p:txBody>
          </p:sp>
        </mc:Choice>
        <mc:Fallback>
          <p:sp>
            <p:nvSpPr>
              <p:cNvPr id="6" name="QC_5_BD.46_1#5cf517f71.choices?vbadefaultcenterpage=1&amp;parentnodeid=4ad7f9060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2436600"/>
                <a:ext cx="11091672" cy="1034669"/>
              </a:xfrm>
              <a:prstGeom prst="rect">
                <a:avLst/>
              </a:prstGeom>
              <a:blipFill rotWithShape="1">
                <a:blip r:embed="rId5"/>
                <a:stretch>
                  <a:fillRect t="-10" r="1" b="-60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QC_5_BD.44_1#5cf517f71?vbadefaultcenterpage=1&amp;parentnodeid=4ad7f9060&amp;vbahtmlprocessed=1&amp;zzd= 1" title=""/>
          <p:cNvSpPr/>
          <p:nvPr/>
        </p:nvSpPr>
        <p:spPr>
          <a:xfrm>
            <a:off x="6781928" y="2429091"/>
            <a:ext cx="38100" cy="381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QC_5_BD.44_1#5cf517f71?vbadefaultcenterpage=1&amp;parentnodeid=4ad7f9060&amp;vbahtmlprocessed=1&amp;zzd= 1" title=""/>
          <p:cNvSpPr/>
          <p:nvPr/>
        </p:nvSpPr>
        <p:spPr>
          <a:xfrm>
            <a:off x="7088315" y="2429091"/>
            <a:ext cx="38100" cy="381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QC_5_BD.44_1#5cf517f71?vbadefaultcenterpage=1&amp;parentnodeid=4ad7f9060&amp;vbahtmlprocessed=1&amp;zzd= 1" title=""/>
          <p:cNvSpPr/>
          <p:nvPr/>
        </p:nvSpPr>
        <p:spPr>
          <a:xfrm>
            <a:off x="7394703" y="2429091"/>
            <a:ext cx="38100" cy="381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5_EX.47_1#5cf517f71?vbadefaultcenterpage=1&amp;parentnodeid=4ad7f9060&amp;vbahtmlprocessed=1" title=""/>
          <p:cNvSpPr/>
          <p:nvPr/>
        </p:nvSpPr>
        <p:spPr>
          <a:xfrm>
            <a:off x="548640" y="1846786"/>
            <a:ext cx="11091672" cy="32292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【技巧点拨】本题考查碳酸钙的性质及其用途等。碳酸钙由钙离子和碳酸根离子构成，属于盐，根据阴离子分类，属于碳酸盐；大理石、石灰石、贝壳、珍珠等的主要成分是碳酸钙；碳酸钙难溶于水；碳酸钙可用作建筑材料，可作补钙剂，还可用于制生石灰等。</a:t>
            </a:r>
            <a:endParaRPr lang="en-US" altLang="zh-CN" sz="2400"/>
          </a:p>
          <a:p>
            <a:pPr algn="l" latinLnBrk="1">
              <a:lnSpc>
                <a:spcPct val="150000"/>
              </a:lnSpc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1" i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-120"/>
              </a:rPr>
              <a:t>【易错指津】不仅大理石、石灰石的主要成分是碳酸钙，贝壳、珍珠、蛋壳等的主要成分也是碳酸钙。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https://d.book118.com/635202032322011112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TABLE_ENDDRAG_ORIGIN_RECT" val="867*409"/>
  <p:tag name="TABLE_ENDDRAG_RECT" val="51*79*867*409"/>
</p:tagLst>
</file>

<file path=ppt/tags/tag2.xml><?xml version="1.0" encoding="utf-8"?>
<p:tagLst xmlns:p="http://schemas.openxmlformats.org/presentationml/2006/main">
  <p:tag name="TABLE_ENDDRAG_ORIGIN_RECT" val="869*318"/>
  <p:tag name="TABLE_ENDDRAG_RECT" val="43*102*869*318"/>
</p:tagLst>
</file>

<file path=ppt/tags/tag3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4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5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6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7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8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9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10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11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12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13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14.xml><?xml version="1.0" encoding="utf-8"?>
<p:tagLst xmlns:p="http://schemas.openxmlformats.org/presentationml/2006/main">
  <p:tag name="KSO_WM_DIAGRAM_VIRTUALLY_FRAME" val="{&quot;height&quot;:297.0348818897638,&quot;left&quot;:43.2,&quot;top&quot;:123.8011811023622,&quot;width&quot;:873.36}"/>
</p:tagLst>
</file>

<file path=ppt/tags/tag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 overrid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27</Slides>
  <Notes>26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36">
      <vt:lpstr>Arial</vt:lpstr>
      <vt:lpstr>Calibri</vt:lpstr>
      <vt:lpstr>Calibri Light</vt:lpstr>
      <vt:lpstr>Times New Roman</vt:lpstr>
      <vt:lpstr>宋体</vt:lpstr>
      <vt:lpstr>等线 Light</vt:lpstr>
      <vt:lpstr>等线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2024-09-19T10:05:00.457</cp:lastPrinted>
  <dcterms:created xsi:type="dcterms:W3CDTF">2024-09-19T02:05:00Z</dcterms:created>
  <dcterms:modified xsi:type="dcterms:W3CDTF">2024-09-19T02:05:02Z</dcterms:modified>
</cp:coreProperties>
</file>