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8E87CF-F881-4691-8D6B-98C306DD0B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98F154-2EB4-46A2-99C2-9D360B24A1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9250CC-6176-4D4A-AC79-0F15866E36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04CA04-941F-4703-8EBE-A20A62C48A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5671023-267A-4058-AC6D-8FDF7159FA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7AC1D0D-0CC9-49CA-9250-52C58FCA0C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D922F26-DD41-4DBA-80D1-A86951C8AD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A0A75E-FC36-4898-B454-E497E5D7CA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B1CD82-5784-4748-8D2E-7C0FAEC45E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3AF1D1-222D-48DD-BBA3-2233B0BA35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732E64-FE5A-4B7D-8A9F-F120FF9C07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png" /><Relationship Id="rId3" Type="http://schemas.openxmlformats.org/officeDocument/2006/relationships/image" Target="../media/image17.png" /><Relationship Id="rId4" Type="http://schemas.openxmlformats.org/officeDocument/2006/relationships/image" Target="../media/image18.png" /><Relationship Id="rId5" Type="http://schemas.openxmlformats.org/officeDocument/2006/relationships/image" Target="../media/image19.png" /><Relationship Id="rId6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5202312140011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教师培训PPT课件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教师职业素养与道德规范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教学设计与实施能力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学生评价与反馈机制建立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科研能力提升及学术规范遵守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心理健康辅导能力及应对策略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507" b="19507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507" b="19507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提高教师教学水平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通过培训，使教师掌握先进的教学理念和方法，提高教学效果。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促进教育改革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推动教师适应教育改革的要求，促进教育公平和提高教育质量。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提升教师职业素养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加强教师的职业道德和职业素养，提高教师的综合素质。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9997" b="19997"/>
          <a:stretch>
            <a:fillRect/>
          </a:stretch>
        </p:blipFill>
        <p:spPr>
          <a:xfrm>
            <a:off x="6099052" y="1665911"/>
            <a:ext cx="5058969" cy="426057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包括教育学、心理学、教育法律法规等基础知识。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如课堂管理、教学设计、评价与反馈等实用技能。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教育教学理论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教学方法与技能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培训内容和目标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25025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518186"/>
            <a:ext cx="8135183" cy="2747223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buFont typeface="Arial"/>
              <a:buChar char="•"/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教育技术与媒体应用：学习运用现代教育技术和媒体辅助教学。</a:t>
            </a:r>
            <a:endParaRPr lang="en-US" sz="1100"/>
          </a:p>
          <a:p>
            <a:pPr marL="203200" lvl="0" indent="-203200" algn="just">
              <a:lnSpc>
                <a:spcPct val="150000"/>
              </a:lnSpc>
              <a:buFont typeface="Arial"/>
              <a:buChar char="•"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· 教育技术与媒体应用：学习运用现代教育技术和媒体辅助教学。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856499" y="2009496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  <a:effectLst>
            <a:outerShdw blurRad="63500">
              <a:srgbClr val="000000">
                <a:alpha val="4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8927447" y="1260262"/>
            <a:ext cx="5386942" cy="5386942"/>
            <a:chOff x="8927447" y="1260262"/>
            <a:chExt cx="5386942" cy="5386942"/>
          </a:xfrm>
        </p:grpSpPr>
        <p:sp>
          <p:nvSpPr>
            <p:cNvPr id="6" name="AutoShape 6"/>
            <p:cNvSpPr/>
            <p:nvPr/>
          </p:nvSpPr>
          <p:spPr>
            <a:xfrm>
              <a:off x="11148379" y="3481194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10926285" y="3259101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10704193" y="3037008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10482100" y="2814915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10260006" y="2592821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037913" y="2370728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815819" y="2148635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593727" y="1926542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371633" y="1704448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149540" y="1482355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8927447" y="1260262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215798"/>
            <a:ext cx="10649511" cy="926592"/>
            <a:chOff x="454963" y="215798"/>
            <a:chExt cx="10649511" cy="926592"/>
          </a:xfrm>
        </p:grpSpPr>
        <p:sp>
          <p:nvSpPr>
            <p:cNvPr id="18" name="AutoShape 18"/>
            <p:cNvSpPr/>
            <p:nvPr/>
          </p:nvSpPr>
          <p:spPr>
            <a:xfrm>
              <a:off x="454963" y="46503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6208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6380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7277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8642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8281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986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81579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90549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86416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700586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7636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935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832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70419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81835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815410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817126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826096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82196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215798"/>
              <a:ext cx="10009632" cy="926592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培训内容和目标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知识目标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掌握教育教学基本理论和相关学科知识。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能力目标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能够运用所学知识解决教学中的实际问题，提高教学效果。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情感目标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增强教师的职业认同感和责任感，提升教育教学的热情。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培训内容和目标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教师职业素养与道德规范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道德概念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道德是社会意识形态之一，是人们共同生活及其行为的准则与规范。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教师职业道德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教师在从事教育劳动过程中形成的比较稳定的道德观念、行为规范和道德品质的总和，是调节教师与他人、教师与集体及社会相互关系的行为准则，是一定社会或阶级对教师职业行为的基本要求。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教师职业道德的重要性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教师职业道德是教育工作的重要组成部分，对于塑造教师良好形象、提高教育质量、推动教育事业发展具有重要意义。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教师职业道德概述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爱国守法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教书育人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为人师表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终身学习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关爱学生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爱岗敬业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热爱祖国，热爱人民，拥护中国共产党领导，拥护社会主义。全面贯彻国家教育方针，自觉遵守教育法律法规，依法履行教师职责权利。不得有违背党和国家方针政策的言行。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忠诚于人民教育事业，志存高远，勤恳敬业，甘为人梯，乐于奉献。对工作高度负责，认真备课上课，认真批改作业，认真辅导学生。不得敷衍塞责。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关心爱护全体学生，尊重学生人格，平等公正对待学生。对学生严慈相济，做学生良师益友。保护学生安全，关心学生健康，维护学生权益。不讽刺、挖苦、歧视学生，不体罚或变相体罚学生。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遵循教育规律，实施素质教育。循循善诱，诲人不倦，因材施教。培养学生良好品行，激发学生创新精神，促进学生全面发展。不以分数作为评价学生的唯一标准。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坚守高尚情操，知荣明耻，严于律己，以身作则。衣着得体，语言规范，举止文明。关心集体，团结协作，尊重同事，尊重家长。作风正派，廉洁奉公。自觉抵制有偿家教，不利用职务之便谋取私利。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崇尚科学精神，树立终身学习理念，拓宽知识视野，更新知识结构。潜心钻研业务，勇于探索创新，不断提高专业素养和教育教学水平。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教师职业行为规范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669280" y="2019239"/>
            <a:ext cx="907085" cy="907085"/>
            <a:chOff x="5669280" y="2019239"/>
            <a:chExt cx="907085" cy="907085"/>
          </a:xfrm>
        </p:grpSpPr>
        <p:sp>
          <p:nvSpPr>
            <p:cNvPr id="4" name="AutoShape 4"/>
            <p:cNvSpPr/>
            <p:nvPr/>
          </p:nvSpPr>
          <p:spPr>
            <a:xfrm>
              <a:off x="5669280" y="2019239"/>
              <a:ext cx="907085" cy="90708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308287" y="3403519"/>
            <a:ext cx="827715" cy="827715"/>
            <a:chOff x="4308287" y="3403519"/>
            <a:chExt cx="827715" cy="827715"/>
          </a:xfrm>
        </p:grpSpPr>
        <p:sp>
          <p:nvSpPr>
            <p:cNvPr id="6" name="AutoShape 6"/>
            <p:cNvSpPr/>
            <p:nvPr/>
          </p:nvSpPr>
          <p:spPr>
            <a:xfrm>
              <a:off x="4308287" y="3403519"/>
              <a:ext cx="827715" cy="82771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669280" y="4551274"/>
            <a:ext cx="907085" cy="907085"/>
            <a:chOff x="5669280" y="4551274"/>
            <a:chExt cx="907085" cy="907085"/>
          </a:xfrm>
        </p:grpSpPr>
        <p:sp>
          <p:nvSpPr>
            <p:cNvPr id="8" name="AutoShape 8"/>
            <p:cNvSpPr/>
            <p:nvPr/>
          </p:nvSpPr>
          <p:spPr>
            <a:xfrm>
              <a:off x="5669280" y="4551274"/>
              <a:ext cx="907085" cy="90708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7062094" y="3403519"/>
            <a:ext cx="827715" cy="827715"/>
            <a:chOff x="7062094" y="3403519"/>
            <a:chExt cx="827715" cy="827715"/>
          </a:xfrm>
        </p:grpSpPr>
        <p:sp>
          <p:nvSpPr>
            <p:cNvPr id="10" name="AutoShape 10"/>
            <p:cNvSpPr/>
            <p:nvPr/>
          </p:nvSpPr>
          <p:spPr>
            <a:xfrm>
              <a:off x="7062094" y="3403519"/>
              <a:ext cx="827715" cy="82771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教育法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国家制定和颁布的有关教育方面的法律、法规和政策文件的总称。包括教育基本法、教育单行法、教育法规、教育政策等。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教师法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规定教师资格、权利和义务、考核与奖惩、待遇、培训等方面的法律文件。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义务教育法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规定国家实行九年义务教育制度、保障适龄儿童、少年接受义务教育的权利等方面的法律文件。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教育政策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国家为实现教育目标而制定的行动准则和规范性文件。包括教育方针、教育规划、教育投入等方面的政策文件。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20" name="Freeform 20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21769" y="3583229"/>
            <a:ext cx="400751" cy="515722"/>
            <a:chOff x="4521769" y="3583229"/>
            <a:chExt cx="400751" cy="515722"/>
          </a:xfrm>
        </p:grpSpPr>
        <p:sp>
          <p:nvSpPr>
            <p:cNvPr id="24" name="Freeform 24"/>
            <p:cNvSpPr/>
            <p:nvPr/>
          </p:nvSpPr>
          <p:spPr>
            <a:xfrm>
              <a:off x="4521769" y="3583229"/>
              <a:ext cx="400751" cy="515722"/>
            </a:xfrm>
            <a:custGeom>
              <a:rect l="l" t="t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Freeform 25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7" name="Freeform 27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教育法律法规与政策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教学设计与实施能力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19" b="26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教学设计基本原理与方法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系统化教学设计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基于教学目标、教学内容、教学方法、教学评价等要素，进行系统化的教学设计，确保教学过程的连贯性和有效性。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学生中心教学设计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以学生为主体，关注学生的需求、兴趣和能力，设计符合学生认知规律的教学活动，激发学生的学习兴趣和主动性。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创新性教学设计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鼓励教师进行教学创新，尝试新的教学方法和手段，培养学生的创新意识和实践能力。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利用计算机、投影仪等多媒体设备，展示图文、音视频等多媒体素材，丰富教学手段，提高教学效果。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750" r="157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多媒体教学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通过小组讨论、角色扮演、案例分析等互动形式，鼓励学生积极参与教学过程，提高学生的思维能力和表达能力。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互动式教学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583" r="165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结合课程内容，设计实验、实训、社会实践等实践性教学活动，让学生在实践中掌握知识和技能，提高解决问题的能力。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实践性教学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多样化教学手段运用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50029" y="1593403"/>
            <a:ext cx="324193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有效的课堂导入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150029" y="1918792"/>
            <a:ext cx="3241937" cy="158963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通过情境导入、问题导入等方式，激发学生的学习兴趣和求知欲，为课堂教学打下良好的基础。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793308" y="1593404"/>
            <a:ext cx="324193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合理的课堂安排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793308" y="1918792"/>
            <a:ext cx="3241937" cy="158963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根据教学目标和内容，合理安排教学时间和教学环节，确保教学过程的紧凑和高效。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150029" y="3790144"/>
            <a:ext cx="324193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良好的课堂纪律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50029" y="4115534"/>
            <a:ext cx="3241937" cy="158963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建立和维护良好的课堂纪律，确保教学过程的顺利进行。同时，关注学生的情感和需求，营造积极、和谐的课堂氛围。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793308" y="3790147"/>
            <a:ext cx="324193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有效的课堂评价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793308" y="4115534"/>
            <a:ext cx="3241937" cy="158963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通过课堂测验、作业批改、学生自评和互评等方式，及时了解学生的学习情况和问题，为后续教学提供反馈和改进建议。</a:t>
            </a:r>
            <a:endParaRPr lang="en-US" sz="1100"/>
          </a:p>
        </p:txBody>
      </p:sp>
      <p:sp>
        <p:nvSpPr>
          <p:cNvPr id="10" name="Freeform 10"/>
          <p:cNvSpPr/>
          <p:nvPr/>
        </p:nvSpPr>
        <p:spPr>
          <a:xfrm>
            <a:off x="4898003" y="3416893"/>
            <a:ext cx="1166724" cy="1297311"/>
          </a:xfrm>
          <a:custGeom>
            <a:rect l="l" t="t" r="r" b="b"/>
            <a:pathLst>
              <a:path w="1521" h="1691">
                <a:moveTo>
                  <a:pt x="1521" y="934"/>
                </a:moveTo>
                <a:cubicBezTo>
                  <a:pt x="1419" y="934"/>
                  <a:pt x="1320" y="912"/>
                  <a:pt x="1226" y="873"/>
                </a:cubicBezTo>
                <a:cubicBezTo>
                  <a:pt x="1135" y="836"/>
                  <a:pt x="1054" y="781"/>
                  <a:pt x="983" y="712"/>
                </a:cubicBezTo>
                <a:cubicBezTo>
                  <a:pt x="915" y="641"/>
                  <a:pt x="859" y="561"/>
                  <a:pt x="820" y="470"/>
                </a:cubicBezTo>
                <a:cubicBezTo>
                  <a:pt x="781" y="376"/>
                  <a:pt x="761" y="276"/>
                  <a:pt x="761" y="174"/>
                </a:cubicBezTo>
                <a:cubicBezTo>
                  <a:pt x="554" y="174"/>
                  <a:pt x="403" y="174"/>
                  <a:pt x="294" y="174"/>
                </a:cubicBezTo>
                <a:cubicBezTo>
                  <a:pt x="193" y="0"/>
                  <a:pt x="193" y="0"/>
                  <a:pt x="193" y="0"/>
                </a:cubicBezTo>
                <a:cubicBezTo>
                  <a:pt x="93" y="174"/>
                  <a:pt x="93" y="174"/>
                  <a:pt x="93" y="174"/>
                </a:cubicBezTo>
                <a:cubicBezTo>
                  <a:pt x="0" y="174"/>
                  <a:pt x="0" y="174"/>
                  <a:pt x="0" y="174"/>
                </a:cubicBezTo>
                <a:cubicBezTo>
                  <a:pt x="0" y="1011"/>
                  <a:pt x="682" y="1692"/>
                  <a:pt x="1521" y="1692"/>
                </a:cubicBezTo>
                <a:cubicBezTo>
                  <a:pt x="1521" y="1661"/>
                  <a:pt x="1521" y="1631"/>
                  <a:pt x="1521" y="1602"/>
                </a:cubicBezTo>
                <a:cubicBezTo>
                  <a:pt x="1350" y="1503"/>
                  <a:pt x="1350" y="1503"/>
                  <a:pt x="1350" y="1503"/>
                </a:cubicBezTo>
                <a:cubicBezTo>
                  <a:pt x="1521" y="1404"/>
                  <a:pt x="1521" y="1404"/>
                  <a:pt x="1521" y="1404"/>
                </a:cubicBezTo>
                <a:cubicBezTo>
                  <a:pt x="1521" y="934"/>
                  <a:pt x="1521" y="934"/>
                  <a:pt x="1521" y="93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6022179" y="3554921"/>
            <a:ext cx="1299452" cy="1164582"/>
          </a:xfrm>
          <a:custGeom>
            <a:rect l="l" t="t" r="r" b="b"/>
            <a:pathLst>
              <a:path w="1695" h="1518">
                <a:moveTo>
                  <a:pt x="1602" y="0"/>
                </a:moveTo>
                <a:cubicBezTo>
                  <a:pt x="1502" y="171"/>
                  <a:pt x="1502" y="171"/>
                  <a:pt x="1502" y="171"/>
                </a:cubicBezTo>
                <a:cubicBezTo>
                  <a:pt x="1402" y="0"/>
                  <a:pt x="1402" y="0"/>
                  <a:pt x="1402" y="0"/>
                </a:cubicBezTo>
                <a:cubicBezTo>
                  <a:pt x="934" y="0"/>
                  <a:pt x="934" y="0"/>
                  <a:pt x="934" y="0"/>
                </a:cubicBezTo>
                <a:cubicBezTo>
                  <a:pt x="934" y="102"/>
                  <a:pt x="915" y="202"/>
                  <a:pt x="875" y="296"/>
                </a:cubicBezTo>
                <a:cubicBezTo>
                  <a:pt x="836" y="387"/>
                  <a:pt x="781" y="467"/>
                  <a:pt x="712" y="538"/>
                </a:cubicBezTo>
                <a:cubicBezTo>
                  <a:pt x="643" y="607"/>
                  <a:pt x="560" y="662"/>
                  <a:pt x="469" y="699"/>
                </a:cubicBezTo>
                <a:cubicBezTo>
                  <a:pt x="377" y="738"/>
                  <a:pt x="276" y="760"/>
                  <a:pt x="174" y="760"/>
                </a:cubicBezTo>
                <a:cubicBezTo>
                  <a:pt x="174" y="968"/>
                  <a:pt x="174" y="1119"/>
                  <a:pt x="174" y="1228"/>
                </a:cubicBezTo>
                <a:cubicBezTo>
                  <a:pt x="0" y="1329"/>
                  <a:pt x="0" y="1329"/>
                  <a:pt x="0" y="1329"/>
                </a:cubicBezTo>
                <a:cubicBezTo>
                  <a:pt x="174" y="1430"/>
                  <a:pt x="174" y="1430"/>
                  <a:pt x="174" y="1430"/>
                </a:cubicBezTo>
                <a:cubicBezTo>
                  <a:pt x="174" y="1518"/>
                  <a:pt x="174" y="1518"/>
                  <a:pt x="174" y="1518"/>
                </a:cubicBezTo>
                <a:cubicBezTo>
                  <a:pt x="1013" y="1518"/>
                  <a:pt x="1695" y="837"/>
                  <a:pt x="1695" y="0"/>
                </a:cubicBezTo>
                <a:cubicBezTo>
                  <a:pt x="1662" y="0"/>
                  <a:pt x="1631" y="0"/>
                  <a:pt x="1602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03303" y="2297341"/>
            <a:ext cx="1299452" cy="1164582"/>
          </a:xfrm>
          <a:custGeom>
            <a:rect l="l" t="t" r="r" b="b"/>
            <a:pathLst>
              <a:path w="1695" h="1519">
                <a:moveTo>
                  <a:pt x="1695" y="188"/>
                </a:moveTo>
                <a:cubicBezTo>
                  <a:pt x="1521" y="87"/>
                  <a:pt x="1521" y="87"/>
                  <a:pt x="1521" y="87"/>
                </a:cubicBezTo>
                <a:cubicBezTo>
                  <a:pt x="1521" y="0"/>
                  <a:pt x="1521" y="0"/>
                  <a:pt x="1521" y="0"/>
                </a:cubicBezTo>
                <a:cubicBezTo>
                  <a:pt x="682" y="0"/>
                  <a:pt x="0" y="681"/>
                  <a:pt x="0" y="1519"/>
                </a:cubicBezTo>
                <a:cubicBezTo>
                  <a:pt x="33" y="1519"/>
                  <a:pt x="63" y="1519"/>
                  <a:pt x="93" y="1519"/>
                </a:cubicBezTo>
                <a:cubicBezTo>
                  <a:pt x="193" y="1345"/>
                  <a:pt x="193" y="1345"/>
                  <a:pt x="193" y="1345"/>
                </a:cubicBezTo>
                <a:cubicBezTo>
                  <a:pt x="294" y="1519"/>
                  <a:pt x="294" y="1519"/>
                  <a:pt x="294" y="1519"/>
                </a:cubicBezTo>
                <a:cubicBezTo>
                  <a:pt x="761" y="1519"/>
                  <a:pt x="761" y="1519"/>
                  <a:pt x="761" y="1519"/>
                </a:cubicBezTo>
                <a:cubicBezTo>
                  <a:pt x="761" y="1416"/>
                  <a:pt x="781" y="1316"/>
                  <a:pt x="820" y="1224"/>
                </a:cubicBezTo>
                <a:cubicBezTo>
                  <a:pt x="859" y="1133"/>
                  <a:pt x="915" y="1051"/>
                  <a:pt x="983" y="982"/>
                </a:cubicBezTo>
                <a:cubicBezTo>
                  <a:pt x="1054" y="911"/>
                  <a:pt x="1135" y="856"/>
                  <a:pt x="1226" y="819"/>
                </a:cubicBezTo>
                <a:cubicBezTo>
                  <a:pt x="1320" y="779"/>
                  <a:pt x="1419" y="760"/>
                  <a:pt x="1521" y="760"/>
                </a:cubicBezTo>
                <a:cubicBezTo>
                  <a:pt x="1521" y="551"/>
                  <a:pt x="1521" y="399"/>
                  <a:pt x="1521" y="290"/>
                </a:cubicBezTo>
                <a:lnTo>
                  <a:pt x="1695" y="1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6160206" y="2302641"/>
            <a:ext cx="1166724" cy="1297311"/>
          </a:xfrm>
          <a:custGeom>
            <a:rect l="l" t="t" r="r" b="b"/>
            <a:pathLst>
              <a:path w="1521" h="1690">
                <a:moveTo>
                  <a:pt x="1428" y="1519"/>
                </a:moveTo>
                <a:cubicBezTo>
                  <a:pt x="1521" y="1519"/>
                  <a:pt x="1521" y="1519"/>
                  <a:pt x="1521" y="1519"/>
                </a:cubicBezTo>
                <a:cubicBezTo>
                  <a:pt x="1521" y="681"/>
                  <a:pt x="839" y="0"/>
                  <a:pt x="0" y="0"/>
                </a:cubicBezTo>
                <a:cubicBezTo>
                  <a:pt x="0" y="31"/>
                  <a:pt x="0" y="60"/>
                  <a:pt x="0" y="88"/>
                </a:cubicBezTo>
                <a:cubicBezTo>
                  <a:pt x="171" y="188"/>
                  <a:pt x="171" y="188"/>
                  <a:pt x="171" y="188"/>
                </a:cubicBezTo>
                <a:cubicBezTo>
                  <a:pt x="0" y="288"/>
                  <a:pt x="0" y="288"/>
                  <a:pt x="0" y="288"/>
                </a:cubicBezTo>
                <a:cubicBezTo>
                  <a:pt x="0" y="760"/>
                  <a:pt x="0" y="760"/>
                  <a:pt x="0" y="760"/>
                </a:cubicBezTo>
                <a:cubicBezTo>
                  <a:pt x="102" y="760"/>
                  <a:pt x="203" y="779"/>
                  <a:pt x="295" y="819"/>
                </a:cubicBezTo>
                <a:cubicBezTo>
                  <a:pt x="386" y="856"/>
                  <a:pt x="469" y="911"/>
                  <a:pt x="538" y="982"/>
                </a:cubicBezTo>
                <a:cubicBezTo>
                  <a:pt x="607" y="1051"/>
                  <a:pt x="662" y="1133"/>
                  <a:pt x="701" y="1224"/>
                </a:cubicBezTo>
                <a:cubicBezTo>
                  <a:pt x="741" y="1316"/>
                  <a:pt x="760" y="1416"/>
                  <a:pt x="760" y="1519"/>
                </a:cubicBezTo>
                <a:cubicBezTo>
                  <a:pt x="968" y="1519"/>
                  <a:pt x="1118" y="1519"/>
                  <a:pt x="1228" y="1519"/>
                </a:cubicBezTo>
                <a:cubicBezTo>
                  <a:pt x="1328" y="1690"/>
                  <a:pt x="1328" y="1690"/>
                  <a:pt x="1328" y="1690"/>
                </a:cubicBezTo>
                <a:lnTo>
                  <a:pt x="1428" y="1519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9849" y="2677031"/>
            <a:ext cx="345497" cy="33853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521" y="2713607"/>
            <a:ext cx="321283" cy="31481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3001" y="3983451"/>
            <a:ext cx="353163" cy="346047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8769" y="3983451"/>
            <a:ext cx="353163" cy="346047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课堂教学组织与管理技巧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https://d.book118.com/635202312140011033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2024-08-28T13:09:49.541</cp:lastPrinted>
  <dcterms:created xsi:type="dcterms:W3CDTF">2024-08-28T05:09:49Z</dcterms:created>
  <dcterms:modified xsi:type="dcterms:W3CDTF">2024-08-28T05:09:51Z</dcterms:modified>
</cp:coreProperties>
</file>