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68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98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tags" Target="../tags/tag17.xml" /><Relationship Id="rId8" Type="http://schemas.openxmlformats.org/officeDocument/2006/relationships/tags" Target="../tags/tag18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7.xml" /><Relationship Id="rId11" Type="http://schemas.openxmlformats.org/officeDocument/2006/relationships/tags" Target="../tags/tag28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tags" Target="../tags/tag2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3.xml" /><Relationship Id="rId11" Type="http://schemas.openxmlformats.org/officeDocument/2006/relationships/tags" Target="../tags/tag5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tags" Target="../tags/tag5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tags" Target="../tags/tag59.xml" /><Relationship Id="rId7" Type="http://schemas.openxmlformats.org/officeDocument/2006/relationships/tags" Target="../tags/tag60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7FC54F-A72F-46A3-A775-E8BAC6AC7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582830-24F7-4A3C-9F85-FF723FD1F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DEA002-EC78-4C08-A494-6B2C0A9E9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5C5C15-C179-44B3-9EB1-EBA6A7AAE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E9492A-D527-43DC-AE39-28F3F73E7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B1D7A8-0867-44DC-9B45-4C0C39B59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5F61A8-7B2E-4376-838A-8B54F81AE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F4049B-98EF-46EF-A5E5-0CB8EE1CB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339EE7-6F3F-46D3-835B-D62725454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72C451-CD33-4AC0-8A2B-27573EAB9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6A8B6E-9114-4C3C-847D-065A3C6139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68" name="椭圆 11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7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cxnSp>
        <p:nvCxnSpPr>
          <p:cNvPr id="3145729" name="直接连接符 10"/>
          <p:cNvCxnSpPr/>
          <p:nvPr>
            <p:custDataLst>
              <p:tags r:id="rId5"/>
            </p:custDataLst>
          </p:nvPr>
        </p:nvCxnSpPr>
        <p:spPr>
          <a:xfrm>
            <a:off x="1072515" y="3743015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椭圆 9"/>
          <p:cNvSpPr/>
          <p:nvPr>
            <p:custDataLst>
              <p:tags r:id="rId6"/>
            </p:custDataLst>
          </p:nvPr>
        </p:nvSpPr>
        <p:spPr>
          <a:xfrm flipH="1">
            <a:off x="1072515" y="4060190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7"/>
            </p:custDataLst>
          </p:nvPr>
        </p:nvSpPr>
        <p:spPr>
          <a:xfrm>
            <a:off x="1414780" y="4227830"/>
            <a:ext cx="357251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072515" y="1689735"/>
            <a:ext cx="9182100" cy="6781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1072515" y="2382520"/>
            <a:ext cx="9182100" cy="11823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86" name="椭圆 470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ym typeface="+mn-ea"/>
              </a:defRPr>
            </a:lvl1pPr>
            <a:lvl2pPr>
              <a:defRPr>
                <a:sym typeface="+mn-ea"/>
              </a:defRPr>
            </a:lvl2pPr>
            <a:lvl3pPr>
              <a:defRPr>
                <a:sym typeface="+mn-ea"/>
              </a:defRPr>
            </a:lvl3pPr>
            <a:lvl4pPr>
              <a:defRPr>
                <a:sym typeface="+mn-ea"/>
              </a:defRPr>
            </a:lvl4pPr>
            <a:lvl5pPr>
              <a:defRPr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98" name="椭圆 9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46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0" name="任意多边形: 形状 21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2" name="任意多边形: 形状 6"/>
          <p:cNvSpPr/>
          <p:nvPr>
            <p:custDataLst>
              <p:tags r:id="rId5"/>
            </p:custDataLst>
          </p:nvPr>
        </p:nvSpPr>
        <p:spPr>
          <a:xfrm>
            <a:off x="5598795" y="1024890"/>
            <a:ext cx="6269355" cy="4618990"/>
          </a:xfrm>
          <a:custGeom>
            <a:gdLst>
              <a:gd name="connsiteX0" fmla="*/ 323492 w 6269502"/>
              <a:gd name="connsiteY0" fmla="*/ 0 h 3591920"/>
              <a:gd name="connsiteX1" fmla="*/ 5946010 w 6269502"/>
              <a:gd name="connsiteY1" fmla="*/ 0 h 3591920"/>
              <a:gd name="connsiteX2" fmla="*/ 6269502 w 6269502"/>
              <a:gd name="connsiteY2" fmla="*/ 323492 h 3591920"/>
              <a:gd name="connsiteX3" fmla="*/ 6269502 w 6269502"/>
              <a:gd name="connsiteY3" fmla="*/ 3267654 h 3591920"/>
              <a:gd name="connsiteX4" fmla="*/ 6006409 w 6269502"/>
              <a:gd name="connsiteY4" fmla="*/ 3590459 h 3591920"/>
              <a:gd name="connsiteX5" fmla="*/ 5991917 w 6269502"/>
              <a:gd name="connsiteY5" fmla="*/ 3591920 h 3591920"/>
              <a:gd name="connsiteX6" fmla="*/ 5991917 w 6269502"/>
              <a:gd name="connsiteY6" fmla="*/ 1196144 h 3591920"/>
              <a:gd name="connsiteX7" fmla="*/ 5667969 w 6269502"/>
              <a:gd name="connsiteY7" fmla="*/ 872196 h 3591920"/>
              <a:gd name="connsiteX8" fmla="*/ 0 w 6269502"/>
              <a:gd name="connsiteY8" fmla="*/ 872196 h 3591920"/>
              <a:gd name="connsiteX9" fmla="*/ 0 w 6269502"/>
              <a:gd name="connsiteY9" fmla="*/ 323492 h 3591920"/>
              <a:gd name="connsiteX10" fmla="*/ 323492 w 6269502"/>
              <a:gd name="connsiteY10" fmla="*/ 0 h 3591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9502" h="3591920">
                <a:moveTo>
                  <a:pt x="323492" y="0"/>
                </a:moveTo>
                <a:lnTo>
                  <a:pt x="5946010" y="0"/>
                </a:lnTo>
                <a:cubicBezTo>
                  <a:pt x="6124670" y="0"/>
                  <a:pt x="6269502" y="144832"/>
                  <a:pt x="6269502" y="323492"/>
                </a:cubicBezTo>
                <a:lnTo>
                  <a:pt x="6269502" y="3267654"/>
                </a:lnTo>
                <a:cubicBezTo>
                  <a:pt x="6269502" y="3426884"/>
                  <a:pt x="6156555" y="3559734"/>
                  <a:pt x="6006409" y="3590459"/>
                </a:cubicBezTo>
                <a:lnTo>
                  <a:pt x="5991917" y="3591920"/>
                </a:lnTo>
                <a:lnTo>
                  <a:pt x="5991917" y="1196144"/>
                </a:lnTo>
                <a:cubicBezTo>
                  <a:pt x="5991917" y="1017232"/>
                  <a:pt x="5846881" y="872196"/>
                  <a:pt x="5667969" y="872196"/>
                </a:cubicBezTo>
                <a:lnTo>
                  <a:pt x="0" y="872196"/>
                </a:lnTo>
                <a:lnTo>
                  <a:pt x="0" y="323492"/>
                </a:lnTo>
                <a:cubicBezTo>
                  <a:pt x="0" y="144832"/>
                  <a:pt x="144832" y="0"/>
                  <a:pt x="32349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19050">
            <a:noFill/>
            <a:prstDash val="solid"/>
          </a:ln>
          <a:effectLst>
            <a:outerShdw blurRad="190500" dist="38100" dir="2700000" algn="tl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4" name="矩形: 圆顶角 3"/>
          <p:cNvSpPr/>
          <p:nvPr>
            <p:custDataLst>
              <p:tags r:id="rId6"/>
            </p:custDataLst>
          </p:nvPr>
        </p:nvSpPr>
        <p:spPr>
          <a:xfrm>
            <a:off x="611505" y="2363470"/>
            <a:ext cx="10979785" cy="3766185"/>
          </a:xfrm>
          <a:prstGeom prst="round2SameRect">
            <a:avLst>
              <a:gd name="adj1" fmla="val 8602"/>
              <a:gd name="adj2" fmla="val 9160"/>
            </a:avLst>
          </a:prstGeom>
          <a:solidFill>
            <a:schemeClr val="bg1">
              <a:alpha val="76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6089015" y="1332230"/>
            <a:ext cx="5139690" cy="93789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85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681355" y="810260"/>
            <a:ext cx="2527935" cy="1366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l="299" b="43750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6" name="椭圆 9"/>
          <p:cNvSpPr/>
          <p:nvPr>
            <p:custDataLst>
              <p:tags r:id="rId3"/>
            </p:custDataLst>
          </p:nvPr>
        </p:nvSpPr>
        <p:spPr>
          <a:xfrm>
            <a:off x="8440506" y="1648918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18" name="任意多边形: 形状 3"/>
          <p:cNvSpPr/>
          <p:nvPr>
            <p:custDataLst>
              <p:tags r:id="rId4"/>
            </p:custDataLst>
          </p:nvPr>
        </p:nvSpPr>
        <p:spPr>
          <a:xfrm flipH="1">
            <a:off x="1" y="0"/>
            <a:ext cx="3221349" cy="3297836"/>
          </a:xfrm>
          <a:custGeom>
            <a:gdLst>
              <a:gd name="connsiteX0" fmla="*/ 3221349 w 3221349"/>
              <a:gd name="connsiteY0" fmla="*/ 0 h 3297836"/>
              <a:gd name="connsiteX1" fmla="*/ 112437 w 3221349"/>
              <a:gd name="connsiteY1" fmla="*/ 0 h 3297836"/>
              <a:gd name="connsiteX2" fmla="*/ 51773 w 3221349"/>
              <a:gd name="connsiteY2" fmla="*/ 235931 h 3297836"/>
              <a:gd name="connsiteX3" fmla="*/ 0 w 3221349"/>
              <a:gd name="connsiteY3" fmla="*/ 749508 h 3297836"/>
              <a:gd name="connsiteX4" fmla="*/ 2548328 w 3221349"/>
              <a:gd name="connsiteY4" fmla="*/ 3297836 h 3297836"/>
              <a:gd name="connsiteX5" fmla="*/ 3061905 w 3221349"/>
              <a:gd name="connsiteY5" fmla="*/ 3246063 h 3297836"/>
              <a:gd name="connsiteX6" fmla="*/ 3221349 w 3221349"/>
              <a:gd name="connsiteY6" fmla="*/ 3205066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349" h="3297836">
                <a:moveTo>
                  <a:pt x="3221349" y="0"/>
                </a:moveTo>
                <a:lnTo>
                  <a:pt x="112437" y="0"/>
                </a:lnTo>
                <a:lnTo>
                  <a:pt x="51773" y="235931"/>
                </a:lnTo>
                <a:cubicBezTo>
                  <a:pt x="17827" y="401821"/>
                  <a:pt x="0" y="573583"/>
                  <a:pt x="0" y="749508"/>
                </a:cubicBezTo>
                <a:cubicBezTo>
                  <a:pt x="0" y="2156911"/>
                  <a:pt x="1140925" y="3297836"/>
                  <a:pt x="2548328" y="3297836"/>
                </a:cubicBezTo>
                <a:cubicBezTo>
                  <a:pt x="2724253" y="3297836"/>
                  <a:pt x="2896015" y="3280009"/>
                  <a:pt x="3061905" y="3246063"/>
                </a:cubicBezTo>
                <a:lnTo>
                  <a:pt x="3221349" y="32050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20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140585" y="2085340"/>
            <a:ext cx="2395220" cy="25196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4757420" y="2085340"/>
            <a:ext cx="5833110" cy="25203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椭圆 8"/>
          <p:cNvSpPr/>
          <p:nvPr>
            <p:custDataLst>
              <p:tags r:id="rId5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065" y="1378585"/>
            <a:ext cx="5342255" cy="4508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330" y="1379220"/>
            <a:ext cx="5342255" cy="44894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椭圆 10"/>
          <p:cNvSpPr/>
          <p:nvPr>
            <p:custDataLst>
              <p:tags r:id="rId7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62" name="椭圆 6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4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6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86" name="椭圆 7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330" y="1324610"/>
            <a:ext cx="10968990" cy="469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98" name="椭圆 11"/>
          <p:cNvSpPr/>
          <p:nvPr>
            <p:custDataLst>
              <p:tags r:id="rId3"/>
            </p:custDataLst>
          </p:nvPr>
        </p:nvSpPr>
        <p:spPr>
          <a:xfrm>
            <a:off x="83345" y="1776620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2" name="椭圆 9"/>
          <p:cNvSpPr/>
          <p:nvPr>
            <p:custDataLst>
              <p:tags r:id="rId5"/>
            </p:custDataLst>
          </p:nvPr>
        </p:nvSpPr>
        <p:spPr>
          <a:xfrm flipH="1">
            <a:off x="1072515" y="3843655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cxnSp>
        <p:nvCxnSpPr>
          <p:cNvPr id="3145731" name="直接连接符 8"/>
          <p:cNvCxnSpPr/>
          <p:nvPr>
            <p:custDataLst>
              <p:tags r:id="rId6"/>
            </p:custDataLst>
          </p:nvPr>
        </p:nvCxnSpPr>
        <p:spPr>
          <a:xfrm>
            <a:off x="1072515" y="3526480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署名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414780" y="4011295"/>
            <a:ext cx="358775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072515" y="1159510"/>
            <a:ext cx="6338570" cy="21399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tags" Target="../tags/tag91.xml" /><Relationship Id="rId18" Type="http://schemas.openxmlformats.org/officeDocument/2006/relationships/tags" Target="../tags/tag92.xml" /><Relationship Id="rId19" Type="http://schemas.openxmlformats.org/officeDocument/2006/relationships/tags" Target="../tags/tag9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473" descr="图片包含 桌子, 香蕉, 盘子, 表面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54" name="椭圆 7"/>
          <p:cNvSpPr/>
          <p:nvPr>
            <p:custDataLst>
              <p:tags r:id="rId14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81990" y="365126"/>
            <a:ext cx="10828020" cy="101924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81990" y="1483815"/>
            <a:ext cx="10895610" cy="4512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2670" r:id="rId2"/>
    <p:sldLayoutId id="2147492671" r:id="rId3"/>
    <p:sldLayoutId id="2147492672" r:id="rId4"/>
    <p:sldLayoutId id="2147492673" r:id="rId5"/>
    <p:sldLayoutId id="2147492674" r:id="rId6"/>
    <p:sldLayoutId id="2147492675" r:id="rId7"/>
    <p:sldLayoutId id="2147492676" r:id="rId8"/>
    <p:sldLayoutId id="2147492677" r:id="rId9"/>
    <p:sldLayoutId id="2147492678" r:id="rId10"/>
    <p:sldLayoutId id="214749267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tags" Target="../tags/tag97.xml" /><Relationship Id="rId6" Type="http://schemas.openxmlformats.org/officeDocument/2006/relationships/tags" Target="../tags/tag9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tags" Target="../tags/tag109.xml" /><Relationship Id="rId14" Type="http://schemas.openxmlformats.org/officeDocument/2006/relationships/tags" Target="../tags/tag110.xml" /><Relationship Id="rId15" Type="http://schemas.openxmlformats.org/officeDocument/2006/relationships/tags" Target="../tags/tag111.xml" /><Relationship Id="rId16" Type="http://schemas.openxmlformats.org/officeDocument/2006/relationships/tags" Target="../tags/tag112.xml" /><Relationship Id="rId17" Type="http://schemas.openxmlformats.org/officeDocument/2006/relationships/tags" Target="../tags/tag113.xml" /><Relationship Id="rId18" Type="http://schemas.openxmlformats.org/officeDocument/2006/relationships/tags" Target="../tags/tag114.xml" /><Relationship Id="rId19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6.xml" /><Relationship Id="rId21" Type="http://schemas.openxmlformats.org/officeDocument/2006/relationships/tags" Target="../tags/tag117.xml" /><Relationship Id="rId22" Type="http://schemas.openxmlformats.org/officeDocument/2006/relationships/tags" Target="../tags/tag118.xml" /><Relationship Id="rId23" Type="http://schemas.openxmlformats.org/officeDocument/2006/relationships/tags" Target="../tags/tag119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17" Type="http://schemas.openxmlformats.org/officeDocument/2006/relationships/tags" Target="../tags/tag161.xml" /><Relationship Id="rId18" Type="http://schemas.openxmlformats.org/officeDocument/2006/relationships/tags" Target="../tags/tag162.xml" /><Relationship Id="rId19" Type="http://schemas.openxmlformats.org/officeDocument/2006/relationships/tags" Target="../tags/tag163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520303223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 fontScale="93750" lnSpcReduction="10000"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标题 9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追求远大理想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文本占位符 8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94167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34" name="标题 9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36" name="序号"/>
          <p:cNvSpPr txBox="1"/>
          <p:nvPr>
            <p:custDataLst>
              <p:tags r:id="rId5"/>
            </p:custDataLst>
          </p:nvPr>
        </p:nvSpPr>
        <p:spPr>
          <a:xfrm>
            <a:off x="86772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6"/>
            </p:custDataLst>
          </p:nvPr>
        </p:nvSpPr>
        <p:spPr>
          <a:xfrm>
            <a:off x="86804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目录标题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0" name="矩形 27"/>
          <p:cNvSpPr/>
          <p:nvPr>
            <p:custDataLst>
              <p:tags r:id="rId7"/>
            </p:custDataLst>
          </p:nvPr>
        </p:nvSpPr>
        <p:spPr>
          <a:xfrm>
            <a:off x="86772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8"/>
            </p:custDataLst>
          </p:nvPr>
        </p:nvSpPr>
        <p:spPr>
          <a:xfrm>
            <a:off x="264001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9"/>
            </p:custDataLst>
          </p:nvPr>
        </p:nvSpPr>
        <p:spPr>
          <a:xfrm>
            <a:off x="264033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什么是远大理想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6" name="矩形 83"/>
          <p:cNvSpPr/>
          <p:nvPr>
            <p:custDataLst>
              <p:tags r:id="rId10"/>
            </p:custDataLst>
          </p:nvPr>
        </p:nvSpPr>
        <p:spPr>
          <a:xfrm>
            <a:off x="264001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11"/>
            </p:custDataLst>
          </p:nvPr>
        </p:nvSpPr>
        <p:spPr>
          <a:xfrm>
            <a:off x="441229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2"/>
            </p:custDataLst>
          </p:nvPr>
        </p:nvSpPr>
        <p:spPr>
          <a:xfrm>
            <a:off x="441261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追求远大理想的意义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2" name="矩形 88"/>
          <p:cNvSpPr/>
          <p:nvPr>
            <p:custDataLst>
              <p:tags r:id="rId13"/>
            </p:custDataLst>
          </p:nvPr>
        </p:nvSpPr>
        <p:spPr>
          <a:xfrm>
            <a:off x="441229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54" name="序号"/>
          <p:cNvSpPr txBox="1"/>
          <p:nvPr>
            <p:custDataLst>
              <p:tags r:id="rId14"/>
            </p:custDataLst>
          </p:nvPr>
        </p:nvSpPr>
        <p:spPr>
          <a:xfrm>
            <a:off x="618458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5"/>
            </p:custDataLst>
          </p:nvPr>
        </p:nvSpPr>
        <p:spPr>
          <a:xfrm>
            <a:off x="618490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如何实现远大理想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8" name="矩形 93"/>
          <p:cNvSpPr/>
          <p:nvPr>
            <p:custDataLst>
              <p:tags r:id="rId16"/>
            </p:custDataLst>
          </p:nvPr>
        </p:nvSpPr>
        <p:spPr>
          <a:xfrm>
            <a:off x="618458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17"/>
            </p:custDataLst>
          </p:nvPr>
        </p:nvSpPr>
        <p:spPr>
          <a:xfrm>
            <a:off x="795686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8"/>
            </p:custDataLst>
          </p:nvPr>
        </p:nvSpPr>
        <p:spPr>
          <a:xfrm>
            <a:off x="795718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追求远大理想的案例分析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4" name="矩形 98"/>
          <p:cNvSpPr/>
          <p:nvPr>
            <p:custDataLst>
              <p:tags r:id="rId19"/>
            </p:custDataLst>
          </p:nvPr>
        </p:nvSpPr>
        <p:spPr>
          <a:xfrm>
            <a:off x="795686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6" name="序号"/>
          <p:cNvSpPr txBox="1"/>
          <p:nvPr>
            <p:custDataLst>
              <p:tags r:id="rId20"/>
            </p:custDataLst>
          </p:nvPr>
        </p:nvSpPr>
        <p:spPr>
          <a:xfrm>
            <a:off x="972915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21"/>
            </p:custDataLst>
          </p:nvPr>
        </p:nvSpPr>
        <p:spPr>
          <a:xfrm>
            <a:off x="972947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总结与启示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70" name="矩形 103"/>
          <p:cNvSpPr/>
          <p:nvPr>
            <p:custDataLst>
              <p:tags r:id="rId22"/>
            </p:custDataLst>
          </p:nvPr>
        </p:nvSpPr>
        <p:spPr>
          <a:xfrm>
            <a:off x="972915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924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7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什么是远大理想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远大理想的定义</a:t>
            </a:r>
            <a:endParaRPr lang="zh-CN" altLang="en-US"/>
          </a:p>
        </p:txBody>
      </p:sp>
      <p:sp>
        <p:nvSpPr>
          <p:cNvPr id="104905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远大理想可以激励人们不断努力，实现自我价值和社会价值。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远大理想是指个人或集体对未来发展的美好愿景和追求。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远大理想通常具有长期性、挑战性和可实现性。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远大理想可以是个人的职业目标、生活目标，也可以是国家的发展目标、人类的共同目标。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远大理想的价值</a:t>
            </a:r>
            <a:endParaRPr lang="zh-CN" altLang="en-US"/>
          </a:p>
        </p:txBody>
      </p:sp>
      <p:sp>
        <p:nvSpPr>
          <p:cNvPr id="1049122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指引人生方向：远大理想可以帮助我们明确人生的目标和方向，使我们的生活更有意义和价值。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激发潜能：远大理想可以激发我们的潜能，使我们更加努力地追求自己的目标，从而实现自我价值。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提升自我：远大理想可以促使我们不断地学习和成长，提升自己的能力和素质，从而更好地实现自我价值。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推动社会进步：远大理想可以推动社会的进步和发展，使我们的社会更加美好和和谐。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如何树立远大理想</a:t>
            </a:r>
            <a:endParaRPr lang="zh-CN" altLang="en-US"/>
          </a:p>
        </p:txBody>
      </p:sp>
      <p:sp>
        <p:nvSpPr>
          <p:cNvPr id="1049170" name="圆角矩形 26"/>
          <p:cNvSpPr/>
          <p:nvPr>
            <p:custDataLst>
              <p:tags r:id="rId2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72" name="圆角矩形 28"/>
          <p:cNvSpPr/>
          <p:nvPr>
            <p:custDataLst>
              <p:tags r:id="rId3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74" name="文本框 31"/>
          <p:cNvSpPr txBox="1"/>
          <p:nvPr>
            <p:custDataLst>
              <p:tags r:id="rId4"/>
            </p:custDataLst>
          </p:nvPr>
        </p:nvSpPr>
        <p:spPr>
          <a:xfrm>
            <a:off x="712507" y="2418279"/>
            <a:ext cx="1453649" cy="32581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明确目标：设定一个长远且可实现的目标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29"/>
          <p:cNvSpPr/>
          <p:nvPr>
            <p:custDataLst>
              <p:tags r:id="rId5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78" name="圆角矩形 32"/>
          <p:cNvSpPr/>
          <p:nvPr>
            <p:custDataLst>
              <p:tags r:id="rId6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80" name="文本框 34"/>
          <p:cNvSpPr txBox="1"/>
          <p:nvPr>
            <p:custDataLst>
              <p:tags r:id="rId7"/>
            </p:custDataLst>
          </p:nvPr>
        </p:nvSpPr>
        <p:spPr>
          <a:xfrm>
            <a:off x="2574232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制定计划：制定详细的计划，分阶段实现目标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3"/>
          <p:cNvSpPr/>
          <p:nvPr>
            <p:custDataLst>
              <p:tags r:id="rId8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84" name="圆角矩形 4"/>
          <p:cNvSpPr/>
          <p:nvPr>
            <p:custDataLst>
              <p:tags r:id="rId9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86" name="文本框 5"/>
          <p:cNvSpPr txBox="1"/>
          <p:nvPr>
            <p:custDataLst>
              <p:tags r:id="rId10"/>
            </p:custDataLst>
          </p:nvPr>
        </p:nvSpPr>
        <p:spPr>
          <a:xfrm>
            <a:off x="4435956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坚持不懈：遇到困难和挫折时，保持信心和毅力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8"/>
          <p:cNvSpPr/>
          <p:nvPr>
            <p:custDataLst>
              <p:tags r:id="rId11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90" name="圆角矩形 9"/>
          <p:cNvSpPr/>
          <p:nvPr>
            <p:custDataLst>
              <p:tags r:id="rId12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92" name="文本框 10"/>
          <p:cNvSpPr txBox="1"/>
          <p:nvPr>
            <p:custDataLst>
              <p:tags r:id="rId13"/>
            </p:custDataLst>
          </p:nvPr>
        </p:nvSpPr>
        <p:spPr>
          <a:xfrm>
            <a:off x="6297681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学习成长：不断学习新知识，提升自己的能力和素质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6"/>
          <p:cNvSpPr/>
          <p:nvPr>
            <p:custDataLst>
              <p:tags r:id="rId14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96" name="圆角矩形 7"/>
          <p:cNvSpPr/>
          <p:nvPr>
            <p:custDataLst>
              <p:tags r:id="rId15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98" name="文本框 11"/>
          <p:cNvSpPr txBox="1"/>
          <p:nvPr>
            <p:custDataLst>
              <p:tags r:id="rId16"/>
            </p:custDataLst>
          </p:nvPr>
        </p:nvSpPr>
        <p:spPr>
          <a:xfrm>
            <a:off x="8159405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积极心态：保持积极乐观的心态，相信自己能够实现理想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16"/>
          <p:cNvSpPr/>
          <p:nvPr>
            <p:custDataLst>
              <p:tags r:id="rId17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02" name="圆角矩形 17"/>
          <p:cNvSpPr/>
          <p:nvPr>
            <p:custDataLst>
              <p:tags r:id="rId18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04" name="文本框 18"/>
          <p:cNvSpPr txBox="1"/>
          <p:nvPr>
            <p:custDataLst>
              <p:tags r:id="rId19"/>
            </p:custDataLst>
          </p:nvPr>
        </p:nvSpPr>
        <p:spPr>
          <a:xfrm>
            <a:off x="10021129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实践行动：将理想付诸实践，用实际行动去实现它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4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246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追求远大理想的意义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激发个人潜力</a:t>
            </a:r>
            <a:endParaRPr lang="zh-CN" altLang="en-US"/>
          </a:p>
        </p:txBody>
      </p:sp>
      <p:sp>
        <p:nvSpPr>
          <p:cNvPr id="104932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提升自我价值：追求远大理想可以激发个人潜力，提升自我价值，实现自我超越。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增强自信心：追求远大理想可以增强自信心，使人更加自信，更加勇敢。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激发创造力：追求远大理想可以激发创造力，使人更加富有创新精神，更加富有创造力。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提升生活质量：追求远大理想可以提升生活质量，使人更加热爱生活，更加珍惜生活。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提升人生品质</a:t>
            </a:r>
            <a:endParaRPr lang="zh-CN" altLang="en-US"/>
          </a:p>
        </p:txBody>
      </p:sp>
      <p:sp>
        <p:nvSpPr>
          <p:cNvPr id="1049390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追求远大理想可以激发个人潜能，提升个人能力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追求远大理想可以增强个人自信心，提升个人魅力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追求远大理想可以丰富个人生活，提升个人幸福感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追求远大理想可以拓展个人视野，提升个人格局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对社会的贡献</a:t>
            </a:r>
            <a:endParaRPr lang="zh-CN" altLang="en-US"/>
          </a:p>
        </p:txBody>
      </p:sp>
      <p:sp>
        <p:nvSpPr>
          <p:cNvPr id="1049438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40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442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推动社会进步：追求远大理想可以激发人们的创造力和积极性，推动社会进步和发展。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46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48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提升个人价值：追求远大理想可以提升个人的价值，实现自我价值，为社会做出更大的贡献。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52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54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促进社会和谐：追求远大理想可以促进社会的和谐，让人们更加团结，共同为实现理想而努力。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58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60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传承文化：追求远大理想可以传承和发扬优秀的文化传统，为社会的发展提供精神动力。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0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104950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如何实现远大理想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https://d.book118.com/635203032232011034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9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SLIDE_CONTENT_AREA" val="{&quot;left&quot;:&quot;6.5&quot;,&quot;top&quot;:&quot;86.75&quot;,&quot;width&quot;:&quot;810.3&quot;,&quot;height&quot;:&quot;338.2&quot;}"/>
  <p:tag name="KSO_WM_SLIDE_ID" val="custom2023024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1"/>
  <p:tag name="KSO_WM_UNIT_INDEX" val="1_1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2"/>
  <p:tag name="KSO_WM_UNIT_INDEX" val="1_1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1"/>
  <p:tag name="KSO_WM_UNIT_INDEX" val="1_2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1"/>
  <p:tag name="KSO_WM_UNIT_INDEX" val="1_3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1"/>
  <p:tag name="KSO_WM_UNIT_INDEX" val="1_4_1"/>
  <p:tag name="KSO_WM_UNIT_LAYERLEVEL" val="1_1_1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2"/>
  <p:tag name="KSO_WM_UNIT_INDEX" val="1_4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1"/>
  <p:tag name="KSO_WM_UNIT_INDEX" val="1_5_1"/>
  <p:tag name="KSO_WM_UNIT_LAYERLEVEL" val="1_1_1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2"/>
  <p:tag name="KSO_WM_UNIT_INDEX" val="1_5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1"/>
  <p:tag name="KSO_WM_UNIT_INDEX" val="1_6_1"/>
  <p:tag name="KSO_WM_UNIT_LAYERLEVEL" val="1_1_1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2"/>
  <p:tag name="KSO_WM_UNIT_INDEX" val="1_6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4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6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7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8">
      <a:dk1>
        <a:srgbClr val="000000"/>
      </a:dk1>
      <a:lt1>
        <a:srgbClr val="FFFFFF"/>
      </a:lt1>
      <a:dk2>
        <a:srgbClr val="702C06"/>
      </a:dk2>
      <a:lt2>
        <a:srgbClr val="FEE6EB"/>
      </a:lt2>
      <a:accent1>
        <a:srgbClr val="FE012F"/>
      </a:accent1>
      <a:accent2>
        <a:srgbClr val="FD4F3C"/>
      </a:accent2>
      <a:accent3>
        <a:srgbClr val="FB6F46"/>
      </a:accent3>
      <a:accent4>
        <a:srgbClr val="FA884F"/>
      </a:accent4>
      <a:accent5>
        <a:srgbClr val="F89D58"/>
      </a:accent5>
      <a:accent6>
        <a:srgbClr val="F7B05F"/>
      </a:accent6>
      <a:hlink>
        <a:srgbClr val="0563C1"/>
      </a:hlink>
      <a:folHlink>
        <a:srgbClr val="954D72"/>
      </a:folHlink>
    </a:clrScheme>
    <a:fontScheme name="自定义 58">
      <a:majorFont>
        <a:latin typeface="MiSans Bold"/>
        <a:ea typeface="MiSans Bold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16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MiSans Bold</vt:lpstr>
      <vt:lpstr>MiSans</vt:lpstr>
      <vt:lpstr>微软雅黑</vt:lpstr>
      <vt:lpstr>Wingdings</vt:lpstr>
      <vt:lpstr>Calibri Light</vt:lpstr>
      <vt:lpstr>Office Theme</vt:lpstr>
      <vt:lpstr>追求远大理想</vt:lpstr>
      <vt:lpstr>目录</vt:lpstr>
      <vt:lpstr>添加章节标题</vt:lpstr>
      <vt:lpstr>什么是远大理想</vt:lpstr>
      <vt:lpstr>PowerPoint Presentation</vt:lpstr>
      <vt:lpstr>远大理想的定义</vt:lpstr>
      <vt:lpstr>远大理想的价值</vt:lpstr>
      <vt:lpstr>如何树立远大理想</vt:lpstr>
      <vt:lpstr>追求远大理想的意义</vt:lpstr>
      <vt:lpstr>PowerPoint Presentation</vt:lpstr>
      <vt:lpstr>激发个人潜力</vt:lpstr>
      <vt:lpstr>提升人生品质</vt:lpstr>
      <vt:lpstr>对社会的贡献</vt:lpstr>
      <vt:lpstr>如何实现远大理想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2024-08-30T08:00:14.349</cp:lastPrinted>
  <dcterms:created xsi:type="dcterms:W3CDTF">2024-08-30T00:00:14Z</dcterms:created>
  <dcterms:modified xsi:type="dcterms:W3CDTF">2024-08-30T00:00:16Z</dcterms:modified>
</cp:coreProperties>
</file>