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6" r:id="rId2"/>
    <p:sldMasterId id="2147483729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9994392" cy="7495794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7650" name="页眉占位符 1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buClrTx/>
              <a:buFontTx/>
            </a:pPr>
            <a:endParaRPr lang="zh-CN" altLang="en-US" sz="120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7651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1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  <a:buClrTx/>
              <a:buFontTx/>
            </a:pPr>
            <a:endParaRPr lang="zh-CN" altLang="en-US" sz="120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7652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27653" name="备注占位符 4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defTabSz="914400"/>
            <a:r>
              <a:t>单击此处编辑母版文本样式</a:t>
            </a:r>
          </a:p>
          <a:p>
            <a:pPr marL="457200" lvl="1" indent="0" defTabSz="914400"/>
            <a:r>
              <a:t>第二级</a:t>
            </a:r>
          </a:p>
          <a:p>
            <a:pPr marL="914400" lvl="2" indent="0" defTabSz="914400"/>
            <a:r>
              <a:t>第三级</a:t>
            </a:r>
          </a:p>
          <a:p>
            <a:pPr marL="1371600" lvl="3" indent="0" defTabSz="914400"/>
            <a:r>
              <a:t>第四级</a:t>
            </a:r>
          </a:p>
          <a:p>
            <a:pPr marL="1828800" lvl="4" indent="0" defTabSz="914400"/>
            <a:r>
              <a:t>第五级</a:t>
            </a:r>
          </a:p>
        </p:txBody>
      </p:sp>
      <p:sp>
        <p:nvSpPr>
          <p:cNvPr id="27654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1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endParaRPr lang="en-US" altLang="zh-CN" sz="120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7655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08CEE9B8-3169-433A-9291-02D257390839}" type="slidenum">
              <a:rPr lang="zh-CN" altLang="en-US" sz="1200">
                <a:solidFill>
                  <a:schemeClr val="tx1"/>
                </a:solidFill>
                <a:latin typeface="Calibri" pitchFamily="34" charset="0"/>
              </a:rPr>
              <a:t>*</a:t>
            </a:fld>
            <a:endParaRPr lang="zh-CN" altLang="en-US" sz="120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词语：诊断</a:t>
            </a:r>
          </a:p>
          <a:p>
            <a:r>
              <a:t>
拼音：zhěnduàn</a:t>
            </a:r>
          </a:p>
          <a:p>
            <a:r>
              <a:t>
解释：诊视病人而判断其病症。鲁迅《集外集拾遗·中山先生逝世后一周年》：“不能诊断，如何用药？”巴金《探索集·赵丹同志》：“他刚在北京的医院里检查过，我听护士说癌症的诊断给排除了，还暗中盼他早日恢复健康。”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词语：溶液</a:t>
            </a:r>
          </a:p>
          <a:p>
            <a:r>
              <a:t>
拼音：róngyè</a:t>
            </a:r>
          </a:p>
          <a:p>
            <a:r>
              <a:t>
解释：通常指物质溶解在液体中形成的均匀的混合物。如糖溶解在水中而成的糖水。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词语：消化系统</a:t>
            </a:r>
          </a:p>
          <a:p>
            <a:r>
              <a:t>
拼音：xiāohuà xìtǒng</a:t>
            </a:r>
          </a:p>
          <a:p>
            <a:r>
              <a:t>
解释：人和多细胞动物所有消化器官的总称。有摄取和暂时贮存食物，进行消化，吸收营养物质，排出废物等功能。在人体，系从口到肛门的一条很长的消化管，包括口腔、咽、食管、胃和小肠(十二指肠、空肠、回肠)、大肠(盲肠、结肠、直肠)，以及开口于消化管各段的消化腺如唾液腺、肝和胰等。食物在消化管内受到物理和化学的作用，使营养物质便于被吸收，而食物的残渣则形成粪便，通过肛门排出体外。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词语：出现</a:t>
            </a:r>
          </a:p>
          <a:p>
            <a:r>
              <a:t>
拼音：chūxiàn</a:t>
            </a:r>
          </a:p>
          <a:p>
            <a:r>
              <a:t>
解释：显露出来；呈现。唐慧能《坛经·付嘱品》：“诸佛出现，犹示涅槃。有来必去，理亦常然。”《古今小说·葛令公生遣弄珠儿》：“当时只道是天上神仙霎时出现，因为贪看他颜色，险些儿获其大祸，丧了性命。”巴金《灭亡》第二章：“因为他睡不着，一闭上眼睛，白天的惨象便出现在他底眼前。”产生出来。吴晗《他们走到了它的反面》：“赵树理先生《李有才板话》的出现，是结束通俗化，开始了大众化。”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5000" lnSpcReduction="20000"/>
          </a:bodyPr>
          <a:lstStyle/>
          <a:p>
            <a:r>
              <a:t>词语：先天</a:t>
            </a:r>
          </a:p>
          <a:p>
            <a:r>
              <a:t>
拼音：xiāntiān</a:t>
            </a:r>
          </a:p>
          <a:p>
            <a:r>
              <a:t>
解释：谓先于天时而行事，有先见之明。《易·乾》：“夫大人者，与天地合其德；与日月合其明，与四时合其序，与鬼神合其吉凶，先天而天弗违，后天而奉天时。”孔颖达疏：“先天而天弗违者，若在天时之先行事，天乃在后不违，是天合大人也。”晋陆机《皇太子宴玄圃有令赋诗》：“三正迭绍，洪圣启运；自昔哲王，先天而顺；羣辟崇替，降及近古。”唐白居易《贺雨》诗：“顺人人心悦，先天天意从。”谓与生俱来，先于感觉经验和直接实践。《高子遗书·会语六一》：“命之所有，先天也；人之肎为，后天也。无先天不起后天，无后天不成先天。”明陈汝元《金莲记·构衅》：“窗前草色悟惺惺，完却先天一点灵。碧緑满山皆意趣，春风沂水伴《西铭》。”柳青《狠透铁》：“他们说老汉精神上有一种先天的质素，使他嗅出异己阶级的味道。”指人或动物诞生前的胚胎时期。《红楼梦》第二八回：“林妹妹是内症，先天生的弱，所以禁不住一点儿风寒。”《医宗金鉴·删补名医方论一·参附汤》“治阴阳气血暴脱等之证”注：“先身而生，谓之先天；后身而生，谓之后天。先天之气在肾，是父母之所赋；后天之气在脾，是水谷之所化。”指宇宙的本体，万物的本原。清赵翼《静观》诗之一：“大《易》论天道，恒久而不已；此从后天观，未究先天始。”清洪昇《长生殿·觅魂》：“这坛本在虚空闢建，象涵太极法先天。”指伏羲所作之《易》。宋罗泌《路史·发挥一·论三易》：“伏羲氏之先天，神农易之为中天；神农之中天，黄帝易之为后天。岂非《易》道广大，变通不穷，有非一法之所能尽？”明杨慎《丹铅续录·三易》：“《周礼·太卜》‘掌三《易》之法。’干令升注云：‘……伏羲之《易》小成，为先天；神农之《易》中成，为中天；黄帝之《易》大成，为后天。’予按：邵康节之《易》先天、后天，其源出于此。”尚秉和《周易尚氏学·总论》：“先天方位，乾南坤北，离东坎西，一阴一阳，相偶相对，乃天地自然之法象。”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词语：离子</a:t>
            </a:r>
          </a:p>
          <a:p>
            <a:r>
              <a:t>
拼音：lízǐ</a:t>
            </a:r>
          </a:p>
          <a:p>
            <a:r>
              <a:t>
解释：即离朱。《文选·嵇康＜琴赋＞》：“乃使离子督墨，匠石奋斤。”李善注：“离子，离朱也。《淮南子》曰：离朱之明，察鍼末於百步之外。”参见“离朱”。物理学名词。原子或原子团失去或得到电子后叫做“离子”。失去电子的带正电，叫正离子(或阳离子)；得到电子的带负电，叫负离子(或阴离子)。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词语：主要</a:t>
            </a:r>
          </a:p>
          <a:p>
            <a:r>
              <a:t>
拼音：zhǔyào</a:t>
            </a:r>
          </a:p>
          <a:p>
            <a:r>
              <a:t>
解释：把握事物的关键。宋曾巩《请令长贰自举属官札子》：“分别淑慝，以执中主要，信行其赏罚。”指事物中关系最大，起决定作用的。吴晗《古代的农书－－＜齐民要术＞》：“明徐光启的《农政全书》和清朝的《授时通考》都引用了这书的主要部分。”刘宾雁《在桥梁工地上》：“不管缺点怎么多，成绩还是主要的。”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t>词语：组织</a:t>
            </a:r>
          </a:p>
          <a:p>
            <a:r>
              <a:t>
拼音：zǔzhī</a:t>
            </a:r>
          </a:p>
          <a:p>
            <a:r>
              <a:t>
解释：经纬相交，织作布帛。《吕氏春秋·先己》“《诗》曰：‘执轡如组’”汉高诱注：“组读组织之组。夫组织之匠，成文於手，犹良御执轡於手而调马口，以致万里也。”宋欧阳修《酬学诗僧惟晤》诗：“又如古衣裳，组织烂成文。”《辽史·仪卫志二》：“太祖仲父述澜……始置城邑，为树艺、桑麻、组织之教，有辽王业之隆，其亦肇迹於此乎！”织成的织物。南朝梁刘勰《文心雕龙·诠赋》：“丽词雅义，符采相胜，如组织之品朱紫，画绘之著玄黄。”《隋书·何稠传》：“波斯尝献金緜锦袍，组织殊丽，上命稠为之。”指诗文的造句构辞。南朝梁刘勰《文心雕龙·原道》：“雕琢情性，组织辞令。”唐孟郊《出东门》诗：“一生自组织，千首大雅言。”宋陆游《答邢司户书》：“退而组织古语，剽裂奇字，大书深刻，以眩世俗。”清黄遵宪《陈葵献偶刻诗文序》：“周元公曰：‘文所以载道也。’今人无道可载，徒欲激昂於篇章字句之间，组织纫缀以求胜，是空无一物而饰其舟车也。”安排；整顿。元姜个翁《霓裳中序第一·春晚旅寓》词：“园林罢组织，树树东风翠云滴。”清龚自珍《怀我生之先箴》：“今大夫天干琅琅，地支气昌，帝组织我阴阳，庸詎知我非符。”清丘逢甲《梦中》诗：“奔驰日月无停轨，组织河山未就功。”构陷。犹罗织。唐李白《叙旧赠江阳宰陆调》诗：“邀遮相组织，呵吓来煎熬。”机体中构成器官的单位，是由形态和功能相同的细胞按一定方式结合而成的。如：神经组织；肌肉组织。按照一定的目的、任务和系统加以结合。也指所结合的集体。毛泽东《抗日战争胜利后的时局和我们的方针》：“人民靠我们去组织。中国的反动分子靠我们组织起人民去把他打倒。”瞿秋白《论大众文艺、普洛大众文艺的现实问题》：“这个俗话革命的任务，是一般文化革命的任务，一切革命的文化组织应当担负起来，而尤其是文学的革命组织。”特指中国共产党组织。柳青《铜墙铁壁》第二章：“抗战以后咱的军队上来，这才又恢复起地方组织，我续上关系工作到如今。”西戎《女婿》：“青枝对着爹的耳朵，严肃地说：‘爹，你不知道吗，锁柱是组织里的人，他能不积极带头吗？’”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词语：治愈</a:t>
            </a:r>
          </a:p>
          <a:p>
            <a:r>
              <a:t>
拼音：zhì yù</a:t>
            </a:r>
          </a:p>
          <a:p>
            <a:r>
              <a:t>
解释：1. 使恢复健康。如：在骨折完全治愈之前不要上班。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t>词语：实施</a:t>
            </a:r>
          </a:p>
          <a:p>
            <a:r>
              <a:t>
拼音：shíshī</a:t>
            </a:r>
          </a:p>
          <a:p>
            <a:r>
              <a:t>
解释：实际的行为；实践。明李贽《＜初潭集＞序》：“有德行而后有政事、文学，非德行则政事、文学亦不成矣。是德行者，虚位也；言语、政事、文学者，实施也。”毛泽东《中国共产党在民族战争中的地位》：“爱国主义就是国际主义在民族解放战争中的实施。”实际施行。洪深《戏的念词与诗的朗诵》六：“这些本都是显而易见的，但在实施时却有困难。”</a:t>
            </a:r>
          </a:p>
          <a:p>
            <a:r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5F591-CF5D-4B1B-B0BF-DD2BD8202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04E5C-D237-4345-8615-4F036C3C6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E1020-EE65-4E30-97ED-96E0C5EB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499F4-FEF3-4DA2-A0DB-B0AFF00C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09212-E90D-44E2-A042-24D3F1D80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7B7CB-94B6-4F1C-B958-CBAC2EB8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1FA3E-2A0F-4988-9C3A-C1397D0E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AC474-5770-4885-917E-88CEA98A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A7DE3-319B-4F33-A3C4-496D622EA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80689-C4B6-4937-BB5F-3E2ADC736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ECAF5-FB9D-4A76-A3B4-AB9CF782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49579" y="2328554"/>
            <a:ext cx="8495233" cy="1606737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99159" y="4247616"/>
            <a:ext cx="6996075" cy="1915592"/>
          </a:xfrm>
        </p:spPr>
        <p:txBody>
          <a:bodyPr/>
          <a:lstStyle>
            <a:lvl1pPr marL="0" indent="0" algn="ctr">
              <a:buNone/>
              <a:defRPr/>
            </a:lvl1pPr>
            <a:lvl2pPr marL="499720" indent="0" algn="ctr">
              <a:buNone/>
              <a:defRPr/>
            </a:lvl2pPr>
            <a:lvl3pPr marL="999439" indent="0" algn="ctr">
              <a:buNone/>
              <a:defRPr/>
            </a:lvl3pPr>
            <a:lvl4pPr marL="1499159" indent="0" algn="ctr">
              <a:buNone/>
              <a:defRPr/>
            </a:lvl4pPr>
            <a:lvl5pPr marL="1998878" indent="0" algn="ctr">
              <a:buNone/>
              <a:defRPr/>
            </a:lvl5pPr>
            <a:lvl6pPr marL="2498598" indent="0" algn="ctr">
              <a:buNone/>
              <a:defRPr/>
            </a:lvl6pPr>
            <a:lvl7pPr marL="2998317" indent="0" algn="ctr">
              <a:buNone/>
              <a:defRPr/>
            </a:lvl7pPr>
            <a:lvl8pPr marL="3498037" indent="0" algn="ctr">
              <a:buNone/>
              <a:defRPr/>
            </a:lvl8pPr>
            <a:lvl9pPr marL="3997757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544FBC3-6A8B-467B-A8B4-CE98C1CDB8E2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2C26444-3A24-41C5-ABC8-81B49852B9E4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89488" y="4816741"/>
            <a:ext cx="8495233" cy="1488748"/>
          </a:xfrm>
        </p:spPr>
        <p:txBody>
          <a:bodyPr anchor="t"/>
          <a:lstStyle>
            <a:lvl1pPr algn="l">
              <a:defRPr sz="4372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89488" y="3177037"/>
            <a:ext cx="8495233" cy="1639704"/>
          </a:xfrm>
        </p:spPr>
        <p:txBody>
          <a:bodyPr anchor="b"/>
          <a:lstStyle>
            <a:lvl1pPr marL="0" indent="0">
              <a:buNone/>
              <a:defRPr sz="2186"/>
            </a:lvl1pPr>
            <a:lvl2pPr marL="499720" indent="0">
              <a:buNone/>
              <a:defRPr sz="1967"/>
            </a:lvl2pPr>
            <a:lvl3pPr marL="999439" indent="0">
              <a:buNone/>
              <a:defRPr sz="1749"/>
            </a:lvl3pPr>
            <a:lvl4pPr marL="1499159" indent="0">
              <a:buNone/>
              <a:defRPr sz="1530"/>
            </a:lvl4pPr>
            <a:lvl5pPr marL="1998878" indent="0">
              <a:buNone/>
              <a:defRPr sz="1530"/>
            </a:lvl5pPr>
            <a:lvl6pPr marL="2498598" indent="0">
              <a:buNone/>
              <a:defRPr sz="1530"/>
            </a:lvl6pPr>
            <a:lvl7pPr marL="2998317" indent="0">
              <a:buNone/>
              <a:defRPr sz="1530"/>
            </a:lvl7pPr>
            <a:lvl8pPr marL="3498037" indent="0">
              <a:buNone/>
              <a:defRPr sz="1530"/>
            </a:lvl8pPr>
            <a:lvl9pPr marL="3997757" indent="0">
              <a:buNone/>
              <a:defRPr sz="153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6F4D6C8-1417-4EA5-A11F-3ECB91316B68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99720" y="1749018"/>
            <a:ext cx="4414190" cy="4946877"/>
          </a:xfrm>
        </p:spPr>
        <p:txBody>
          <a:bodyPr/>
          <a:lstStyle>
            <a:lvl1pPr>
              <a:defRPr sz="3060"/>
            </a:lvl1pPr>
            <a:lvl2pPr>
              <a:defRPr sz="2623"/>
            </a:lvl2pPr>
            <a:lvl3pPr>
              <a:defRPr sz="2186"/>
            </a:lvl3pPr>
            <a:lvl4pPr>
              <a:defRPr sz="1967"/>
            </a:lvl4pPr>
            <a:lvl5pPr>
              <a:defRPr sz="1967"/>
            </a:lvl5pPr>
            <a:lvl6pPr>
              <a:defRPr sz="1967"/>
            </a:lvl6pPr>
            <a:lvl7pPr>
              <a:defRPr sz="1967"/>
            </a:lvl7pPr>
            <a:lvl8pPr>
              <a:defRPr sz="1967"/>
            </a:lvl8pPr>
            <a:lvl9pPr>
              <a:defRPr sz="1967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80483" y="1749018"/>
            <a:ext cx="4414190" cy="4946877"/>
          </a:xfrm>
        </p:spPr>
        <p:txBody>
          <a:bodyPr/>
          <a:lstStyle>
            <a:lvl1pPr>
              <a:defRPr sz="3060"/>
            </a:lvl1pPr>
            <a:lvl2pPr>
              <a:defRPr sz="2623"/>
            </a:lvl2pPr>
            <a:lvl3pPr>
              <a:defRPr sz="2186"/>
            </a:lvl3pPr>
            <a:lvl4pPr>
              <a:defRPr sz="1967"/>
            </a:lvl4pPr>
            <a:lvl5pPr>
              <a:defRPr sz="1967"/>
            </a:lvl5pPr>
            <a:lvl6pPr>
              <a:defRPr sz="1967"/>
            </a:lvl6pPr>
            <a:lvl7pPr>
              <a:defRPr sz="1967"/>
            </a:lvl7pPr>
            <a:lvl8pPr>
              <a:defRPr sz="1967"/>
            </a:lvl8pPr>
            <a:lvl9pPr>
              <a:defRPr sz="1967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4D29F25-DD25-4B28-BAB1-19695A00DF9A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99720" y="1677878"/>
            <a:ext cx="4415925" cy="699260"/>
          </a:xfrm>
        </p:spPr>
        <p:txBody>
          <a:bodyPr anchor="b"/>
          <a:lstStyle>
            <a:lvl1pPr marL="0" indent="0">
              <a:buNone/>
              <a:defRPr sz="2623" b="1"/>
            </a:lvl1pPr>
            <a:lvl2pPr marL="499720" indent="0">
              <a:buNone/>
              <a:defRPr sz="2186" b="1"/>
            </a:lvl2pPr>
            <a:lvl3pPr marL="999439" indent="0">
              <a:buNone/>
              <a:defRPr sz="1967" b="1"/>
            </a:lvl3pPr>
            <a:lvl4pPr marL="1499159" indent="0">
              <a:buNone/>
              <a:defRPr sz="1749" b="1"/>
            </a:lvl4pPr>
            <a:lvl5pPr marL="1998878" indent="0">
              <a:buNone/>
              <a:defRPr sz="1749" b="1"/>
            </a:lvl5pPr>
            <a:lvl6pPr marL="2498598" indent="0">
              <a:buNone/>
              <a:defRPr sz="1749" b="1"/>
            </a:lvl6pPr>
            <a:lvl7pPr marL="2998317" indent="0">
              <a:buNone/>
              <a:defRPr sz="1749" b="1"/>
            </a:lvl7pPr>
            <a:lvl8pPr marL="3498037" indent="0">
              <a:buNone/>
              <a:defRPr sz="1749" b="1"/>
            </a:lvl8pPr>
            <a:lvl9pPr marL="3997757" indent="0">
              <a:buNone/>
              <a:defRPr sz="1749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9720" y="2377138"/>
            <a:ext cx="4415925" cy="4318757"/>
          </a:xfrm>
        </p:spPr>
        <p:txBody>
          <a:bodyPr/>
          <a:lstStyle>
            <a:lvl1pPr>
              <a:defRPr sz="2623"/>
            </a:lvl1pPr>
            <a:lvl2pPr>
              <a:defRPr sz="2186"/>
            </a:lvl2pPr>
            <a:lvl3pPr>
              <a:defRPr sz="1967"/>
            </a:lvl3pPr>
            <a:lvl4pPr>
              <a:defRPr sz="1749"/>
            </a:lvl4pPr>
            <a:lvl5pPr>
              <a:defRPr sz="1749"/>
            </a:lvl5pPr>
            <a:lvl6pPr>
              <a:defRPr sz="1749"/>
            </a:lvl6pPr>
            <a:lvl7pPr>
              <a:defRPr sz="1749"/>
            </a:lvl7pPr>
            <a:lvl8pPr>
              <a:defRPr sz="1749"/>
            </a:lvl8pPr>
            <a:lvl9pPr>
              <a:defRPr sz="1749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077013" y="1677878"/>
            <a:ext cx="4417660" cy="699260"/>
          </a:xfrm>
        </p:spPr>
        <p:txBody>
          <a:bodyPr anchor="b"/>
          <a:lstStyle>
            <a:lvl1pPr marL="0" indent="0">
              <a:buNone/>
              <a:defRPr sz="2623" b="1"/>
            </a:lvl1pPr>
            <a:lvl2pPr marL="499720" indent="0">
              <a:buNone/>
              <a:defRPr sz="2186" b="1"/>
            </a:lvl2pPr>
            <a:lvl3pPr marL="999439" indent="0">
              <a:buNone/>
              <a:defRPr sz="1967" b="1"/>
            </a:lvl3pPr>
            <a:lvl4pPr marL="1499159" indent="0">
              <a:buNone/>
              <a:defRPr sz="1749" b="1"/>
            </a:lvl4pPr>
            <a:lvl5pPr marL="1998878" indent="0">
              <a:buNone/>
              <a:defRPr sz="1749" b="1"/>
            </a:lvl5pPr>
            <a:lvl6pPr marL="2498598" indent="0">
              <a:buNone/>
              <a:defRPr sz="1749" b="1"/>
            </a:lvl6pPr>
            <a:lvl7pPr marL="2998317" indent="0">
              <a:buNone/>
              <a:defRPr sz="1749" b="1"/>
            </a:lvl7pPr>
            <a:lvl8pPr marL="3498037" indent="0">
              <a:buNone/>
              <a:defRPr sz="1749" b="1"/>
            </a:lvl8pPr>
            <a:lvl9pPr marL="3997757" indent="0">
              <a:buNone/>
              <a:defRPr sz="1749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077013" y="2377138"/>
            <a:ext cx="4417660" cy="4318757"/>
          </a:xfrm>
        </p:spPr>
        <p:txBody>
          <a:bodyPr/>
          <a:lstStyle>
            <a:lvl1pPr>
              <a:defRPr sz="2623"/>
            </a:lvl1pPr>
            <a:lvl2pPr>
              <a:defRPr sz="2186"/>
            </a:lvl2pPr>
            <a:lvl3pPr>
              <a:defRPr sz="1967"/>
            </a:lvl3pPr>
            <a:lvl4pPr>
              <a:defRPr sz="1749"/>
            </a:lvl4pPr>
            <a:lvl5pPr>
              <a:defRPr sz="1749"/>
            </a:lvl5pPr>
            <a:lvl6pPr>
              <a:defRPr sz="1749"/>
            </a:lvl6pPr>
            <a:lvl7pPr>
              <a:defRPr sz="1749"/>
            </a:lvl7pPr>
            <a:lvl8pPr>
              <a:defRPr sz="1749"/>
            </a:lvl8pPr>
            <a:lvl9pPr>
              <a:defRPr sz="1749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7D67D4B-BBAC-4FB7-94F3-1E5253178ED8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8BA1D24-65C0-4013-A376-06599167CB34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4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8DCF10F-AAAD-4580-8411-EA98742279A6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9720" y="298444"/>
            <a:ext cx="3288087" cy="1270121"/>
          </a:xfrm>
        </p:spPr>
        <p:txBody>
          <a:bodyPr anchor="b"/>
          <a:lstStyle>
            <a:lvl1pPr algn="l">
              <a:defRPr sz="2186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07530" y="298443"/>
            <a:ext cx="5587143" cy="6397452"/>
          </a:xfrm>
        </p:spPr>
        <p:txBody>
          <a:bodyPr/>
          <a:lstStyle>
            <a:lvl1pPr>
              <a:defRPr sz="3498"/>
            </a:lvl1pPr>
            <a:lvl2pPr>
              <a:defRPr sz="3060"/>
            </a:lvl2pPr>
            <a:lvl3pPr>
              <a:defRPr sz="2623"/>
            </a:lvl3pPr>
            <a:lvl4pPr>
              <a:defRPr sz="2186"/>
            </a:lvl4pPr>
            <a:lvl5pPr>
              <a:defRPr sz="2186"/>
            </a:lvl5pPr>
            <a:lvl6pPr>
              <a:defRPr sz="2186"/>
            </a:lvl6pPr>
            <a:lvl7pPr>
              <a:defRPr sz="2186"/>
            </a:lvl7pPr>
            <a:lvl8pPr>
              <a:defRPr sz="2186"/>
            </a:lvl8pPr>
            <a:lvl9pPr>
              <a:defRPr sz="2186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99720" y="1568564"/>
            <a:ext cx="3288087" cy="5127332"/>
          </a:xfrm>
        </p:spPr>
        <p:txBody>
          <a:bodyPr/>
          <a:lstStyle>
            <a:lvl1pPr marL="0" indent="0">
              <a:buNone/>
              <a:defRPr sz="1530"/>
            </a:lvl1pPr>
            <a:lvl2pPr marL="499720" indent="0">
              <a:buNone/>
              <a:defRPr sz="1312"/>
            </a:lvl2pPr>
            <a:lvl3pPr marL="999439" indent="0">
              <a:buNone/>
              <a:defRPr sz="1093"/>
            </a:lvl3pPr>
            <a:lvl4pPr marL="1499159" indent="0">
              <a:buNone/>
              <a:defRPr sz="984"/>
            </a:lvl4pPr>
            <a:lvl5pPr marL="1998878" indent="0">
              <a:buNone/>
              <a:defRPr sz="984"/>
            </a:lvl5pPr>
            <a:lvl6pPr marL="2498598" indent="0">
              <a:buNone/>
              <a:defRPr sz="984"/>
            </a:lvl6pPr>
            <a:lvl7pPr marL="2998317" indent="0">
              <a:buNone/>
              <a:defRPr sz="984"/>
            </a:lvl7pPr>
            <a:lvl8pPr marL="3498037" indent="0">
              <a:buNone/>
              <a:defRPr sz="984"/>
            </a:lvl8pPr>
            <a:lvl9pPr marL="3997757" indent="0">
              <a:buNone/>
              <a:defRPr sz="984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6156A0A-C41F-45A8-B216-D6425939A219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58971" y="5247055"/>
            <a:ext cx="5996636" cy="619445"/>
          </a:xfrm>
        </p:spPr>
        <p:txBody>
          <a:bodyPr anchor="b"/>
          <a:lstStyle>
            <a:lvl1pPr algn="l">
              <a:defRPr sz="2186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958971" y="669763"/>
            <a:ext cx="5996636" cy="4497476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498"/>
            </a:lvl1pPr>
            <a:lvl2pPr marL="499720" indent="0">
              <a:buNone/>
              <a:defRPr sz="3060"/>
            </a:lvl2pPr>
            <a:lvl3pPr marL="999439" indent="0">
              <a:buNone/>
              <a:defRPr sz="2623"/>
            </a:lvl3pPr>
            <a:lvl4pPr marL="1499159" indent="0">
              <a:buNone/>
              <a:defRPr sz="2186"/>
            </a:lvl4pPr>
            <a:lvl5pPr marL="1998878" indent="0">
              <a:buNone/>
              <a:defRPr sz="2186"/>
            </a:lvl5pPr>
            <a:lvl6pPr marL="2498598" indent="0">
              <a:buNone/>
              <a:defRPr sz="2186"/>
            </a:lvl6pPr>
            <a:lvl7pPr marL="2998317" indent="0">
              <a:buNone/>
              <a:defRPr sz="2186"/>
            </a:lvl7pPr>
            <a:lvl8pPr marL="3498037" indent="0">
              <a:buNone/>
              <a:defRPr sz="2186"/>
            </a:lvl8pPr>
            <a:lvl9pPr marL="3997757" indent="0">
              <a:buNone/>
              <a:defRPr sz="2186"/>
            </a:lvl9pPr>
          </a:lstStyle>
          <a:p>
            <a:pPr marL="0" marR="0" lvl="0" indent="0" algn="l" defTabSz="999439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498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958971" y="5866500"/>
            <a:ext cx="5996636" cy="879714"/>
          </a:xfrm>
        </p:spPr>
        <p:txBody>
          <a:bodyPr/>
          <a:lstStyle>
            <a:lvl1pPr marL="0" indent="0">
              <a:buNone/>
              <a:defRPr sz="1530"/>
            </a:lvl1pPr>
            <a:lvl2pPr marL="499720" indent="0">
              <a:buNone/>
              <a:defRPr sz="1312"/>
            </a:lvl2pPr>
            <a:lvl3pPr marL="999439" indent="0">
              <a:buNone/>
              <a:defRPr sz="1093"/>
            </a:lvl3pPr>
            <a:lvl4pPr marL="1499159" indent="0">
              <a:buNone/>
              <a:defRPr sz="984"/>
            </a:lvl4pPr>
            <a:lvl5pPr marL="1998878" indent="0">
              <a:buNone/>
              <a:defRPr sz="984"/>
            </a:lvl5pPr>
            <a:lvl6pPr marL="2498598" indent="0">
              <a:buNone/>
              <a:defRPr sz="984"/>
            </a:lvl6pPr>
            <a:lvl7pPr marL="2998317" indent="0">
              <a:buNone/>
              <a:defRPr sz="984"/>
            </a:lvl7pPr>
            <a:lvl8pPr marL="3498037" indent="0">
              <a:buNone/>
              <a:defRPr sz="984"/>
            </a:lvl8pPr>
            <a:lvl9pPr marL="3997757" indent="0">
              <a:buNone/>
              <a:defRPr sz="984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29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E3F65F2-63CC-41C9-87E9-ECCC0558B0DE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5E0A48D-A648-4120-925C-26F17F2D3021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垂直排列标题与文本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245934" y="300179"/>
            <a:ext cx="2248738" cy="6395717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99719" y="300179"/>
            <a:ext cx="6579642" cy="6395717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zh-CN" sz="153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FA207C7-4730-4ECF-9CA2-486A9898A60B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49579" y="2328554"/>
            <a:ext cx="8495233" cy="1606737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99159" y="4247616"/>
            <a:ext cx="6996075" cy="1915592"/>
          </a:xfrm>
        </p:spPr>
        <p:txBody>
          <a:bodyPr/>
          <a:lstStyle>
            <a:lvl1pPr marL="0" indent="0" algn="ctr">
              <a:buNone/>
              <a:defRPr/>
            </a:lvl1pPr>
            <a:lvl2pPr marL="499720" indent="0" algn="ctr">
              <a:buNone/>
              <a:defRPr/>
            </a:lvl2pPr>
            <a:lvl3pPr marL="999439" indent="0" algn="ctr">
              <a:buNone/>
              <a:defRPr/>
            </a:lvl3pPr>
            <a:lvl4pPr marL="1499159" indent="0" algn="ctr">
              <a:buNone/>
              <a:defRPr/>
            </a:lvl4pPr>
            <a:lvl5pPr marL="1998878" indent="0" algn="ctr">
              <a:buNone/>
              <a:defRPr/>
            </a:lvl5pPr>
            <a:lvl6pPr marL="2498598" indent="0" algn="ctr">
              <a:buNone/>
              <a:defRPr/>
            </a:lvl6pPr>
            <a:lvl7pPr marL="2998317" indent="0" algn="ctr">
              <a:buNone/>
              <a:defRPr/>
            </a:lvl7pPr>
            <a:lvl8pPr marL="3498037" indent="0" algn="ctr">
              <a:buNone/>
              <a:defRPr/>
            </a:lvl8pPr>
            <a:lvl9pPr marL="3997757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89488" y="4816741"/>
            <a:ext cx="8495233" cy="1488748"/>
          </a:xfrm>
        </p:spPr>
        <p:txBody>
          <a:bodyPr anchor="t"/>
          <a:lstStyle>
            <a:lvl1pPr algn="l">
              <a:defRPr sz="4372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89488" y="3177037"/>
            <a:ext cx="8495233" cy="1639704"/>
          </a:xfrm>
        </p:spPr>
        <p:txBody>
          <a:bodyPr anchor="b"/>
          <a:lstStyle>
            <a:lvl1pPr marL="0" indent="0">
              <a:buNone/>
              <a:defRPr sz="2186"/>
            </a:lvl1pPr>
            <a:lvl2pPr marL="499720" indent="0">
              <a:buNone/>
              <a:defRPr sz="1967"/>
            </a:lvl2pPr>
            <a:lvl3pPr marL="999439" indent="0">
              <a:buNone/>
              <a:defRPr sz="1749"/>
            </a:lvl3pPr>
            <a:lvl4pPr marL="1499159" indent="0">
              <a:buNone/>
              <a:defRPr sz="1530"/>
            </a:lvl4pPr>
            <a:lvl5pPr marL="1998878" indent="0">
              <a:buNone/>
              <a:defRPr sz="1530"/>
            </a:lvl5pPr>
            <a:lvl6pPr marL="2498598" indent="0">
              <a:buNone/>
              <a:defRPr sz="1530"/>
            </a:lvl6pPr>
            <a:lvl7pPr marL="2998317" indent="0">
              <a:buNone/>
              <a:defRPr sz="1530"/>
            </a:lvl7pPr>
            <a:lvl8pPr marL="3498037" indent="0">
              <a:buNone/>
              <a:defRPr sz="1530"/>
            </a:lvl8pPr>
            <a:lvl9pPr marL="3997757" indent="0">
              <a:buNone/>
              <a:defRPr sz="153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99720" y="1749018"/>
            <a:ext cx="4414190" cy="4946877"/>
          </a:xfrm>
        </p:spPr>
        <p:txBody>
          <a:bodyPr/>
          <a:lstStyle>
            <a:lvl1pPr>
              <a:defRPr sz="3060"/>
            </a:lvl1pPr>
            <a:lvl2pPr>
              <a:defRPr sz="2623"/>
            </a:lvl2pPr>
            <a:lvl3pPr>
              <a:defRPr sz="2186"/>
            </a:lvl3pPr>
            <a:lvl4pPr>
              <a:defRPr sz="1967"/>
            </a:lvl4pPr>
            <a:lvl5pPr>
              <a:defRPr sz="1967"/>
            </a:lvl5pPr>
            <a:lvl6pPr>
              <a:defRPr sz="1967"/>
            </a:lvl6pPr>
            <a:lvl7pPr>
              <a:defRPr sz="1967"/>
            </a:lvl7pPr>
            <a:lvl8pPr>
              <a:defRPr sz="1967"/>
            </a:lvl8pPr>
            <a:lvl9pPr>
              <a:defRPr sz="1967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80483" y="1749018"/>
            <a:ext cx="4414190" cy="4946877"/>
          </a:xfrm>
        </p:spPr>
        <p:txBody>
          <a:bodyPr/>
          <a:lstStyle>
            <a:lvl1pPr>
              <a:defRPr sz="3060"/>
            </a:lvl1pPr>
            <a:lvl2pPr>
              <a:defRPr sz="2623"/>
            </a:lvl2pPr>
            <a:lvl3pPr>
              <a:defRPr sz="2186"/>
            </a:lvl3pPr>
            <a:lvl4pPr>
              <a:defRPr sz="1967"/>
            </a:lvl4pPr>
            <a:lvl5pPr>
              <a:defRPr sz="1967"/>
            </a:lvl5pPr>
            <a:lvl6pPr>
              <a:defRPr sz="1967"/>
            </a:lvl6pPr>
            <a:lvl7pPr>
              <a:defRPr sz="1967"/>
            </a:lvl7pPr>
            <a:lvl8pPr>
              <a:defRPr sz="1967"/>
            </a:lvl8pPr>
            <a:lvl9pPr>
              <a:defRPr sz="1967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99720" y="1677878"/>
            <a:ext cx="4415925" cy="699260"/>
          </a:xfrm>
        </p:spPr>
        <p:txBody>
          <a:bodyPr anchor="b"/>
          <a:lstStyle>
            <a:lvl1pPr marL="0" indent="0">
              <a:buNone/>
              <a:defRPr sz="2623" b="1"/>
            </a:lvl1pPr>
            <a:lvl2pPr marL="499720" indent="0">
              <a:buNone/>
              <a:defRPr sz="2186" b="1"/>
            </a:lvl2pPr>
            <a:lvl3pPr marL="999439" indent="0">
              <a:buNone/>
              <a:defRPr sz="1967" b="1"/>
            </a:lvl3pPr>
            <a:lvl4pPr marL="1499159" indent="0">
              <a:buNone/>
              <a:defRPr sz="1749" b="1"/>
            </a:lvl4pPr>
            <a:lvl5pPr marL="1998878" indent="0">
              <a:buNone/>
              <a:defRPr sz="1749" b="1"/>
            </a:lvl5pPr>
            <a:lvl6pPr marL="2498598" indent="0">
              <a:buNone/>
              <a:defRPr sz="1749" b="1"/>
            </a:lvl6pPr>
            <a:lvl7pPr marL="2998317" indent="0">
              <a:buNone/>
              <a:defRPr sz="1749" b="1"/>
            </a:lvl7pPr>
            <a:lvl8pPr marL="3498037" indent="0">
              <a:buNone/>
              <a:defRPr sz="1749" b="1"/>
            </a:lvl8pPr>
            <a:lvl9pPr marL="3997757" indent="0">
              <a:buNone/>
              <a:defRPr sz="1749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9720" y="2377138"/>
            <a:ext cx="4415925" cy="4318757"/>
          </a:xfrm>
        </p:spPr>
        <p:txBody>
          <a:bodyPr/>
          <a:lstStyle>
            <a:lvl1pPr>
              <a:defRPr sz="2623"/>
            </a:lvl1pPr>
            <a:lvl2pPr>
              <a:defRPr sz="2186"/>
            </a:lvl2pPr>
            <a:lvl3pPr>
              <a:defRPr sz="1967"/>
            </a:lvl3pPr>
            <a:lvl4pPr>
              <a:defRPr sz="1749"/>
            </a:lvl4pPr>
            <a:lvl5pPr>
              <a:defRPr sz="1749"/>
            </a:lvl5pPr>
            <a:lvl6pPr>
              <a:defRPr sz="1749"/>
            </a:lvl6pPr>
            <a:lvl7pPr>
              <a:defRPr sz="1749"/>
            </a:lvl7pPr>
            <a:lvl8pPr>
              <a:defRPr sz="1749"/>
            </a:lvl8pPr>
            <a:lvl9pPr>
              <a:defRPr sz="1749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077013" y="1677878"/>
            <a:ext cx="4417660" cy="699260"/>
          </a:xfrm>
        </p:spPr>
        <p:txBody>
          <a:bodyPr anchor="b"/>
          <a:lstStyle>
            <a:lvl1pPr marL="0" indent="0">
              <a:buNone/>
              <a:defRPr sz="2623" b="1"/>
            </a:lvl1pPr>
            <a:lvl2pPr marL="499720" indent="0">
              <a:buNone/>
              <a:defRPr sz="2186" b="1"/>
            </a:lvl2pPr>
            <a:lvl3pPr marL="999439" indent="0">
              <a:buNone/>
              <a:defRPr sz="1967" b="1"/>
            </a:lvl3pPr>
            <a:lvl4pPr marL="1499159" indent="0">
              <a:buNone/>
              <a:defRPr sz="1749" b="1"/>
            </a:lvl4pPr>
            <a:lvl5pPr marL="1998878" indent="0">
              <a:buNone/>
              <a:defRPr sz="1749" b="1"/>
            </a:lvl5pPr>
            <a:lvl6pPr marL="2498598" indent="0">
              <a:buNone/>
              <a:defRPr sz="1749" b="1"/>
            </a:lvl6pPr>
            <a:lvl7pPr marL="2998317" indent="0">
              <a:buNone/>
              <a:defRPr sz="1749" b="1"/>
            </a:lvl7pPr>
            <a:lvl8pPr marL="3498037" indent="0">
              <a:buNone/>
              <a:defRPr sz="1749" b="1"/>
            </a:lvl8pPr>
            <a:lvl9pPr marL="3997757" indent="0">
              <a:buNone/>
              <a:defRPr sz="1749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077013" y="2377138"/>
            <a:ext cx="4417660" cy="4318757"/>
          </a:xfrm>
        </p:spPr>
        <p:txBody>
          <a:bodyPr/>
          <a:lstStyle>
            <a:lvl1pPr>
              <a:defRPr sz="2623"/>
            </a:lvl1pPr>
            <a:lvl2pPr>
              <a:defRPr sz="2186"/>
            </a:lvl2pPr>
            <a:lvl3pPr>
              <a:defRPr sz="1967"/>
            </a:lvl3pPr>
            <a:lvl4pPr>
              <a:defRPr sz="1749"/>
            </a:lvl4pPr>
            <a:lvl5pPr>
              <a:defRPr sz="1749"/>
            </a:lvl5pPr>
            <a:lvl6pPr>
              <a:defRPr sz="1749"/>
            </a:lvl6pPr>
            <a:lvl7pPr>
              <a:defRPr sz="1749"/>
            </a:lvl7pPr>
            <a:lvl8pPr>
              <a:defRPr sz="1749"/>
            </a:lvl8pPr>
            <a:lvl9pPr>
              <a:defRPr sz="1749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9720" y="298444"/>
            <a:ext cx="3288087" cy="1270121"/>
          </a:xfrm>
        </p:spPr>
        <p:txBody>
          <a:bodyPr anchor="b"/>
          <a:lstStyle>
            <a:lvl1pPr algn="l">
              <a:defRPr sz="2186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07530" y="298443"/>
            <a:ext cx="5587143" cy="6397452"/>
          </a:xfrm>
        </p:spPr>
        <p:txBody>
          <a:bodyPr/>
          <a:lstStyle>
            <a:lvl1pPr>
              <a:defRPr sz="3498"/>
            </a:lvl1pPr>
            <a:lvl2pPr>
              <a:defRPr sz="3060"/>
            </a:lvl2pPr>
            <a:lvl3pPr>
              <a:defRPr sz="2623"/>
            </a:lvl3pPr>
            <a:lvl4pPr>
              <a:defRPr sz="2186"/>
            </a:lvl4pPr>
            <a:lvl5pPr>
              <a:defRPr sz="2186"/>
            </a:lvl5pPr>
            <a:lvl6pPr>
              <a:defRPr sz="2186"/>
            </a:lvl6pPr>
            <a:lvl7pPr>
              <a:defRPr sz="2186"/>
            </a:lvl7pPr>
            <a:lvl8pPr>
              <a:defRPr sz="2186"/>
            </a:lvl8pPr>
            <a:lvl9pPr>
              <a:defRPr sz="2186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99720" y="1568564"/>
            <a:ext cx="3288087" cy="5127332"/>
          </a:xfrm>
        </p:spPr>
        <p:txBody>
          <a:bodyPr/>
          <a:lstStyle>
            <a:lvl1pPr marL="0" indent="0">
              <a:buNone/>
              <a:defRPr sz="1530"/>
            </a:lvl1pPr>
            <a:lvl2pPr marL="499720" indent="0">
              <a:buNone/>
              <a:defRPr sz="1312"/>
            </a:lvl2pPr>
            <a:lvl3pPr marL="999439" indent="0">
              <a:buNone/>
              <a:defRPr sz="1093"/>
            </a:lvl3pPr>
            <a:lvl4pPr marL="1499159" indent="0">
              <a:buNone/>
              <a:defRPr sz="984"/>
            </a:lvl4pPr>
            <a:lvl5pPr marL="1998878" indent="0">
              <a:buNone/>
              <a:defRPr sz="984"/>
            </a:lvl5pPr>
            <a:lvl6pPr marL="2498598" indent="0">
              <a:buNone/>
              <a:defRPr sz="984"/>
            </a:lvl6pPr>
            <a:lvl7pPr marL="2998317" indent="0">
              <a:buNone/>
              <a:defRPr sz="984"/>
            </a:lvl7pPr>
            <a:lvl8pPr marL="3498037" indent="0">
              <a:buNone/>
              <a:defRPr sz="984"/>
            </a:lvl8pPr>
            <a:lvl9pPr marL="3997757" indent="0">
              <a:buNone/>
              <a:defRPr sz="984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58971" y="5247055"/>
            <a:ext cx="5996636" cy="619445"/>
          </a:xfrm>
        </p:spPr>
        <p:txBody>
          <a:bodyPr anchor="b"/>
          <a:lstStyle>
            <a:lvl1pPr algn="l">
              <a:defRPr sz="2186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958971" y="669763"/>
            <a:ext cx="5996636" cy="4497476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498"/>
            </a:lvl1pPr>
            <a:lvl2pPr marL="499720" indent="0">
              <a:buNone/>
              <a:defRPr sz="3060"/>
            </a:lvl2pPr>
            <a:lvl3pPr marL="999439" indent="0">
              <a:buNone/>
              <a:defRPr sz="2623"/>
            </a:lvl3pPr>
            <a:lvl4pPr marL="1499159" indent="0">
              <a:buNone/>
              <a:defRPr sz="2186"/>
            </a:lvl4pPr>
            <a:lvl5pPr marL="1998878" indent="0">
              <a:buNone/>
              <a:defRPr sz="2186"/>
            </a:lvl5pPr>
            <a:lvl6pPr marL="2498598" indent="0">
              <a:buNone/>
              <a:defRPr sz="2186"/>
            </a:lvl6pPr>
            <a:lvl7pPr marL="2998317" indent="0">
              <a:buNone/>
              <a:defRPr sz="2186"/>
            </a:lvl7pPr>
            <a:lvl8pPr marL="3498037" indent="0">
              <a:buNone/>
              <a:defRPr sz="2186"/>
            </a:lvl8pPr>
            <a:lvl9pPr marL="3997757" indent="0">
              <a:buNone/>
              <a:defRPr sz="2186"/>
            </a:lvl9pPr>
          </a:lstStyle>
          <a:p>
            <a:pPr marL="0" marR="0" lvl="0" indent="0" algn="l" defTabSz="999439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498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958971" y="5866500"/>
            <a:ext cx="5996636" cy="879714"/>
          </a:xfrm>
        </p:spPr>
        <p:txBody>
          <a:bodyPr/>
          <a:lstStyle>
            <a:lvl1pPr marL="0" indent="0">
              <a:buNone/>
              <a:defRPr sz="1530"/>
            </a:lvl1pPr>
            <a:lvl2pPr marL="499720" indent="0">
              <a:buNone/>
              <a:defRPr sz="1312"/>
            </a:lvl2pPr>
            <a:lvl3pPr marL="999439" indent="0">
              <a:buNone/>
              <a:defRPr sz="1093"/>
            </a:lvl3pPr>
            <a:lvl4pPr marL="1499159" indent="0">
              <a:buNone/>
              <a:defRPr sz="984"/>
            </a:lvl4pPr>
            <a:lvl5pPr marL="1998878" indent="0">
              <a:buNone/>
              <a:defRPr sz="984"/>
            </a:lvl5pPr>
            <a:lvl6pPr marL="2498598" indent="0">
              <a:buNone/>
              <a:defRPr sz="984"/>
            </a:lvl6pPr>
            <a:lvl7pPr marL="2998317" indent="0">
              <a:buNone/>
              <a:defRPr sz="984"/>
            </a:lvl7pPr>
            <a:lvl8pPr marL="3498037" indent="0">
              <a:buNone/>
              <a:defRPr sz="984"/>
            </a:lvl8pPr>
            <a:lvl9pPr marL="3997757" indent="0">
              <a:buNone/>
              <a:defRPr sz="984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245934" y="300179"/>
            <a:ext cx="2248738" cy="6395717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99719" y="300179"/>
            <a:ext cx="6579642" cy="6395717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</a:defRPr>
            </a:lvl1pPr>
            <a:lvl2pPr marL="499720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2pPr>
            <a:lvl3pPr marL="99943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3pPr>
            <a:lvl4pPr marL="1499159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4pPr>
            <a:lvl5pPr marL="1998878" indent="0" algn="l" defTabSz="999439" rtl="0" eaLnBrk="1" fontAlgn="base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image" Target="../media/image2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>
            <a:spLocks noGrp="1"/>
          </p:cNvSpPr>
          <p:nvPr>
            <p:ph type="title" idx="4294967295"/>
          </p:nvPr>
        </p:nvSpPr>
        <p:spPr>
          <a:xfrm>
            <a:off x="499719" y="300179"/>
            <a:ext cx="8994953" cy="12492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/>
          <p:cNvSpPr>
            <a:spLocks noGrp="1"/>
          </p:cNvSpPr>
          <p:nvPr>
            <p:ph type="body" idx="1"/>
          </p:nvPr>
        </p:nvSpPr>
        <p:spPr>
          <a:xfrm>
            <a:off x="499719" y="1749018"/>
            <a:ext cx="8994953" cy="494687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60">
                <a:solidFill>
                  <a:schemeClr val="tx1"/>
                </a:solidFill>
                <a:latin typeface="+mn-lt"/>
                <a:ea typeface="+mn-ea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623">
                <a:solidFill>
                  <a:schemeClr val="tx1"/>
                </a:solidFill>
                <a:latin typeface="+mn-lt"/>
                <a:ea typeface="+mn-ea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86">
                <a:solidFill>
                  <a:schemeClr val="tx1"/>
                </a:solidFill>
                <a:latin typeface="+mn-lt"/>
                <a:ea typeface="+mn-ea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86">
                <a:solidFill>
                  <a:schemeClr val="tx1"/>
                </a:solidFill>
                <a:latin typeface="+mn-lt"/>
                <a:ea typeface="+mn-ea"/>
              </a:defRPr>
            </a:lvl5pPr>
            <a:lvl6pPr marL="2748458" indent="-24986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186">
                <a:solidFill>
                  <a:schemeClr val="tx1"/>
                </a:solidFill>
                <a:latin typeface="+mn-lt"/>
                <a:ea typeface="+mn-ea"/>
              </a:defRPr>
            </a:lvl6pPr>
            <a:lvl7pPr marL="3248177" indent="-24986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186">
                <a:solidFill>
                  <a:schemeClr val="tx1"/>
                </a:solidFill>
                <a:latin typeface="+mn-lt"/>
                <a:ea typeface="+mn-ea"/>
              </a:defRPr>
            </a:lvl7pPr>
            <a:lvl8pPr marL="3747897" indent="-24986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186">
                <a:solidFill>
                  <a:schemeClr val="tx1"/>
                </a:solidFill>
                <a:latin typeface="+mn-lt"/>
                <a:ea typeface="+mn-ea"/>
              </a:defRPr>
            </a:lvl8pPr>
            <a:lvl9pPr marL="4247616" indent="-24986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186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99720" y="6826031"/>
            <a:ext cx="2332025" cy="520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530" b="0" i="0" u="none" kern="1200" baseline="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buClrTx/>
              <a:buFont typeface="Arial" pitchFamily="34" charset="0"/>
            </a:pPr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14751" y="6826031"/>
            <a:ext cx="3164891" cy="520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530" b="0" i="0" u="none" kern="1200" baseline="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Font typeface="Arial" pitchFamily="34" charset="0"/>
            </a:pPr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162648" y="6826031"/>
            <a:ext cx="2332025" cy="520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530" b="0" i="0" u="none" kern="1200" baseline="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</a:pPr>
            <a:fld id="{29D2855A-9241-4FF1-A84C-48F004F06ADB}" type="slidenum">
              <a:rPr lang="zh-CN" altLang="zh-CN" sz="1530" b="0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*</a:t>
            </a:fld>
            <a:endParaRPr lang="zh-CN" altLang="zh-CN" sz="1530" b="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98" r:id="rId3"/>
    <p:sldLayoutId id="2147483700" r:id="rId4"/>
    <p:sldLayoutId id="2147483702" r:id="rId5"/>
    <p:sldLayoutId id="2147483704" r:id="rId6"/>
    <p:sldLayoutId id="2147483706" r:id="rId7"/>
    <p:sldLayoutId id="2147483708" r:id="rId8"/>
    <p:sldLayoutId id="2147483710" r:id="rId9"/>
    <p:sldLayoutId id="2147483712" r:id="rId10"/>
    <p:sldLayoutId id="2147483714" r:id="rId11"/>
  </p:sldLayoutIdLst>
  <p:transition/>
  <p:timing/>
  <p:txStyles>
    <p:titleStyle>
      <a:lvl1pPr marL="0" indent="0" algn="ctr" defTabSz="99943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809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74790" indent="-37479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498">
          <a:solidFill>
            <a:schemeClr val="tx1"/>
          </a:solidFill>
          <a:latin typeface="+mn-lt"/>
          <a:ea typeface="+mn-ea"/>
          <a:cs typeface="+mn-cs"/>
        </a:defRPr>
      </a:lvl1pPr>
      <a:lvl2pPr marL="812044" indent="-312325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3060">
          <a:solidFill>
            <a:schemeClr val="tx1"/>
          </a:solidFill>
          <a:latin typeface="+mn-lt"/>
          <a:ea typeface="+mn-ea"/>
        </a:defRPr>
      </a:lvl2pPr>
      <a:lvl3pPr marL="1249299" indent="-24986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623">
          <a:solidFill>
            <a:schemeClr val="tx1"/>
          </a:solidFill>
          <a:latin typeface="+mn-lt"/>
          <a:ea typeface="+mn-ea"/>
        </a:defRPr>
      </a:lvl3pPr>
      <a:lvl4pPr marL="1749018" indent="-24986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186">
          <a:solidFill>
            <a:schemeClr val="tx1"/>
          </a:solidFill>
          <a:latin typeface="+mn-lt"/>
          <a:ea typeface="+mn-ea"/>
        </a:defRPr>
      </a:lvl4pPr>
      <a:lvl5pPr marL="2248738" indent="-24986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186">
          <a:solidFill>
            <a:schemeClr val="tx1"/>
          </a:solidFill>
          <a:latin typeface="+mn-lt"/>
          <a:ea typeface="+mn-ea"/>
        </a:defRPr>
      </a:lvl5pPr>
      <a:lvl6pPr marL="2748458" indent="-249860" algn="l" rtl="0" fontAlgn="base">
        <a:spcBef>
          <a:spcPct val="20000"/>
        </a:spcBef>
        <a:spcAft>
          <a:spcPct val="0"/>
        </a:spcAft>
        <a:buChar char="»"/>
        <a:defRPr sz="2186">
          <a:solidFill>
            <a:schemeClr val="tx1"/>
          </a:solidFill>
          <a:latin typeface="+mn-lt"/>
          <a:ea typeface="+mn-ea"/>
        </a:defRPr>
      </a:lvl6pPr>
      <a:lvl7pPr marL="3248177" indent="-249860" algn="l" rtl="0" fontAlgn="base">
        <a:spcBef>
          <a:spcPct val="20000"/>
        </a:spcBef>
        <a:spcAft>
          <a:spcPct val="0"/>
        </a:spcAft>
        <a:buChar char="»"/>
        <a:defRPr sz="2186">
          <a:solidFill>
            <a:schemeClr val="tx1"/>
          </a:solidFill>
          <a:latin typeface="+mn-lt"/>
          <a:ea typeface="+mn-ea"/>
        </a:defRPr>
      </a:lvl7pPr>
      <a:lvl8pPr marL="3747897" indent="-249860" algn="l" rtl="0" fontAlgn="base">
        <a:spcBef>
          <a:spcPct val="20000"/>
        </a:spcBef>
        <a:spcAft>
          <a:spcPct val="0"/>
        </a:spcAft>
        <a:buChar char="»"/>
        <a:defRPr sz="2186">
          <a:solidFill>
            <a:schemeClr val="tx1"/>
          </a:solidFill>
          <a:latin typeface="+mn-lt"/>
          <a:ea typeface="+mn-ea"/>
        </a:defRPr>
      </a:lvl8pPr>
      <a:lvl9pPr marL="4247616" indent="-249860" algn="l" rtl="0" fontAlgn="base">
        <a:spcBef>
          <a:spcPct val="20000"/>
        </a:spcBef>
        <a:spcAft>
          <a:spcPct val="0"/>
        </a:spcAft>
        <a:buChar char="»"/>
        <a:defRPr sz="2186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1pPr>
      <a:lvl2pPr marL="499720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2pPr>
      <a:lvl3pPr marL="999439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3pPr>
      <a:lvl4pPr marL="1499159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4pPr>
      <a:lvl5pPr marL="1998878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5pPr>
      <a:lvl6pPr marL="2498598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6pPr>
      <a:lvl7pPr marL="2998317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7pPr>
      <a:lvl8pPr marL="3498037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8pPr>
      <a:lvl9pPr marL="3997757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/>
          <p:nvPr>
            <p:ph type="title" idx="4294967295"/>
          </p:nvPr>
        </p:nvSpPr>
        <p:spPr>
          <a:xfrm>
            <a:off x="499719" y="300179"/>
            <a:ext cx="8994953" cy="12492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1"/>
                </a:solidFill>
                <a:latin typeface="Calibri" pitchFamily="34" charset="0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/>
          <p:nvPr>
            <p:ph type="body" idx="1"/>
          </p:nvPr>
        </p:nvSpPr>
        <p:spPr>
          <a:xfrm>
            <a:off x="499719" y="1749018"/>
            <a:ext cx="8994953" cy="494687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99720" y="6947490"/>
            <a:ext cx="2332025" cy="39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kern="1200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buClrTx/>
              <a:buFontTx/>
            </a:pPr>
            <a:fld id="{FF2589FC-116A-44EB-A7D6-6B7EA126408B}" type="datetime1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14751" y="6947490"/>
            <a:ext cx="3164891" cy="39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kern="1200" baseline="0">
                <a:solidFill>
                  <a:srgbClr val="898989"/>
                </a:solidFill>
                <a:latin typeface="+mn-lt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FontTx/>
            </a:pPr>
            <a:endParaRPr lang="en-US" altLang="zh-CN" sz="1312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162648" y="6947490"/>
            <a:ext cx="2332025" cy="39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312" b="1" i="0" u="none" kern="1200" baseline="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</a:pPr>
            <a:fld id="{E123D4B9-DC58-4DFC-B70B-41D7499F9C19}" type="slidenum">
              <a:rPr lang="zh-CN" altLang="en-US" sz="1312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zh-CN" altLang="en-US" sz="1312">
              <a:solidFill>
                <a:srgbClr val="898989"/>
              </a:solidFill>
            </a:endParaRPr>
          </a:p>
        </p:txBody>
      </p:sp>
      <p:pic>
        <p:nvPicPr>
          <p:cNvPr id="1031" name="Picture 2"/>
          <p:cNvPicPr/>
          <p:nvPr/>
        </p:nvPicPr>
        <p:blipFill>
          <a:blip r:embed="rId12"/>
          <a:srcRect l="1601" t="2190" r="1067" b="2385"/>
          <a:stretch>
            <a:fillRect/>
          </a:stretch>
        </p:blipFill>
        <p:spPr>
          <a:xfrm>
            <a:off x="0" y="0"/>
            <a:ext cx="9994392" cy="67757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32" name="图片 0"/>
          <p:cNvPicPr/>
          <p:nvPr/>
        </p:nvPicPr>
        <p:blipFill>
          <a:blip r:embed="rId13"/>
          <a:stretch>
            <a:fillRect/>
          </a:stretch>
        </p:blipFill>
        <p:spPr>
          <a:xfrm>
            <a:off x="6602199" y="6812149"/>
            <a:ext cx="2960145" cy="4771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ransition/>
  <p:timing/>
  <p:txStyles>
    <p:titleStyle>
      <a:lvl1pPr marL="0" indent="0" algn="ctr" defTabSz="99943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809">
          <a:solidFill>
            <a:schemeClr val="tx1"/>
          </a:solidFill>
          <a:latin typeface="Calibri" pitchFamily="34" charset="0"/>
          <a:ea typeface="+mj-ea"/>
          <a:cs typeface="+mj-cs"/>
        </a:defRPr>
      </a:lvl1pPr>
    </p:titleStyle>
    <p:bodyStyle>
      <a:lvl1pPr marL="374790" indent="-37479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3498">
          <a:solidFill>
            <a:schemeClr val="tx1"/>
          </a:solidFill>
          <a:latin typeface="+mn-lt"/>
          <a:ea typeface="+mn-ea"/>
          <a:cs typeface="+mn-cs"/>
        </a:defRPr>
      </a:lvl1pPr>
      <a:lvl2pPr marL="812044" indent="-312325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3060">
          <a:solidFill>
            <a:schemeClr val="tx1"/>
          </a:solidFill>
          <a:latin typeface="+mn-lt"/>
          <a:cs typeface="+mn-cs"/>
        </a:defRPr>
      </a:lvl2pPr>
      <a:lvl3pPr marL="1249299" indent="-24986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2623">
          <a:solidFill>
            <a:schemeClr val="tx1"/>
          </a:solidFill>
          <a:latin typeface="+mn-lt"/>
          <a:cs typeface="+mn-cs"/>
        </a:defRPr>
      </a:lvl3pPr>
      <a:lvl4pPr marL="1749018" indent="-24986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2186">
          <a:solidFill>
            <a:schemeClr val="tx1"/>
          </a:solidFill>
          <a:latin typeface="+mn-lt"/>
          <a:cs typeface="+mn-cs"/>
        </a:defRPr>
      </a:lvl4pPr>
      <a:lvl5pPr marL="2248738" indent="-249860" algn="l" defTabSz="99943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186">
          <a:solidFill>
            <a:schemeClr val="tx1"/>
          </a:solidFill>
          <a:latin typeface="+mn-lt"/>
          <a:cs typeface="+mn-cs"/>
        </a:defRPr>
      </a:lvl5pPr>
      <a:lvl6pPr marL="2748458" indent="-24986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186">
          <a:solidFill>
            <a:schemeClr val="tx1"/>
          </a:solidFill>
          <a:latin typeface="+mn-lt"/>
          <a:cs typeface="+mn-cs"/>
        </a:defRPr>
      </a:lvl6pPr>
      <a:lvl7pPr marL="3248177" indent="-24986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186">
          <a:solidFill>
            <a:schemeClr val="tx1"/>
          </a:solidFill>
          <a:latin typeface="+mn-lt"/>
          <a:cs typeface="+mn-cs"/>
        </a:defRPr>
      </a:lvl7pPr>
      <a:lvl8pPr marL="3747897" indent="-24986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186">
          <a:solidFill>
            <a:schemeClr val="tx1"/>
          </a:solidFill>
          <a:latin typeface="+mn-lt"/>
          <a:cs typeface="+mn-cs"/>
        </a:defRPr>
      </a:lvl8pPr>
      <a:lvl9pPr marL="4247616" indent="-24986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186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zh-CN"/>
      </a:defPPr>
      <a:lvl1pPr marL="0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1pPr>
      <a:lvl2pPr marL="499720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2pPr>
      <a:lvl3pPr marL="999439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3pPr>
      <a:lvl4pPr marL="1499159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4pPr>
      <a:lvl5pPr marL="1998878" indent="0" algn="l" defTabSz="999439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7" kern="1200">
          <a:solidFill>
            <a:schemeClr val="tx1"/>
          </a:solidFill>
          <a:latin typeface="+mn-lt"/>
          <a:ea typeface="+mn-ea"/>
          <a:cs typeface="+mn-cs"/>
        </a:defRPr>
      </a:lvl5pPr>
      <a:lvl6pPr marL="2498598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6pPr>
      <a:lvl7pPr marL="2998317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7pPr>
      <a:lvl8pPr marL="3498037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8pPr>
      <a:lvl9pPr marL="3997757" algn="l" defTabSz="999439" rtl="0" eaLnBrk="1" latinLnBrk="0" hangingPunct="1">
        <a:defRPr sz="196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hyperlink" Target="http://www.39kf.com/" TargetMode="External" /><Relationship Id="rId4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213202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674" name="Group 27"/>
          <p:cNvGrpSpPr/>
          <p:nvPr/>
        </p:nvGrpSpPr>
        <p:grpSpPr>
          <a:xfrm>
            <a:off x="4367342" y="5975812"/>
            <a:ext cx="3747897" cy="1297883"/>
            <a:chOff x="666" y="2354"/>
            <a:chExt cx="2361" cy="818"/>
          </a:xfrm>
        </p:grpSpPr>
        <p:sp>
          <p:nvSpPr>
            <p:cNvPr id="28675" name="Freeform 23"/>
            <p:cNvSpPr/>
            <p:nvPr/>
          </p:nvSpPr>
          <p:spPr>
            <a:xfrm rot="21180000">
              <a:off x="688" y="2834"/>
              <a:ext cx="1768" cy="338"/>
            </a:xfrm>
            <a:custGeom>
              <a:cxnLst>
                <a:cxn ang="0">
                  <a:pos x="1" y="218"/>
                </a:cxn>
                <a:cxn ang="0">
                  <a:pos x="496" y="24"/>
                </a:cxn>
                <a:cxn ang="0">
                  <a:pos x="1123" y="253"/>
                </a:cxn>
                <a:cxn ang="0">
                  <a:pos x="1616" y="195"/>
                </a:cxn>
                <a:cxn ang="0">
                  <a:pos x="1133" y="292"/>
                </a:cxn>
                <a:cxn ang="0">
                  <a:pos x="496" y="93"/>
                </a:cxn>
                <a:cxn ang="0">
                  <a:pos x="1" y="218"/>
                </a:cxn>
              </a:cxnLst>
              <a:rect l="l" t="t" r="r" b="b"/>
              <a:pathLst>
                <a:path w="3214" h="205">
                  <a:moveTo>
                    <a:pt x="3" y="145"/>
                  </a:moveTo>
                  <a:cubicBezTo>
                    <a:pt x="0" y="144"/>
                    <a:pt x="557" y="0"/>
                    <a:pt x="987" y="16"/>
                  </a:cubicBezTo>
                  <a:cubicBezTo>
                    <a:pt x="1417" y="33"/>
                    <a:pt x="1861" y="149"/>
                    <a:pt x="2232" y="168"/>
                  </a:cubicBezTo>
                  <a:cubicBezTo>
                    <a:pt x="2603" y="187"/>
                    <a:pt x="3208" y="126"/>
                    <a:pt x="3211" y="130"/>
                  </a:cubicBezTo>
                  <a:cubicBezTo>
                    <a:pt x="3214" y="134"/>
                    <a:pt x="2622" y="205"/>
                    <a:pt x="2251" y="194"/>
                  </a:cubicBezTo>
                  <a:cubicBezTo>
                    <a:pt x="1880" y="183"/>
                    <a:pt x="1362" y="70"/>
                    <a:pt x="987" y="62"/>
                  </a:cubicBezTo>
                  <a:cubicBezTo>
                    <a:pt x="384" y="54"/>
                    <a:pt x="168" y="144"/>
                    <a:pt x="3" y="145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2"/>
                </a:gs>
                <a:gs pos="100000">
                  <a:srgbClr val="BABADD"/>
                </a:gs>
              </a:gsLst>
              <a:lin ang="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>
                <a:lnSpc>
                  <a:spcPct val="100000"/>
                </a:lnSpc>
                <a:buClrTx/>
                <a:buFont typeface="Arial" pitchFamily="34" charset="0"/>
              </a:pPr>
              <a:endParaRPr lang="zh-CN" altLang="en-US" sz="1967" b="0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8676" name="Freeform 26"/>
            <p:cNvSpPr/>
            <p:nvPr/>
          </p:nvSpPr>
          <p:spPr>
            <a:xfrm>
              <a:off x="666" y="2354"/>
              <a:ext cx="2361" cy="820"/>
            </a:xfrm>
            <a:custGeom>
              <a:cxnLst>
                <a:cxn ang="0">
                  <a:pos x="3" y="750"/>
                </a:cxn>
                <a:cxn ang="0">
                  <a:pos x="574" y="314"/>
                </a:cxn>
                <a:cxn ang="0">
                  <a:pos x="1377" y="404"/>
                </a:cxn>
                <a:cxn ang="0">
                  <a:pos x="2160" y="7"/>
                </a:cxn>
                <a:cxn ang="0">
                  <a:pos x="1402" y="456"/>
                </a:cxn>
                <a:cxn ang="0">
                  <a:pos x="569" y="415"/>
                </a:cxn>
                <a:cxn ang="0">
                  <a:pos x="3" y="750"/>
                </a:cxn>
              </a:cxnLst>
              <a:rect l="l" t="t" r="r" b="b"/>
              <a:pathLst>
                <a:path w="1731" h="565">
                  <a:moveTo>
                    <a:pt x="3" y="565"/>
                  </a:moveTo>
                  <a:cubicBezTo>
                    <a:pt x="0" y="563"/>
                    <a:pt x="215" y="289"/>
                    <a:pt x="460" y="237"/>
                  </a:cubicBezTo>
                  <a:cubicBezTo>
                    <a:pt x="704" y="187"/>
                    <a:pt x="892" y="343"/>
                    <a:pt x="1104" y="305"/>
                  </a:cubicBezTo>
                  <a:cubicBezTo>
                    <a:pt x="1316" y="267"/>
                    <a:pt x="1728" y="0"/>
                    <a:pt x="1731" y="6"/>
                  </a:cubicBezTo>
                  <a:cubicBezTo>
                    <a:pt x="1654" y="53"/>
                    <a:pt x="1362" y="291"/>
                    <a:pt x="1124" y="344"/>
                  </a:cubicBezTo>
                  <a:cubicBezTo>
                    <a:pt x="886" y="397"/>
                    <a:pt x="650" y="265"/>
                    <a:pt x="456" y="313"/>
                  </a:cubicBezTo>
                  <a:cubicBezTo>
                    <a:pt x="115" y="402"/>
                    <a:pt x="94" y="537"/>
                    <a:pt x="3" y="565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1"/>
                </a:gs>
                <a:gs pos="100000">
                  <a:srgbClr val="E8F5F6"/>
                </a:gs>
              </a:gsLst>
              <a:lin ang="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>
                <a:lnSpc>
                  <a:spcPct val="100000"/>
                </a:lnSpc>
                <a:buClrTx/>
                <a:buFont typeface="Arial" pitchFamily="34" charset="0"/>
              </a:pPr>
              <a:endParaRPr lang="zh-CN" altLang="en-US" sz="1967" b="0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28677" name="标题 1"/>
          <p:cNvSpPr>
            <a:spLocks noGrp="1"/>
          </p:cNvSpPr>
          <p:nvPr>
            <p:ph type="title"/>
          </p:nvPr>
        </p:nvSpPr>
        <p:spPr>
          <a:xfrm>
            <a:off x="353968" y="2331331"/>
            <a:ext cx="7060274" cy="2509009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marR="0" lvl="0" indent="0" algn="l" defTabSz="999439" eaLnBrk="1" hangingPunct="1">
              <a:lnSpc>
                <a:spcPct val="100000"/>
              </a:lnSpc>
              <a:buClrTx/>
              <a:buNone/>
            </a:pPr>
            <a:r>
              <a:rPr lang="zh-CN" altLang="en-US" sz="5702" b="1" spc="0" baseline="0">
                <a:solidFill>
                  <a:srgbClr val="26267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内镜下肠息肉摘除术</a:t>
            </a:r>
            <a:br>
              <a:rPr lang="en-US" altLang="zh-CN" sz="5602" b="1" spc="0" baseline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en-US" altLang="zh-CN" sz="5602" b="1" spc="0" baseline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</a:t>
            </a:r>
            <a:r>
              <a:rPr lang="zh-CN" altLang="en-US" sz="5702" b="1" spc="0" baseline="0">
                <a:solidFill>
                  <a:srgbClr val="A3A3E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后</a:t>
            </a:r>
            <a:r>
              <a:rPr lang="zh-CN" altLang="en-US" sz="1500" b="1" spc="0" baseline="0">
                <a:solidFill>
                  <a:srgbClr val="A3A3E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(Hou)</a:t>
            </a:r>
            <a:r>
              <a:rPr lang="zh-CN" altLang="en-US" sz="5702" b="1" spc="0" baseline="0">
                <a:solidFill>
                  <a:srgbClr val="A3A3E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的护理</a:t>
            </a:r>
            <a:br>
              <a:rPr lang="zh-CN" altLang="en-US" sz="5602" b="1" baseline="0">
                <a:solidFill>
                  <a:srgbClr val="A3A3E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z="5902" b="1" baseline="0">
              <a:solidFill>
                <a:srgbClr val="A3A3E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8678" name="Group 27"/>
          <p:cNvGrpSpPr/>
          <p:nvPr/>
        </p:nvGrpSpPr>
        <p:grpSpPr>
          <a:xfrm>
            <a:off x="225568" y="284562"/>
            <a:ext cx="3747897" cy="1016790"/>
            <a:chOff x="444" y="2054"/>
            <a:chExt cx="2361" cy="820"/>
          </a:xfrm>
        </p:grpSpPr>
        <p:sp>
          <p:nvSpPr>
            <p:cNvPr id="28679" name="Freeform 23"/>
            <p:cNvSpPr/>
            <p:nvPr/>
          </p:nvSpPr>
          <p:spPr>
            <a:xfrm rot="21180000">
              <a:off x="466" y="2533"/>
              <a:ext cx="1768" cy="337"/>
            </a:xfrm>
            <a:custGeom>
              <a:cxnLst>
                <a:cxn ang="0">
                  <a:pos x="1" y="217"/>
                </a:cxn>
                <a:cxn ang="0">
                  <a:pos x="496" y="24"/>
                </a:cxn>
                <a:cxn ang="0">
                  <a:pos x="1123" y="252"/>
                </a:cxn>
                <a:cxn ang="0">
                  <a:pos x="1616" y="195"/>
                </a:cxn>
                <a:cxn ang="0">
                  <a:pos x="1133" y="291"/>
                </a:cxn>
                <a:cxn ang="0">
                  <a:pos x="496" y="93"/>
                </a:cxn>
                <a:cxn ang="0">
                  <a:pos x="1" y="217"/>
                </a:cxn>
              </a:cxnLst>
              <a:rect l="l" t="t" r="r" b="b"/>
              <a:pathLst>
                <a:path w="3214" h="205">
                  <a:moveTo>
                    <a:pt x="3" y="145"/>
                  </a:moveTo>
                  <a:cubicBezTo>
                    <a:pt x="0" y="144"/>
                    <a:pt x="557" y="0"/>
                    <a:pt x="987" y="16"/>
                  </a:cubicBezTo>
                  <a:cubicBezTo>
                    <a:pt x="1417" y="33"/>
                    <a:pt x="1861" y="149"/>
                    <a:pt x="2232" y="168"/>
                  </a:cubicBezTo>
                  <a:cubicBezTo>
                    <a:pt x="2603" y="187"/>
                    <a:pt x="3208" y="126"/>
                    <a:pt x="3211" y="130"/>
                  </a:cubicBezTo>
                  <a:cubicBezTo>
                    <a:pt x="3214" y="134"/>
                    <a:pt x="2622" y="205"/>
                    <a:pt x="2251" y="194"/>
                  </a:cubicBezTo>
                  <a:cubicBezTo>
                    <a:pt x="1880" y="183"/>
                    <a:pt x="1362" y="70"/>
                    <a:pt x="987" y="62"/>
                  </a:cubicBezTo>
                  <a:cubicBezTo>
                    <a:pt x="384" y="54"/>
                    <a:pt x="168" y="144"/>
                    <a:pt x="3" y="145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2"/>
                </a:gs>
                <a:gs pos="100000">
                  <a:srgbClr val="BABADD"/>
                </a:gs>
              </a:gsLst>
              <a:lin ang="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>
                <a:lnSpc>
                  <a:spcPct val="100000"/>
                </a:lnSpc>
                <a:buClrTx/>
                <a:buFont typeface="Arial" pitchFamily="34" charset="0"/>
              </a:pPr>
              <a:endParaRPr lang="zh-CN" altLang="en-US" sz="1967" b="0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8680" name="Freeform 26"/>
            <p:cNvSpPr/>
            <p:nvPr/>
          </p:nvSpPr>
          <p:spPr>
            <a:xfrm>
              <a:off x="444" y="2054"/>
              <a:ext cx="2361" cy="820"/>
            </a:xfrm>
            <a:custGeom>
              <a:cxnLst>
                <a:cxn ang="0">
                  <a:pos x="3" y="750"/>
                </a:cxn>
                <a:cxn ang="0">
                  <a:pos x="574" y="314"/>
                </a:cxn>
                <a:cxn ang="0">
                  <a:pos x="1377" y="404"/>
                </a:cxn>
                <a:cxn ang="0">
                  <a:pos x="2160" y="7"/>
                </a:cxn>
                <a:cxn ang="0">
                  <a:pos x="1402" y="456"/>
                </a:cxn>
                <a:cxn ang="0">
                  <a:pos x="569" y="415"/>
                </a:cxn>
                <a:cxn ang="0">
                  <a:pos x="3" y="750"/>
                </a:cxn>
              </a:cxnLst>
              <a:rect l="l" t="t" r="r" b="b"/>
              <a:pathLst>
                <a:path w="1731" h="565">
                  <a:moveTo>
                    <a:pt x="3" y="565"/>
                  </a:moveTo>
                  <a:cubicBezTo>
                    <a:pt x="0" y="563"/>
                    <a:pt x="215" y="289"/>
                    <a:pt x="460" y="237"/>
                  </a:cubicBezTo>
                  <a:cubicBezTo>
                    <a:pt x="704" y="187"/>
                    <a:pt x="892" y="343"/>
                    <a:pt x="1104" y="305"/>
                  </a:cubicBezTo>
                  <a:cubicBezTo>
                    <a:pt x="1316" y="267"/>
                    <a:pt x="1728" y="0"/>
                    <a:pt x="1731" y="6"/>
                  </a:cubicBezTo>
                  <a:cubicBezTo>
                    <a:pt x="1654" y="53"/>
                    <a:pt x="1362" y="291"/>
                    <a:pt x="1124" y="344"/>
                  </a:cubicBezTo>
                  <a:cubicBezTo>
                    <a:pt x="886" y="397"/>
                    <a:pt x="650" y="265"/>
                    <a:pt x="456" y="313"/>
                  </a:cubicBezTo>
                  <a:cubicBezTo>
                    <a:pt x="115" y="402"/>
                    <a:pt x="94" y="537"/>
                    <a:pt x="3" y="565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1"/>
                </a:gs>
                <a:gs pos="100000">
                  <a:srgbClr val="E8F5F6"/>
                </a:gs>
              </a:gsLst>
              <a:lin ang="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>
                <a:lnSpc>
                  <a:spcPct val="100000"/>
                </a:lnSpc>
                <a:buClrTx/>
                <a:buFont typeface="Arial" pitchFamily="34" charset="0"/>
              </a:pPr>
              <a:endParaRPr lang="zh-CN" altLang="en-US" sz="1967" b="0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</p:grpSp>
      <p:grpSp>
        <p:nvGrpSpPr>
          <p:cNvPr id="28681" name="Group 27"/>
          <p:cNvGrpSpPr/>
          <p:nvPr/>
        </p:nvGrpSpPr>
        <p:grpSpPr>
          <a:xfrm flipH="1">
            <a:off x="353969" y="5951520"/>
            <a:ext cx="4091454" cy="1297884"/>
            <a:chOff x="214" y="2353"/>
            <a:chExt cx="2361" cy="818"/>
          </a:xfrm>
        </p:grpSpPr>
        <p:sp>
          <p:nvSpPr>
            <p:cNvPr id="28682" name="Freeform 23"/>
            <p:cNvSpPr/>
            <p:nvPr/>
          </p:nvSpPr>
          <p:spPr>
            <a:xfrm rot="21180000">
              <a:off x="236" y="2833"/>
              <a:ext cx="1768" cy="338"/>
            </a:xfrm>
            <a:custGeom>
              <a:cxnLst>
                <a:cxn ang="0">
                  <a:pos x="1" y="218"/>
                </a:cxn>
                <a:cxn ang="0">
                  <a:pos x="496" y="24"/>
                </a:cxn>
                <a:cxn ang="0">
                  <a:pos x="1123" y="253"/>
                </a:cxn>
                <a:cxn ang="0">
                  <a:pos x="1616" y="195"/>
                </a:cxn>
                <a:cxn ang="0">
                  <a:pos x="1133" y="292"/>
                </a:cxn>
                <a:cxn ang="0">
                  <a:pos x="496" y="93"/>
                </a:cxn>
                <a:cxn ang="0">
                  <a:pos x="1" y="218"/>
                </a:cxn>
              </a:cxnLst>
              <a:rect l="l" t="t" r="r" b="b"/>
              <a:pathLst>
                <a:path w="3214" h="205">
                  <a:moveTo>
                    <a:pt x="3" y="145"/>
                  </a:moveTo>
                  <a:cubicBezTo>
                    <a:pt x="0" y="144"/>
                    <a:pt x="557" y="0"/>
                    <a:pt x="987" y="16"/>
                  </a:cubicBezTo>
                  <a:cubicBezTo>
                    <a:pt x="1417" y="33"/>
                    <a:pt x="1861" y="149"/>
                    <a:pt x="2232" y="168"/>
                  </a:cubicBezTo>
                  <a:cubicBezTo>
                    <a:pt x="2603" y="187"/>
                    <a:pt x="3208" y="126"/>
                    <a:pt x="3211" y="130"/>
                  </a:cubicBezTo>
                  <a:cubicBezTo>
                    <a:pt x="3214" y="134"/>
                    <a:pt x="2622" y="205"/>
                    <a:pt x="2251" y="194"/>
                  </a:cubicBezTo>
                  <a:cubicBezTo>
                    <a:pt x="1880" y="183"/>
                    <a:pt x="1362" y="70"/>
                    <a:pt x="987" y="62"/>
                  </a:cubicBezTo>
                  <a:cubicBezTo>
                    <a:pt x="384" y="54"/>
                    <a:pt x="168" y="144"/>
                    <a:pt x="3" y="145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2"/>
                </a:gs>
                <a:gs pos="100000">
                  <a:srgbClr val="BABADD"/>
                </a:gs>
              </a:gsLst>
              <a:lin ang="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>
                <a:lnSpc>
                  <a:spcPct val="100000"/>
                </a:lnSpc>
                <a:buClrTx/>
                <a:buFont typeface="Arial" pitchFamily="34" charset="0"/>
              </a:pPr>
              <a:endParaRPr lang="zh-CN" altLang="en-US" sz="1967" b="0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8683" name="Freeform 26"/>
            <p:cNvSpPr/>
            <p:nvPr/>
          </p:nvSpPr>
          <p:spPr>
            <a:xfrm>
              <a:off x="214" y="2353"/>
              <a:ext cx="2361" cy="820"/>
            </a:xfrm>
            <a:custGeom>
              <a:cxnLst>
                <a:cxn ang="0">
                  <a:pos x="3" y="750"/>
                </a:cxn>
                <a:cxn ang="0">
                  <a:pos x="574" y="314"/>
                </a:cxn>
                <a:cxn ang="0">
                  <a:pos x="1377" y="404"/>
                </a:cxn>
                <a:cxn ang="0">
                  <a:pos x="2160" y="7"/>
                </a:cxn>
                <a:cxn ang="0">
                  <a:pos x="1402" y="456"/>
                </a:cxn>
                <a:cxn ang="0">
                  <a:pos x="569" y="415"/>
                </a:cxn>
                <a:cxn ang="0">
                  <a:pos x="3" y="750"/>
                </a:cxn>
              </a:cxnLst>
              <a:rect l="l" t="t" r="r" b="b"/>
              <a:pathLst>
                <a:path w="1731" h="565">
                  <a:moveTo>
                    <a:pt x="3" y="565"/>
                  </a:moveTo>
                  <a:cubicBezTo>
                    <a:pt x="0" y="563"/>
                    <a:pt x="215" y="289"/>
                    <a:pt x="460" y="237"/>
                  </a:cubicBezTo>
                  <a:cubicBezTo>
                    <a:pt x="704" y="187"/>
                    <a:pt x="892" y="343"/>
                    <a:pt x="1104" y="305"/>
                  </a:cubicBezTo>
                  <a:cubicBezTo>
                    <a:pt x="1316" y="267"/>
                    <a:pt x="1728" y="0"/>
                    <a:pt x="1731" y="6"/>
                  </a:cubicBezTo>
                  <a:cubicBezTo>
                    <a:pt x="1654" y="53"/>
                    <a:pt x="1362" y="291"/>
                    <a:pt x="1124" y="344"/>
                  </a:cubicBezTo>
                  <a:cubicBezTo>
                    <a:pt x="886" y="397"/>
                    <a:pt x="650" y="265"/>
                    <a:pt x="456" y="313"/>
                  </a:cubicBezTo>
                  <a:cubicBezTo>
                    <a:pt x="115" y="402"/>
                    <a:pt x="94" y="537"/>
                    <a:pt x="3" y="565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1"/>
                </a:gs>
                <a:gs pos="100000">
                  <a:srgbClr val="E8F5F6"/>
                </a:gs>
              </a:gsLst>
              <a:lin ang="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3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3060" b="1" i="0" u="none" kern="1200" baseline="0">
                  <a:solidFill>
                    <a:srgbClr val="0000FF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>
                <a:lnSpc>
                  <a:spcPct val="100000"/>
                </a:lnSpc>
                <a:buClrTx/>
                <a:buFont typeface="Arial" pitchFamily="34" charset="0"/>
              </a:pPr>
              <a:endParaRPr lang="zh-CN" altLang="en-US" sz="1967" b="0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28684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第一页，共三十五页。</a:t>
            </a:r>
          </a:p>
        </p:txBody>
      </p:sp>
    </p:spTree>
  </p:cSld>
  <p:clrMapOvr>
    <a:masterClrMapping/>
  </p:clrMapOvr>
  <p:transition spd="slow">
    <p:randomBar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标题 1"/>
          <p:cNvSpPr/>
          <p:nvPr>
            <p:ph type="title" idx="4294967295"/>
          </p:nvPr>
        </p:nvSpPr>
        <p:spPr>
          <a:xfrm>
            <a:off x="1613678" y="5401483"/>
            <a:ext cx="4485330" cy="109140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1"/>
                </a:solidFill>
                <a:latin typeface="Calibri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>
                <a:latin typeface="黑体" panose="02010609060101010101" charset="-122"/>
                <a:ea typeface="黑体"/>
              </a:rPr>
              <a:t>肠镜简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(Jian)</a:t>
            </a:r>
            <a:r>
              <a:rPr lang="zh-CN" altLang="en-US">
                <a:latin typeface="黑体" panose="02010609060101010101" charset="-122"/>
                <a:ea typeface="黑体"/>
              </a:rPr>
              <a:t>介</a:t>
            </a:r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29699" name="内容占位符 2"/>
          <p:cNvSpPr/>
          <p:nvPr>
            <p:ph idx="4294967295"/>
          </p:nvPr>
        </p:nvSpPr>
        <p:spPr>
          <a:xfrm>
            <a:off x="4013373" y="1230213"/>
            <a:ext cx="5155093" cy="590120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b="1">
                <a:latin typeface="仿宋" charset="-122"/>
                <a:ea typeface="仿宋" charset="-122"/>
              </a:rPr>
              <a:t>  </a:t>
            </a:r>
            <a:r>
              <a:rPr lang="zh-CN" altLang="en-US" sz="2423" b="1">
                <a:latin typeface="仿宋" charset="-122"/>
                <a:ea typeface="仿宋" charset="-122"/>
              </a:rPr>
              <a:t>肠镜检查是医      生用来检查大肠及结肠内   部病变的一种诊断方式。肠镜是一支细长可弯曲的仪</a:t>
            </a:r>
            <a:r>
              <a:rPr lang="zh-CN" altLang="en-US" sz="1500" b="1">
                <a:latin typeface="仿宋" charset="-122"/>
                <a:ea typeface="仿宋" charset="-122"/>
              </a:rPr>
              <a:t>(Yi)</a:t>
            </a:r>
            <a:r>
              <a:rPr lang="zh-CN" altLang="en-US" sz="2423" b="1">
                <a:latin typeface="仿宋" charset="-122"/>
                <a:ea typeface="仿宋" charset="-122"/>
              </a:rPr>
              <a:t>器，直径大约</a:t>
            </a:r>
            <a:r>
              <a:rPr lang="en-US" altLang="zh-CN" sz="2423" b="1">
                <a:latin typeface="仿宋" charset="-122"/>
                <a:ea typeface="仿宋" charset="-122"/>
              </a:rPr>
              <a:t>1</a:t>
            </a:r>
            <a:r>
              <a:rPr lang="zh-CN" altLang="en-US" sz="2223" b="1">
                <a:latin typeface="仿宋" charset="-122"/>
                <a:ea typeface="仿宋" charset="-122"/>
              </a:rPr>
              <a:t>厘米，肠镜通过肛门进入直肠，直到大肠，可让医生观察到结肠和大肠的内部情况。原始肠镜多用于检疫，较现代肠镜相比</a:t>
            </a:r>
            <a:endParaRPr lang="en-US" altLang="zh-CN" sz="2623" b="1">
              <a:latin typeface="仿宋" charset="-122"/>
              <a:ea typeface="仿宋" charset="-122"/>
            </a:endParaRPr>
          </a:p>
          <a:p>
            <a:pPr lvl="0">
              <a:buNone/>
            </a:pPr>
            <a:r>
              <a:rPr lang="en-US" altLang="zh-CN" sz="2423" b="1">
                <a:latin typeface="仿宋" charset="-122"/>
                <a:ea typeface="仿宋" charset="-122"/>
              </a:rPr>
              <a:t>     </a:t>
            </a:r>
            <a:r>
              <a:rPr lang="zh-CN" altLang="en-US" sz="2523" b="1">
                <a:latin typeface="仿宋" charset="-122"/>
                <a:ea typeface="仿宋" charset="-122"/>
              </a:rPr>
              <a:t>简陋。现代肠镜多带摄像</a:t>
            </a:r>
            <a:endParaRPr lang="en-US" altLang="zh-CN" sz="2623" b="1">
              <a:latin typeface="仿宋" charset="-122"/>
              <a:ea typeface="仿宋" charset="-122"/>
            </a:endParaRPr>
          </a:p>
          <a:p>
            <a:pPr lvl="0">
              <a:buNone/>
            </a:pPr>
            <a:r>
              <a:rPr lang="zh-CN" altLang="en-US" sz="2223" b="1">
                <a:latin typeface="仿宋" charset="-122"/>
                <a:ea typeface="仿宋" charset="-122"/>
              </a:rPr>
              <a:t>      头，且尺寸长，从而</a:t>
            </a:r>
            <a:endParaRPr lang="en-US" altLang="zh-CN" sz="2623" b="1">
              <a:latin typeface="仿宋" charset="-122"/>
              <a:ea typeface="仿宋" charset="-122"/>
            </a:endParaRPr>
          </a:p>
          <a:p>
            <a:pPr lvl="0">
              <a:buNone/>
            </a:pPr>
            <a:r>
              <a:rPr lang="en-US" altLang="zh-CN" sz="2223" b="1">
                <a:latin typeface="仿宋" charset="-122"/>
                <a:ea typeface="仿宋" charset="-122"/>
              </a:rPr>
              <a:t>         </a:t>
            </a:r>
            <a:r>
              <a:rPr lang="zh-CN" altLang="en-US" sz="2223" b="1">
                <a:latin typeface="仿宋" charset="-122"/>
                <a:ea typeface="仿宋" charset="-122"/>
              </a:rPr>
              <a:t>可以至更深处</a:t>
            </a:r>
            <a:endParaRPr lang="en-US" altLang="zh-CN" sz="2623" b="1">
              <a:latin typeface="仿宋" charset="-122"/>
              <a:ea typeface="仿宋" charset="-122"/>
            </a:endParaRPr>
          </a:p>
          <a:p>
            <a:pPr lvl="0">
              <a:buNone/>
            </a:pPr>
            <a:r>
              <a:rPr lang="en-US" altLang="zh-CN" sz="2423" b="1">
                <a:latin typeface="仿宋" charset="-122"/>
                <a:ea typeface="仿宋" charset="-122"/>
              </a:rPr>
              <a:t>           </a:t>
            </a:r>
            <a:r>
              <a:rPr lang="zh-CN" altLang="en-US" sz="2423" b="1">
                <a:latin typeface="仿宋" charset="-122"/>
                <a:ea typeface="仿宋" charset="-122"/>
              </a:rPr>
              <a:t>检查病变</a:t>
            </a:r>
            <a:endParaRPr lang="en-US" altLang="zh-CN" sz="2623" b="1">
              <a:latin typeface="仿宋" charset="-122"/>
              <a:ea typeface="仿宋" charset="-122"/>
            </a:endParaRPr>
          </a:p>
          <a:p>
            <a:pPr lvl="0">
              <a:buNone/>
            </a:pPr>
            <a:r>
              <a:rPr lang="en-US" altLang="zh-CN" sz="2423" b="1">
                <a:latin typeface="仿宋" charset="-122"/>
                <a:ea typeface="仿宋" charset="-122"/>
              </a:rPr>
              <a:t>              </a:t>
            </a:r>
            <a:r>
              <a:rPr lang="zh-CN" altLang="en-US" sz="2323" b="1">
                <a:latin typeface="仿宋" charset="-122"/>
                <a:ea typeface="仿宋" charset="-122"/>
              </a:rPr>
              <a:t>等。</a:t>
            </a:r>
            <a:endParaRPr lang="zh-CN" altLang="en-US" sz="2623" b="1">
              <a:latin typeface="仿宋" charset="-122"/>
              <a:ea typeface="仿宋" charset="-122"/>
            </a:endParaRPr>
          </a:p>
        </p:txBody>
      </p:sp>
      <p:sp>
        <p:nvSpPr>
          <p:cNvPr id="29700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第二页，共三十五页。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2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2399696" y="1466192"/>
            <a:ext cx="6092067" cy="472130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23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第三页，共三十五页。</a:t>
            </a:r>
          </a:p>
        </p:txBody>
      </p:sp>
    </p:spTree>
  </p:cSld>
  <p:clrMapOvr>
    <a:masterClrMapping/>
  </p:clrMapOvr>
  <p:transition spd="slow">
    <p:push dir="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标题 1"/>
          <p:cNvSpPr/>
          <p:nvPr>
            <p:ph type="title" idx="4294967295"/>
          </p:nvPr>
        </p:nvSpPr>
        <p:spPr>
          <a:xfrm>
            <a:off x="13882" y="1622354"/>
            <a:ext cx="8994953" cy="12492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1"/>
                </a:solidFill>
                <a:latin typeface="Calibri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>
                <a:latin typeface="黑体" panose="02010609060101010101" charset="-122"/>
                <a:ea typeface="黑体"/>
              </a:rPr>
              <a:t>肠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(Chang)</a:t>
            </a:r>
            <a:r>
              <a:rPr lang="zh-CN" altLang="en-US">
                <a:latin typeface="黑体" panose="02010609060101010101" charset="-122"/>
                <a:ea typeface="黑体"/>
              </a:rPr>
              <a:t>道准备 </a:t>
            </a:r>
            <a:br>
              <a:rPr lang="zh-CN" altLang="en-US">
                <a:latin typeface="黑体" panose="02010609060101010101" charset="-122"/>
                <a:ea typeface="黑体"/>
              </a:rPr>
            </a:br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31747" name="内容占位符 2"/>
          <p:cNvSpPr/>
          <p:nvPr>
            <p:ph idx="4294967295"/>
          </p:nvPr>
        </p:nvSpPr>
        <p:spPr>
          <a:xfrm>
            <a:off x="511866" y="2488187"/>
            <a:ext cx="8824909" cy="349977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lnSpc>
                <a:spcPct val="90000"/>
              </a:lnSpc>
              <a:buNone/>
            </a:pPr>
            <a:endParaRPr lang="zh-CN" altLang="en-US">
              <a:latin typeface="黑体" panose="02010609060101010101" charset="-122"/>
              <a:ea typeface="黑体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>
                <a:latin typeface="黑体" panose="02010609060101010101" charset="-122"/>
                <a:ea typeface="黑体"/>
              </a:rPr>
              <a:t>      目前我科室采用的是复方聚乙二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(Er)</a:t>
            </a:r>
            <a:r>
              <a:rPr lang="zh-CN" altLang="en-US">
                <a:latin typeface="黑体" panose="02010609060101010101" charset="-122"/>
                <a:ea typeface="黑体"/>
              </a:rPr>
              <a:t>醇口服溶液，要求患者于检查当日</a:t>
            </a:r>
            <a:r>
              <a:rPr lang="en-US" altLang="zh-CN">
                <a:latin typeface="黑体" panose="02010609060101010101" charset="-122"/>
                <a:ea typeface="黑体"/>
              </a:rPr>
              <a:t>6</a:t>
            </a:r>
            <a:r>
              <a:rPr lang="zh-CN" altLang="en-US">
                <a:latin typeface="黑体" panose="02010609060101010101" charset="-122"/>
                <a:ea typeface="黑体"/>
              </a:rPr>
              <a:t>点开始口服复方聚乙二醇口服溶液，</a:t>
            </a:r>
            <a:r>
              <a:rPr lang="en-US" altLang="zh-CN">
                <a:latin typeface="黑体" panose="02010609060101010101" charset="-122"/>
                <a:ea typeface="黑体"/>
              </a:rPr>
              <a:t>1</a:t>
            </a:r>
            <a:r>
              <a:rPr lang="zh-CN" altLang="en-US">
                <a:latin typeface="黑体" panose="02010609060101010101" charset="-122"/>
                <a:ea typeface="黑体"/>
              </a:rPr>
              <a:t>包加</a:t>
            </a:r>
            <a:r>
              <a:rPr lang="en-US" altLang="zh-CN">
                <a:latin typeface="黑体" panose="02010609060101010101" charset="-122"/>
                <a:ea typeface="黑体"/>
              </a:rPr>
              <a:t>3000 ml</a:t>
            </a:r>
            <a:r>
              <a:rPr lang="zh-CN" altLang="en-US">
                <a:latin typeface="黑体" panose="02010609060101010101" charset="-122"/>
                <a:ea typeface="黑体"/>
              </a:rPr>
              <a:t>温开水搅匀，尽快在</a:t>
            </a:r>
            <a:r>
              <a:rPr lang="en-US" altLang="zh-CN">
                <a:latin typeface="黑体" panose="02010609060101010101" charset="-122"/>
                <a:ea typeface="黑体"/>
              </a:rPr>
              <a:t>2h</a:t>
            </a:r>
            <a:r>
              <a:rPr lang="zh-CN" altLang="en-US">
                <a:latin typeface="黑体" panose="02010609060101010101" charset="-122"/>
                <a:ea typeface="黑体"/>
              </a:rPr>
              <a:t>内服完，直到排出清水为止。</a:t>
            </a:r>
            <a:endParaRPr lang="zh-CN" altLang="en-US">
              <a:latin typeface="黑体" panose="02010609060101010101" charset="-122"/>
              <a:ea typeface="黑体"/>
            </a:endParaRPr>
          </a:p>
          <a:p>
            <a:pPr lvl="0"/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31748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第四页，共三十五页。</a:t>
            </a:r>
          </a:p>
        </p:txBody>
      </p:sp>
    </p:spTree>
  </p:cSld>
  <p:clrMapOvr>
    <a:masterClrMapping/>
  </p:clrMapOvr>
  <p:transition spd="slow">
    <p:wip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标题 1"/>
          <p:cNvSpPr/>
          <p:nvPr>
            <p:ph type="title" idx="4294967295"/>
          </p:nvPr>
        </p:nvSpPr>
        <p:spPr>
          <a:xfrm>
            <a:off x="196071" y="2332025"/>
            <a:ext cx="8994953" cy="12492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1"/>
                </a:solidFill>
                <a:latin typeface="Calibri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 sz="6358" b="1">
                <a:ea typeface="宋体" pitchFamily="2" charset="-122"/>
              </a:rPr>
              <a:t>肠</a:t>
            </a:r>
            <a:r>
              <a:rPr lang="zh-CN" altLang="en-US" sz="1500" b="1">
                <a:ea typeface="宋体" pitchFamily="2" charset="-122"/>
              </a:rPr>
              <a:t>(Chang)</a:t>
            </a:r>
            <a:r>
              <a:rPr lang="zh-CN" altLang="en-US" sz="6358" b="1">
                <a:ea typeface="宋体" pitchFamily="2" charset="-122"/>
              </a:rPr>
              <a:t>镜禁忌症</a:t>
            </a:r>
            <a:endParaRPr lang="zh-CN" altLang="en-US" sz="6558" b="1">
              <a:ea typeface="宋体" pitchFamily="2" charset="-122"/>
            </a:endParaRPr>
          </a:p>
        </p:txBody>
      </p:sp>
      <p:sp>
        <p:nvSpPr>
          <p:cNvPr id="32771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第五页，共三十五页。</a:t>
            </a:r>
          </a:p>
        </p:txBody>
      </p:sp>
    </p:spTree>
  </p:cSld>
  <p:clrMapOvr>
    <a:masterClrMapping/>
  </p:clrMapOvr>
  <p:transition spd="slow">
    <p:pull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矩形 1"/>
          <p:cNvSpPr/>
          <p:nvPr/>
        </p:nvSpPr>
        <p:spPr>
          <a:xfrm>
            <a:off x="668029" y="914418"/>
            <a:ext cx="8814498" cy="44588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23">
                <a:solidFill>
                  <a:schemeClr val="tx1"/>
                </a:solidFill>
              </a:rPr>
              <a:t>1.</a:t>
            </a:r>
            <a:r>
              <a:rPr lang="zh-CN" altLang="en-US" sz="2223">
                <a:solidFill>
                  <a:schemeClr val="tx1"/>
                </a:solidFill>
              </a:rPr>
              <a:t>肛管直肠狭窄、内窥镜无法插入时，不宜做内窥镜检查 。</a:t>
            </a:r>
            <a:endParaRPr lang="en-US" altLang="zh-CN" sz="2623">
              <a:solidFill>
                <a:schemeClr val="tx1"/>
              </a:solidFill>
            </a:endParaRPr>
          </a:p>
          <a:p>
            <a:pPr lvl="0"/>
            <a:r>
              <a:rPr lang="en-US" altLang="zh-CN" sz="2223">
                <a:solidFill>
                  <a:schemeClr val="tx1"/>
                </a:solidFill>
              </a:rPr>
              <a:t>2.</a:t>
            </a:r>
            <a:r>
              <a:rPr lang="zh-CN" altLang="en-US" sz="2323">
                <a:solidFill>
                  <a:schemeClr val="tx1"/>
                </a:solidFill>
              </a:rPr>
              <a:t>有腹膜刺激症状的患者，如肠穿孔、腹膜炎等，禁忌做此项检查。</a:t>
            </a:r>
            <a:endParaRPr lang="en-US" altLang="zh-CN" sz="2623">
              <a:solidFill>
                <a:schemeClr val="tx1"/>
              </a:solidFill>
            </a:endParaRPr>
          </a:p>
          <a:p>
            <a:pPr lvl="0"/>
            <a:r>
              <a:rPr lang="en-US" altLang="zh-CN" sz="2323">
                <a:solidFill>
                  <a:schemeClr val="tx1"/>
                </a:solidFill>
              </a:rPr>
              <a:t>3.</a:t>
            </a:r>
            <a:r>
              <a:rPr lang="zh-CN" altLang="en-US" sz="2523">
                <a:solidFill>
                  <a:schemeClr val="tx1"/>
                </a:solidFill>
              </a:rPr>
              <a:t>肛管直肠急性期感染或有疼痛性病灶，如肛裂、肛周脓肿等，避免做肠镜检查。</a:t>
            </a:r>
            <a:endParaRPr lang="en-US" altLang="zh-CN" sz="2623">
              <a:solidFill>
                <a:schemeClr val="tx1"/>
              </a:solidFill>
            </a:endParaRPr>
          </a:p>
          <a:p>
            <a:pPr lvl="0"/>
            <a:r>
              <a:rPr lang="en-US" altLang="zh-CN" sz="2323">
                <a:solidFill>
                  <a:schemeClr val="tx1"/>
                </a:solidFill>
              </a:rPr>
              <a:t>4.</a:t>
            </a:r>
            <a:r>
              <a:rPr lang="zh-CN" altLang="en-US" sz="2523">
                <a:solidFill>
                  <a:schemeClr val="tx1"/>
                </a:solidFill>
              </a:rPr>
              <a:t>妇女月经期不宜检查，妊娠期应慎做。</a:t>
            </a:r>
            <a:endParaRPr lang="en-US" altLang="zh-CN" sz="2623">
              <a:solidFill>
                <a:schemeClr val="tx1"/>
              </a:solidFill>
            </a:endParaRPr>
          </a:p>
          <a:p>
            <a:pPr lvl="0"/>
            <a:r>
              <a:rPr lang="en-US" altLang="zh-CN" sz="2323">
                <a:solidFill>
                  <a:schemeClr val="tx1"/>
                </a:solidFill>
              </a:rPr>
              <a:t>5.</a:t>
            </a:r>
            <a:r>
              <a:rPr lang="zh-CN" altLang="en-US" sz="2223">
                <a:solidFill>
                  <a:schemeClr val="tx1"/>
                </a:solidFill>
              </a:rPr>
              <a:t>年老体</a:t>
            </a:r>
            <a:r>
              <a:rPr lang="zh-CN" altLang="en-US" sz="1500">
                <a:solidFill>
                  <a:schemeClr val="tx1"/>
                </a:solidFill>
              </a:rPr>
              <a:t>(Ti)</a:t>
            </a:r>
            <a:r>
              <a:rPr lang="zh-CN" altLang="en-US" sz="2223">
                <a:solidFill>
                  <a:schemeClr val="tx1"/>
                </a:solidFill>
              </a:rPr>
              <a:t>衰、严重高血压、贫血、冠心病、心肺功能不全者，不宜做内窥镜检查。</a:t>
            </a:r>
            <a:endParaRPr lang="en-US" altLang="zh-CN" sz="2623">
              <a:solidFill>
                <a:schemeClr val="tx1"/>
              </a:solidFill>
            </a:endParaRPr>
          </a:p>
          <a:p>
            <a:pPr lvl="0"/>
            <a:r>
              <a:rPr lang="en-US" altLang="zh-CN" sz="2223">
                <a:solidFill>
                  <a:schemeClr val="tx1"/>
                </a:solidFill>
              </a:rPr>
              <a:t>6.</a:t>
            </a:r>
            <a:r>
              <a:rPr lang="zh-CN" altLang="en-US" sz="2223">
                <a:solidFill>
                  <a:schemeClr val="tx1"/>
                </a:solidFill>
              </a:rPr>
              <a:t>腹腔、盆腔手术后早期，怀疑有穿孔、肠瘘或广泛腹腔粘连者，禁忌做此检查。</a:t>
            </a:r>
            <a:endParaRPr lang="zh-CN" altLang="en-US" sz="2623">
              <a:solidFill>
                <a:schemeClr val="tx1"/>
              </a:solidFill>
            </a:endParaRPr>
          </a:p>
        </p:txBody>
      </p:sp>
      <p:sp>
        <p:nvSpPr>
          <p:cNvPr id="33795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第六页，共三十五页。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矩形 1"/>
          <p:cNvSpPr/>
          <p:nvPr/>
        </p:nvSpPr>
        <p:spPr>
          <a:xfrm>
            <a:off x="1285738" y="1471396"/>
            <a:ext cx="7063744" cy="3620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60">
                <a:solidFill>
                  <a:schemeClr val="tx1"/>
                </a:solidFill>
              </a:rPr>
              <a:t>胃肠息肉属于消化系统的常见疾病。息肉大者会导致出血或者发生癌变</a:t>
            </a:r>
            <a:r>
              <a:rPr lang="en-US" altLang="zh-CN" sz="2960">
                <a:solidFill>
                  <a:schemeClr val="tx1"/>
                </a:solidFill>
              </a:rPr>
              <a:t>,</a:t>
            </a:r>
            <a:r>
              <a:rPr lang="zh-CN" altLang="en-US" sz="2660">
                <a:solidFill>
                  <a:schemeClr val="tx1"/>
                </a:solidFill>
              </a:rPr>
              <a:t>给患者和家庭带来困扰。现在临床上已经达成共识的治疗方法是切除手术</a:t>
            </a:r>
            <a:r>
              <a:rPr lang="en-US" altLang="zh-CN" sz="2860">
                <a:solidFill>
                  <a:schemeClr val="tx1"/>
                </a:solidFill>
              </a:rPr>
              <a:t>,</a:t>
            </a:r>
            <a:r>
              <a:rPr lang="zh-CN" altLang="en-US" sz="2660">
                <a:solidFill>
                  <a:schemeClr val="tx1"/>
                </a:solidFill>
              </a:rPr>
              <a:t>近年</a:t>
            </a:r>
            <a:r>
              <a:rPr lang="zh-CN" altLang="en-US" sz="1500">
                <a:solidFill>
                  <a:schemeClr val="tx1"/>
                </a:solidFill>
              </a:rPr>
              <a:t>(Nian)</a:t>
            </a:r>
            <a:r>
              <a:rPr lang="zh-CN" altLang="en-US" sz="2660">
                <a:solidFill>
                  <a:schemeClr val="tx1"/>
                </a:solidFill>
              </a:rPr>
              <a:t>来随着科学技术发展和先进仪器设备的使用</a:t>
            </a:r>
            <a:r>
              <a:rPr lang="en-US" altLang="zh-CN" sz="2960">
                <a:solidFill>
                  <a:schemeClr val="tx1"/>
                </a:solidFill>
              </a:rPr>
              <a:t>,</a:t>
            </a:r>
            <a:r>
              <a:rPr lang="zh-CN" altLang="en-US" sz="2960">
                <a:solidFill>
                  <a:schemeClr val="tx1"/>
                </a:solidFill>
              </a:rPr>
              <a:t>电子胃肠镜诊疗已经成为胃肠息肉治疗的主要方法。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481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第七页，共三十五页。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矩形 1"/>
          <p:cNvSpPr/>
          <p:nvPr/>
        </p:nvSpPr>
        <p:spPr>
          <a:xfrm>
            <a:off x="1613678" y="1938149"/>
            <a:ext cx="6826031" cy="301322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960">
                <a:solidFill>
                  <a:schemeClr val="tx1"/>
                </a:solidFill>
              </a:rPr>
              <a:t>患者在就诊时出现腹痛，腹胀，便秘、腹泻或者便血等症状</a:t>
            </a:r>
            <a:r>
              <a:rPr lang="en-US" altLang="zh-CN" sz="2760">
                <a:solidFill>
                  <a:schemeClr val="tx1"/>
                </a:solidFill>
              </a:rPr>
              <a:t>,</a:t>
            </a:r>
            <a:r>
              <a:rPr lang="zh-CN" altLang="en-US" sz="2860">
                <a:solidFill>
                  <a:schemeClr val="tx1"/>
                </a:solidFill>
              </a:rPr>
              <a:t>经过电子胃肠镜检查发现息肉</a:t>
            </a:r>
            <a:r>
              <a:rPr lang="en-US" altLang="zh-CN" sz="2660">
                <a:solidFill>
                  <a:schemeClr val="tx1"/>
                </a:solidFill>
              </a:rPr>
              <a:t>,</a:t>
            </a:r>
            <a:r>
              <a:rPr lang="zh-CN" altLang="en-US" sz="2760">
                <a:solidFill>
                  <a:schemeClr val="tx1"/>
                </a:solidFill>
              </a:rPr>
              <a:t>取活检经病</a:t>
            </a:r>
            <a:r>
              <a:rPr lang="zh-CN" altLang="en-US" sz="1500">
                <a:solidFill>
                  <a:schemeClr val="tx1"/>
                </a:solidFill>
              </a:rPr>
              <a:t>(Bing)</a:t>
            </a:r>
            <a:r>
              <a:rPr lang="zh-CN" altLang="en-US" sz="2760">
                <a:solidFill>
                  <a:schemeClr val="tx1"/>
                </a:solidFill>
              </a:rPr>
              <a:t>理切片检查均未发生癌变的患者，再次行电子胃肠镜检察在镜下行胃肠息肉摘除手术。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5843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第八页，共三十五页。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86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1455781" y="1155602"/>
            <a:ext cx="7082831" cy="4801126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6867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第九页，共三十五页。</a:t>
            </a:r>
          </a:p>
        </p:txBody>
      </p:sp>
    </p:spTree>
  </p:cSld>
  <p:clrMapOvr>
    <a:masterClrMapping/>
  </p:clrMapOvr>
  <p:transition spd="slow">
    <p:wip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890" name="Picture 9"/>
          <p:cNvPicPr/>
          <p:nvPr/>
        </p:nvPicPr>
        <p:blipFill>
          <a:blip r:embed="rId2"/>
          <a:stretch>
            <a:fillRect/>
          </a:stretch>
        </p:blipFill>
        <p:spPr>
          <a:xfrm>
            <a:off x="589947" y="4219854"/>
            <a:ext cx="3383518" cy="290462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7891" name="Picture 11"/>
          <p:cNvPicPr/>
          <p:nvPr/>
        </p:nvPicPr>
        <p:blipFill>
          <a:blip r:embed="rId3"/>
          <a:stretch>
            <a:fillRect/>
          </a:stretch>
        </p:blipFill>
        <p:spPr>
          <a:xfrm>
            <a:off x="6099009" y="3905795"/>
            <a:ext cx="3185712" cy="268599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7892" name="Picture 15"/>
          <p:cNvPicPr/>
          <p:nvPr/>
        </p:nvPicPr>
        <p:blipFill>
          <a:blip r:embed="rId4"/>
          <a:stretch>
            <a:fillRect/>
          </a:stretch>
        </p:blipFill>
        <p:spPr>
          <a:xfrm>
            <a:off x="3581324" y="1150396"/>
            <a:ext cx="3225621" cy="3046901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7893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第十页，共三十五页。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标题 2"/>
          <p:cNvSpPr/>
          <p:nvPr>
            <p:ph type="title" idx="4294967295"/>
          </p:nvPr>
        </p:nvSpPr>
        <p:spPr>
          <a:xfrm>
            <a:off x="589947" y="1230213"/>
            <a:ext cx="8994953" cy="12492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1"/>
                </a:solidFill>
                <a:latin typeface="Calibri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>
                <a:latin typeface="黑体" panose="02010609060101010101" charset="-122"/>
                <a:ea typeface="黑体"/>
              </a:rPr>
              <a:t>肠息肉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(Rou)</a:t>
            </a:r>
            <a:r>
              <a:rPr lang="zh-CN" altLang="en-US">
                <a:latin typeface="黑体" panose="02010609060101010101" charset="-122"/>
                <a:ea typeface="黑体"/>
              </a:rPr>
              <a:t>的病因</a:t>
            </a:r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38915" name="Rectangle 3"/>
          <p:cNvSpPr/>
          <p:nvPr>
            <p:ph idx="4294967295"/>
          </p:nvPr>
        </p:nvSpPr>
        <p:spPr>
          <a:xfrm>
            <a:off x="747845" y="2803982"/>
            <a:ext cx="9060887" cy="33366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zh-CN" altLang="en-US" sz="2760">
                <a:latin typeface="宋体" pitchFamily="2" charset="-122"/>
                <a:ea typeface="黑体"/>
              </a:rPr>
              <a:t>  </a:t>
            </a:r>
            <a:r>
              <a:rPr lang="zh-CN" altLang="en-US" sz="3735">
                <a:latin typeface="宋体" pitchFamily="2" charset="-122"/>
                <a:ea typeface="黑体"/>
              </a:rPr>
              <a:t>肠息肉是由于人</a:t>
            </a:r>
            <a:r>
              <a:rPr lang="zh-CN" altLang="en-US" sz="1500">
                <a:latin typeface="宋体" pitchFamily="2" charset="-122"/>
                <a:ea typeface="黑体"/>
              </a:rPr>
              <a:t>(Ren)</a:t>
            </a:r>
            <a:r>
              <a:rPr lang="zh-CN" altLang="en-US" sz="3735">
                <a:latin typeface="宋体" pitchFamily="2" charset="-122"/>
                <a:ea typeface="黑体"/>
              </a:rPr>
              <a:t>体先天遗传易感病态因素</a:t>
            </a:r>
            <a:r>
              <a:rPr lang="en-US" altLang="zh-CN" sz="3635">
                <a:latin typeface="宋体" pitchFamily="2" charset="-122"/>
                <a:ea typeface="黑体"/>
              </a:rPr>
              <a:t>,</a:t>
            </a:r>
            <a:r>
              <a:rPr lang="zh-CN" altLang="en-US" sz="3635">
                <a:latin typeface="宋体" pitchFamily="2" charset="-122"/>
                <a:ea typeface="黑体"/>
              </a:rPr>
              <a:t>在后天的情绪、饮食、炎症、感染、免疫能力下降等因素刺激、诱发下而形成，由此容易导致复发、再生、癌变。</a:t>
            </a:r>
            <a:r>
              <a:rPr lang="zh-CN" altLang="en-US" sz="3735">
                <a:latin typeface="宋体" pitchFamily="2" charset="-122"/>
                <a:ea typeface="黑体"/>
                <a:hlinkClick r:id="rId3"/>
              </a:rPr>
              <a:t> </a:t>
            </a:r>
            <a:endParaRPr lang="zh-CN" altLang="en-US" sz="3935">
              <a:latin typeface="宋体" pitchFamily="2" charset="-122"/>
              <a:ea typeface="黑体"/>
            </a:endParaRPr>
          </a:p>
        </p:txBody>
      </p:sp>
      <p:sp>
        <p:nvSpPr>
          <p:cNvPr id="38916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第十一页，共三十五页。</a:t>
            </a:r>
          </a:p>
        </p:txBody>
      </p:sp>
    </p:spTree>
  </p:cSld>
  <p:clrMapOvr>
    <a:masterClrMapping/>
  </p:clrMapOvr>
  <p:transition spd="slow">
    <p:pull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标题 1"/>
          <p:cNvSpPr/>
          <p:nvPr>
            <p:ph type="title" idx="4294967295"/>
          </p:nvPr>
        </p:nvSpPr>
        <p:spPr>
          <a:xfrm>
            <a:off x="589947" y="1072315"/>
            <a:ext cx="8994953" cy="12492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1"/>
                </a:solidFill>
                <a:latin typeface="Calibri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>
                <a:latin typeface="黑体" panose="02010609060101010101" charset="-122"/>
                <a:ea typeface="黑体"/>
              </a:rPr>
              <a:t>肠息肉病理分四 类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(Lei)</a:t>
            </a:r>
            <a:r>
              <a:rPr lang="zh-CN" altLang="en-US">
                <a:latin typeface="黑体" panose="02010609060101010101" charset="-122"/>
                <a:ea typeface="黑体"/>
              </a:rPr>
              <a:t>型：</a:t>
            </a:r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39939" name="内容占位符 2"/>
          <p:cNvSpPr/>
          <p:nvPr>
            <p:ph idx="4294967295"/>
          </p:nvPr>
        </p:nvSpPr>
        <p:spPr>
          <a:xfrm>
            <a:off x="589947" y="2410107"/>
            <a:ext cx="9062624" cy="365072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buNone/>
            </a:pPr>
            <a:r>
              <a:rPr lang="zh-CN" altLang="en-US">
                <a:latin typeface="黑体" panose="02010609060101010101" charset="-122"/>
                <a:ea typeface="黑体"/>
              </a:rPr>
              <a:t>  腺瘤性息肉</a:t>
            </a:r>
            <a:r>
              <a:rPr lang="en-US" altLang="zh-CN">
                <a:latin typeface="黑体" panose="02010609060101010101" charset="-122"/>
                <a:ea typeface="黑体"/>
              </a:rPr>
              <a:t>,</a:t>
            </a:r>
            <a:r>
              <a:rPr lang="zh-CN" altLang="en-US">
                <a:latin typeface="黑体" panose="02010609060101010101" charset="-122"/>
                <a:ea typeface="黑体"/>
              </a:rPr>
              <a:t>增生性息肉</a:t>
            </a:r>
            <a:r>
              <a:rPr lang="en-US" altLang="zh-CN">
                <a:latin typeface="黑体" panose="02010609060101010101" charset="-122"/>
                <a:ea typeface="黑体"/>
              </a:rPr>
              <a:t>,</a:t>
            </a:r>
            <a:r>
              <a:rPr lang="zh-CN" altLang="en-US">
                <a:latin typeface="黑体" panose="02010609060101010101" charset="-122"/>
                <a:ea typeface="黑体"/>
              </a:rPr>
              <a:t>炎性息肉</a:t>
            </a:r>
            <a:r>
              <a:rPr lang="en-US" altLang="zh-CN">
                <a:latin typeface="黑体" panose="02010609060101010101" charset="-122"/>
                <a:ea typeface="黑体"/>
              </a:rPr>
              <a:t>,</a:t>
            </a:r>
            <a:r>
              <a:rPr lang="zh-CN" altLang="en-US">
                <a:latin typeface="黑体" panose="02010609060101010101" charset="-122"/>
                <a:ea typeface="黑体"/>
              </a:rPr>
              <a:t>错构瘤。其中腺瘤性息肉是最常见的结肠息肉，并且以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(Yi)</a:t>
            </a:r>
            <a:r>
              <a:rPr lang="zh-CN" altLang="en-US">
                <a:latin typeface="黑体" panose="02010609060101010101" charset="-122"/>
                <a:ea typeface="黑体"/>
              </a:rPr>
              <a:t>乙状结肠息肉最为常见，以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(Yi)</a:t>
            </a:r>
            <a:r>
              <a:rPr lang="zh-CN" altLang="en-US">
                <a:latin typeface="黑体" panose="02010609060101010101" charset="-122"/>
                <a:ea typeface="黑体"/>
              </a:rPr>
              <a:t>绒毛状腺瘤最易癌变</a:t>
            </a:r>
            <a:r>
              <a:rPr lang="en-US" altLang="zh-CN">
                <a:latin typeface="黑体" panose="02010609060101010101" charset="-122"/>
                <a:ea typeface="黑体"/>
              </a:rPr>
              <a:t>,</a:t>
            </a:r>
            <a:r>
              <a:rPr lang="zh-CN" altLang="en-US">
                <a:latin typeface="黑体" panose="02010609060101010101" charset="-122"/>
                <a:ea typeface="黑体"/>
              </a:rPr>
              <a:t>癌变率高达</a:t>
            </a:r>
            <a:r>
              <a:rPr lang="en-US" altLang="zh-CN">
                <a:latin typeface="黑体" panose="02010609060101010101" charset="-122"/>
                <a:ea typeface="黑体"/>
              </a:rPr>
              <a:t>60%</a:t>
            </a:r>
            <a:r>
              <a:rPr lang="zh-CN" altLang="en-US">
                <a:latin typeface="黑体" panose="02010609060101010101" charset="-122"/>
                <a:ea typeface="黑体"/>
              </a:rPr>
              <a:t>～</a:t>
            </a:r>
            <a:r>
              <a:rPr lang="en-US" altLang="zh-CN">
                <a:latin typeface="黑体" panose="02010609060101010101" charset="-122"/>
                <a:ea typeface="黑体"/>
              </a:rPr>
              <a:t>70%</a:t>
            </a:r>
            <a:r>
              <a:rPr lang="zh-CN" altLang="en-US">
                <a:latin typeface="黑体" panose="02010609060101010101" charset="-122"/>
                <a:ea typeface="黑体"/>
              </a:rPr>
              <a:t>，需要尽早切除治疗。</a:t>
            </a:r>
            <a:endParaRPr lang="zh-CN" altLang="en-US">
              <a:latin typeface="黑体" panose="02010609060101010101" charset="-122"/>
              <a:ea typeface="黑体"/>
            </a:endParaRPr>
          </a:p>
          <a:p>
            <a:pPr lvl="0"/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39940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第十二页，共三十五页。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内容占位符 2"/>
          <p:cNvSpPr/>
          <p:nvPr>
            <p:ph idx="4294967295"/>
          </p:nvPr>
        </p:nvSpPr>
        <p:spPr>
          <a:xfrm>
            <a:off x="904008" y="1544273"/>
            <a:ext cx="8578519" cy="558714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812044" lvl="1" indent="-312325">
              <a:buNone/>
            </a:pPr>
            <a:r>
              <a:rPr lang="zh-CN" altLang="en-US" sz="4172">
                <a:latin typeface="黑体" panose="02010609060101010101" charset="-122"/>
                <a:ea typeface="黑体"/>
              </a:rPr>
              <a:t>在其恶变前将其切除是肠道癌症发生的重要的预防措施 </a:t>
            </a:r>
            <a:endParaRPr lang="zh-CN" altLang="en-US" sz="4372">
              <a:latin typeface="黑体" panose="02010609060101010101" charset="-122"/>
              <a:ea typeface="黑体"/>
            </a:endParaRPr>
          </a:p>
          <a:p>
            <a:pPr marL="374790" lvl="0" indent="-374790">
              <a:buNone/>
            </a:pPr>
            <a:r>
              <a:rPr lang="zh-CN" altLang="en-US" sz="4072">
                <a:latin typeface="黑体" panose="02010609060101010101" charset="-122"/>
                <a:ea typeface="黑体"/>
              </a:rPr>
              <a:t>   临床常用治疗方法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(Fa)</a:t>
            </a:r>
            <a:endParaRPr lang="zh-CN" altLang="en-US" sz="4372">
              <a:latin typeface="黑体" panose="02010609060101010101" charset="-122"/>
              <a:ea typeface="黑体"/>
            </a:endParaRPr>
          </a:p>
          <a:p>
            <a:pPr marL="374790" lvl="0" indent="-374790">
              <a:buNone/>
            </a:pPr>
            <a:r>
              <a:rPr lang="en-US" altLang="zh-CN" sz="4072">
                <a:latin typeface="黑体" panose="02010609060101010101" charset="-122"/>
                <a:ea typeface="黑体"/>
              </a:rPr>
              <a:t>   1</a:t>
            </a:r>
            <a:r>
              <a:rPr lang="zh-CN" altLang="en-US" sz="4272">
                <a:latin typeface="黑体" panose="02010609060101010101" charset="-122"/>
                <a:ea typeface="黑体"/>
              </a:rPr>
              <a:t>）高频电凝电切术</a:t>
            </a:r>
            <a:endParaRPr lang="zh-CN" altLang="en-US" sz="4372">
              <a:latin typeface="黑体" panose="02010609060101010101" charset="-122"/>
              <a:ea typeface="黑体"/>
            </a:endParaRPr>
          </a:p>
          <a:p>
            <a:pPr marL="374790" lvl="0" indent="-374790">
              <a:buNone/>
            </a:pPr>
            <a:r>
              <a:rPr lang="en-US" altLang="zh-CN" sz="4272">
                <a:latin typeface="黑体" panose="02010609060101010101" charset="-122"/>
                <a:ea typeface="黑体"/>
              </a:rPr>
              <a:t>   2</a:t>
            </a:r>
            <a:r>
              <a:rPr lang="zh-CN" altLang="en-US" sz="3972">
                <a:latin typeface="黑体" panose="02010609060101010101" charset="-122"/>
                <a:ea typeface="黑体"/>
              </a:rPr>
              <a:t>）氩离子凝固术</a:t>
            </a:r>
            <a:endParaRPr lang="en-US" altLang="zh-CN" sz="4372">
              <a:latin typeface="黑体" panose="02010609060101010101" charset="-122"/>
              <a:ea typeface="黑体"/>
            </a:endParaRPr>
          </a:p>
          <a:p>
            <a:pPr marL="374790" lvl="0" indent="-374790"/>
            <a:endParaRPr lang="zh-CN" altLang="en-US">
              <a:ea typeface="宋体" pitchFamily="2" charset="-122"/>
            </a:endParaRPr>
          </a:p>
        </p:txBody>
      </p:sp>
      <p:sp>
        <p:nvSpPr>
          <p:cNvPr id="40963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第十三页，共三十五页。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2"/>
          <p:cNvSpPr/>
          <p:nvPr>
            <p:ph type="body" idx="4294967295"/>
          </p:nvPr>
        </p:nvSpPr>
        <p:spPr>
          <a:xfrm>
            <a:off x="499720" y="1308294"/>
            <a:ext cx="8994953" cy="534075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buNone/>
            </a:pPr>
            <a:r>
              <a:rPr lang="zh-CN" altLang="en-US">
                <a:latin typeface="黑体" panose="02010609060101010101" charset="-122"/>
                <a:ea typeface="黑体"/>
              </a:rPr>
              <a:t> 高频电切除息肉的技术：</a:t>
            </a:r>
            <a:endParaRPr lang="zh-CN" altLang="en-US">
              <a:latin typeface="黑体" panose="02010609060101010101" charset="-122"/>
              <a:ea typeface="黑体"/>
            </a:endParaRPr>
          </a:p>
          <a:p>
            <a:pPr lvl="0"/>
            <a:endParaRPr lang="zh-CN" altLang="en-US">
              <a:latin typeface="黑体" panose="02010609060101010101" charset="-122"/>
              <a:ea typeface="黑体"/>
            </a:endParaRPr>
          </a:p>
          <a:p>
            <a:pPr lvl="0">
              <a:buNone/>
            </a:pPr>
            <a:r>
              <a:rPr lang="zh-CN" altLang="en-US">
                <a:latin typeface="黑体" panose="02010609060101010101" charset="-122"/>
                <a:ea typeface="黑体"/>
              </a:rPr>
              <a:t>     主要是用电的热效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(Xiao)</a:t>
            </a:r>
            <a:r>
              <a:rPr lang="zh-CN" altLang="en-US">
                <a:latin typeface="黑体" panose="02010609060101010101" charset="-122"/>
                <a:ea typeface="黑体"/>
              </a:rPr>
              <a:t>应产生局部高热，组织水分气化，蛋白质凝固变性而被切除，并且切割、止血同时进行，且具有快捷、安全、简便等优点被广泛应用于临床。</a:t>
            </a:r>
            <a:endParaRPr lang="zh-CN" altLang="en-US">
              <a:latin typeface="黑体" panose="02010609060101010101" charset="-122"/>
              <a:ea typeface="黑体"/>
            </a:endParaRPr>
          </a:p>
          <a:p>
            <a:pPr lvl="0"/>
            <a:endParaRPr lang="zh-CN" altLang="en-US" sz="306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41987" name="Rectangle 4"/>
          <p:cNvSpPr/>
          <p:nvPr/>
        </p:nvSpPr>
        <p:spPr>
          <a:xfrm>
            <a:off x="511866" y="6267317"/>
            <a:ext cx="8998423" cy="45790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</a:pPr>
            <a:endParaRPr lang="zh-CN" altLang="en-US" sz="2405">
              <a:solidFill>
                <a:schemeClr val="folHlink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41988" name="Rectangle 5"/>
          <p:cNvSpPr/>
          <p:nvPr/>
        </p:nvSpPr>
        <p:spPr>
          <a:xfrm>
            <a:off x="487575" y="845012"/>
            <a:ext cx="8994953" cy="6992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>
              <a:lnSpc>
                <a:spcPct val="100000"/>
              </a:lnSpc>
            </a:pPr>
            <a:endParaRPr lang="zh-CN" altLang="en-US" sz="3498">
              <a:latin typeface="Calibri" pitchFamily="34" charset="0"/>
              <a:ea typeface="黑体"/>
            </a:endParaRPr>
          </a:p>
        </p:txBody>
      </p:sp>
      <p:sp>
        <p:nvSpPr>
          <p:cNvPr id="4198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第十四页，共三十五页。</a:t>
            </a:r>
          </a:p>
        </p:txBody>
      </p:sp>
    </p:spTree>
  </p:cSld>
  <p:clrMapOvr>
    <a:masterClrMapping/>
  </p:clrMapOvr>
  <p:transition spd="slow" advTm="15366">
    <p:wheel spokes="1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3"/>
          <p:cNvSpPr/>
          <p:nvPr>
            <p:ph type="body" idx="4294967295"/>
          </p:nvPr>
        </p:nvSpPr>
        <p:spPr>
          <a:xfrm>
            <a:off x="511866" y="1230213"/>
            <a:ext cx="9073032" cy="533901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b="1">
                <a:latin typeface="宋体" pitchFamily="2" charset="-122"/>
                <a:ea typeface="宋体" pitchFamily="2" charset="-122"/>
              </a:rPr>
              <a:t>  氩离子凝固术：</a:t>
            </a:r>
            <a:endParaRPr lang="zh-CN" altLang="en-US" b="1">
              <a:latin typeface="宋体" pitchFamily="2" charset="-122"/>
              <a:ea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宋体" pitchFamily="2" charset="-122"/>
                <a:ea typeface="宋体" pitchFamily="2" charset="-122"/>
              </a:rPr>
              <a:t>   （</a:t>
            </a:r>
            <a:r>
              <a:rPr lang="en-US" altLang="zh-CN" b="1">
                <a:latin typeface="宋体" pitchFamily="2" charset="-122"/>
                <a:ea typeface="宋体" pitchFamily="2" charset="-122"/>
              </a:rPr>
              <a:t>APC</a:t>
            </a:r>
            <a:r>
              <a:rPr lang="zh-CN" altLang="en-US" b="1">
                <a:latin typeface="宋体" pitchFamily="2" charset="-122"/>
                <a:ea typeface="宋体" pitchFamily="2" charset="-122"/>
              </a:rPr>
              <a:t>）是一种新型的非接触性凝固方法，其</a:t>
            </a:r>
            <a:r>
              <a:rPr lang="zh-CN" altLang="en-US" sz="1500" b="1">
                <a:latin typeface="宋体" pitchFamily="2" charset="-122"/>
                <a:ea typeface="宋体" pitchFamily="2" charset="-122"/>
              </a:rPr>
              <a:t>(Qi)</a:t>
            </a:r>
            <a:r>
              <a:rPr lang="zh-CN" altLang="en-US" b="1">
                <a:latin typeface="宋体" pitchFamily="2" charset="-122"/>
                <a:ea typeface="宋体" pitchFamily="2" charset="-122"/>
              </a:rPr>
              <a:t>能量经电离的氩气传导至靶组织，使该组织产生凝固效应，从而起到破坏病变组织和止血的作用。内镜下</a:t>
            </a:r>
            <a:r>
              <a:rPr lang="en-US" altLang="zh-CN" b="1">
                <a:latin typeface="宋体" pitchFamily="2" charset="-122"/>
                <a:ea typeface="宋体" pitchFamily="2" charset="-122"/>
              </a:rPr>
              <a:t>APC</a:t>
            </a:r>
            <a:r>
              <a:rPr lang="zh-CN" altLang="en-US" b="1">
                <a:latin typeface="宋体" pitchFamily="2" charset="-122"/>
                <a:ea typeface="宋体" pitchFamily="2" charset="-122"/>
              </a:rPr>
              <a:t>最大的优点是凝固深度的自限性，一般不超过</a:t>
            </a:r>
            <a:r>
              <a:rPr lang="en-US" altLang="zh-CN" b="1">
                <a:latin typeface="宋体" pitchFamily="2" charset="-122"/>
                <a:ea typeface="宋体" pitchFamily="2" charset="-122"/>
              </a:rPr>
              <a:t>3mm</a:t>
            </a:r>
            <a:r>
              <a:rPr lang="zh-CN" altLang="en-US" b="1">
                <a:latin typeface="宋体" pitchFamily="2" charset="-122"/>
                <a:ea typeface="宋体" pitchFamily="2" charset="-122"/>
              </a:rPr>
              <a:t>，不会出现穿孔 。</a:t>
            </a:r>
            <a:endParaRPr lang="zh-CN" altLang="en-US" b="1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44035" name="Rectangle 4"/>
          <p:cNvSpPr/>
          <p:nvPr/>
        </p:nvSpPr>
        <p:spPr>
          <a:xfrm>
            <a:off x="-4785508" y="3375853"/>
            <a:ext cx="299926" cy="744088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none" tIns="46834" anchor="ctr" anchorCtr="0">
            <a:spAutoFit/>
          </a:bodyPr>
          <a:lstStyle>
            <a:defPPr>
              <a:defRPr lang="zh-CN"/>
            </a:defPPr>
            <a:lvl1pPr marL="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60" b="1" i="0" u="none" kern="1200" baseline="0">
                <a:solidFill>
                  <a:srgbClr val="0000FF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zh-CN" altLang="en-US" sz="3298"/>
              <a:t> </a:t>
            </a:r>
            <a:endParaRPr lang="zh-CN" altLang="en-US" sz="3498"/>
          </a:p>
        </p:txBody>
      </p:sp>
      <p:sp>
        <p:nvSpPr>
          <p:cNvPr id="44036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第十五页，共三十五页。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5"/>
          <p:cNvSpPr/>
          <p:nvPr>
            <p:ph type="body" idx="4294967295"/>
          </p:nvPr>
        </p:nvSpPr>
        <p:spPr>
          <a:xfrm>
            <a:off x="499720" y="1308293"/>
            <a:ext cx="8994953" cy="538760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zh-CN" altLang="en-US" b="1">
                <a:ea typeface="宋体" pitchFamily="2" charset="-122"/>
              </a:rPr>
              <a:t>        内镜下息肉摘除的禁忌症：</a:t>
            </a:r>
            <a:endParaRPr lang="zh-CN" altLang="en-US" b="1">
              <a:ea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ea typeface="宋体" pitchFamily="2" charset="-122"/>
              </a:rPr>
              <a:t>  </a:t>
            </a:r>
            <a:r>
              <a:rPr lang="en-US" altLang="zh-CN" sz="2660" b="1">
                <a:ea typeface="宋体" pitchFamily="2" charset="-122"/>
              </a:rPr>
              <a:t>1</a:t>
            </a:r>
            <a:r>
              <a:rPr lang="zh-CN" altLang="en-US" sz="2860" b="1">
                <a:ea typeface="宋体" pitchFamily="2" charset="-122"/>
              </a:rPr>
              <a:t>）体质差，有严重心肺疾病，无法耐受检查、治疗者。</a:t>
            </a:r>
            <a:endParaRPr lang="zh-CN" altLang="en-US" sz="3060" b="1">
              <a:ea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760" b="1">
                <a:ea typeface="宋体" pitchFamily="2" charset="-122"/>
              </a:rPr>
              <a:t>  2</a:t>
            </a:r>
            <a:r>
              <a:rPr lang="zh-CN" altLang="en-US" sz="2960" b="1">
                <a:ea typeface="宋体" pitchFamily="2" charset="-122"/>
              </a:rPr>
              <a:t>）有严重腹痛、腹胀、恶心等腹部症状。</a:t>
            </a:r>
            <a:endParaRPr lang="zh-CN" altLang="en-US" sz="3060" b="1">
              <a:ea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660" b="1">
                <a:ea typeface="宋体" pitchFamily="2" charset="-122"/>
              </a:rPr>
              <a:t>  3</a:t>
            </a:r>
            <a:r>
              <a:rPr lang="zh-CN" altLang="en-US" sz="2860" b="1">
                <a:ea typeface="宋体" pitchFamily="2" charset="-122"/>
              </a:rPr>
              <a:t>）有出血性疾病未经治愈</a:t>
            </a:r>
            <a:endParaRPr lang="zh-CN" altLang="en-US" sz="3060" b="1">
              <a:ea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960" b="1">
                <a:ea typeface="宋体" pitchFamily="2" charset="-122"/>
              </a:rPr>
              <a:t>  4</a:t>
            </a:r>
            <a:r>
              <a:rPr lang="zh-CN" altLang="en-US" sz="2860" b="1">
                <a:ea typeface="宋体" pitchFamily="2" charset="-122"/>
              </a:rPr>
              <a:t>）装有心脏起搏器。</a:t>
            </a:r>
            <a:endParaRPr lang="zh-CN" altLang="en-US" sz="3060" b="1">
              <a:ea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760" b="1">
                <a:ea typeface="宋体" pitchFamily="2" charset="-122"/>
              </a:rPr>
              <a:t>  5</a:t>
            </a:r>
            <a:r>
              <a:rPr lang="zh-CN" altLang="en-US" sz="2960" b="1">
                <a:ea typeface="宋体" pitchFamily="2" charset="-122"/>
              </a:rPr>
              <a:t>）广</a:t>
            </a:r>
            <a:r>
              <a:rPr lang="zh-CN" altLang="en-US" sz="1500" b="1">
                <a:ea typeface="宋体" pitchFamily="2" charset="-122"/>
              </a:rPr>
              <a:t>(Guang)</a:t>
            </a:r>
            <a:r>
              <a:rPr lang="zh-CN" altLang="en-US" sz="2960" b="1">
                <a:ea typeface="宋体" pitchFamily="2" charset="-122"/>
              </a:rPr>
              <a:t>基肉或占据一半以上肠腔的较大息肉</a:t>
            </a:r>
            <a:endParaRPr lang="zh-CN" altLang="en-US" sz="3060" b="1">
              <a:ea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760" b="1">
                <a:ea typeface="宋体" pitchFamily="2" charset="-122"/>
              </a:rPr>
              <a:t>  6</a:t>
            </a:r>
            <a:r>
              <a:rPr lang="zh-CN" altLang="en-US" sz="2960" b="1">
                <a:ea typeface="宋体" pitchFamily="2" charset="-122"/>
              </a:rPr>
              <a:t>）息肉恶变已经浸润到蒂部者。</a:t>
            </a:r>
            <a:endParaRPr lang="zh-CN" altLang="en-US" sz="3060" b="1">
              <a:ea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760" b="1">
                <a:ea typeface="宋体" pitchFamily="2" charset="-122"/>
              </a:rPr>
              <a:t>  7</a:t>
            </a:r>
            <a:r>
              <a:rPr lang="zh-CN" altLang="en-US" sz="2760" b="1">
                <a:ea typeface="宋体" pitchFamily="2" charset="-122"/>
              </a:rPr>
              <a:t>）服用阿司匹林、抗凝药物的患者以及孕妇等。</a:t>
            </a:r>
            <a:endParaRPr lang="zh-CN" altLang="en-US" sz="3060" b="1">
              <a:ea typeface="宋体" pitchFamily="2" charset="-122"/>
            </a:endParaRPr>
          </a:p>
        </p:txBody>
      </p:sp>
      <p:sp>
        <p:nvSpPr>
          <p:cNvPr id="4505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第十六页，共三十五页。</a:t>
            </a:r>
          </a:p>
        </p:txBody>
      </p:sp>
    </p:spTree>
  </p:cSld>
  <p:clrMapOvr>
    <a:masterClrMapping/>
  </p:clrMapOvr>
  <p:transition spd="slow">
    <p:push dir="u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标题 1"/>
          <p:cNvSpPr/>
          <p:nvPr>
            <p:ph type="title" idx="4294967295"/>
          </p:nvPr>
        </p:nvSpPr>
        <p:spPr>
          <a:xfrm>
            <a:off x="432050" y="1072315"/>
            <a:ext cx="8994953" cy="86583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9943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9">
                <a:solidFill>
                  <a:schemeClr val="tx1"/>
                </a:solidFill>
                <a:latin typeface="Calibri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>
                <a:latin typeface="黑体" panose="02010609060101010101" charset="-122"/>
                <a:ea typeface="黑体"/>
              </a:rPr>
              <a:t>心理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(Li)</a:t>
            </a:r>
            <a:r>
              <a:rPr lang="zh-CN" altLang="en-US">
                <a:latin typeface="黑体" panose="02010609060101010101" charset="-122"/>
                <a:ea typeface="黑体"/>
              </a:rPr>
              <a:t>护理</a:t>
            </a:r>
            <a:r>
              <a:rPr lang="zh-CN" altLang="en-US" sz="1500">
                <a:latin typeface="黑体" panose="02010609060101010101" charset="-122"/>
                <a:ea typeface="黑体"/>
              </a:rPr>
              <a:t>(Li)</a:t>
            </a:r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46083" name="内容占位符 2"/>
          <p:cNvSpPr/>
          <p:nvPr>
            <p:ph idx="4294967295"/>
          </p:nvPr>
        </p:nvSpPr>
        <p:spPr>
          <a:xfrm>
            <a:off x="511866" y="1858332"/>
            <a:ext cx="8994953" cy="488094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74790" indent="-37479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98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12044" indent="-312325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60">
                <a:solidFill>
                  <a:schemeClr val="tx1"/>
                </a:solidFill>
                <a:latin typeface="+mn-lt"/>
                <a:cs typeface="+mn-cs"/>
              </a:defRPr>
            </a:lvl2pPr>
            <a:lvl3pPr marL="1249299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23">
                <a:solidFill>
                  <a:schemeClr val="tx1"/>
                </a:solidFill>
                <a:latin typeface="+mn-lt"/>
                <a:cs typeface="+mn-cs"/>
              </a:defRPr>
            </a:lvl3pPr>
            <a:lvl4pPr marL="174901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4pPr>
            <a:lvl5pPr marL="2248738" indent="-249860" algn="l" defTabSz="99943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5pPr>
            <a:lvl6pPr marL="2748458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6pPr>
            <a:lvl7pPr marL="324817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7pPr>
            <a:lvl8pPr marL="3747897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8pPr>
            <a:lvl9pPr marL="4247616" indent="-24986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lang="zh-CN" altLang="en-US" sz="2186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lvl="0">
              <a:buNone/>
            </a:pPr>
            <a:r>
              <a:rPr lang="en-US" altLang="zh-CN">
                <a:latin typeface="黑体" panose="02010609060101010101" charset="-122"/>
                <a:ea typeface="黑体"/>
              </a:rPr>
              <a:t>  </a:t>
            </a:r>
            <a:r>
              <a:rPr lang="zh-CN" altLang="zh-CN" sz="2760">
                <a:latin typeface="黑体" panose="02010609060101010101" charset="-122"/>
                <a:ea typeface="黑体"/>
              </a:rPr>
              <a:t>因为大多数患者对于内镜下肠息肉摘除缺乏了解，所以很多患者存在着恐惧和焦虑心理。护理</a:t>
            </a:r>
            <a:r>
              <a:rPr lang="zh-CN" altLang="en-US" sz="2860">
                <a:latin typeface="黑体" panose="02010609060101010101" charset="-122"/>
                <a:ea typeface="黑体"/>
              </a:rPr>
              <a:t>人员在</a:t>
            </a:r>
            <a:r>
              <a:rPr lang="zh-CN" altLang="zh-CN" sz="2660">
                <a:latin typeface="黑体" panose="02010609060101010101" charset="-122"/>
                <a:ea typeface="黑体"/>
              </a:rPr>
              <a:t>实施手术之前，应对患者实施必要的心理护理，向患者及其家属介绍内镜技术的发展情况以及优越</a:t>
            </a:r>
            <a:r>
              <a:rPr lang="zh-CN" altLang="zh-CN" sz="1500">
                <a:latin typeface="黑体" panose="02010609060101010101" charset="-122"/>
                <a:ea typeface="黑体"/>
              </a:rPr>
              <a:t>(Yue)</a:t>
            </a:r>
            <a:r>
              <a:rPr lang="zh-CN" altLang="zh-CN" sz="2660">
                <a:latin typeface="黑体" panose="02010609060101010101" charset="-122"/>
                <a:ea typeface="黑体"/>
              </a:rPr>
              <a:t>性。并对</a:t>
            </a:r>
            <a:r>
              <a:rPr lang="zh-CN" altLang="en-US" sz="2960">
                <a:latin typeface="黑体" panose="02010609060101010101" charset="-122"/>
                <a:ea typeface="黑体"/>
              </a:rPr>
              <a:t>治疗过程，</a:t>
            </a:r>
            <a:r>
              <a:rPr lang="zh-CN" altLang="zh-CN" sz="2960">
                <a:latin typeface="黑体" panose="02010609060101010101" charset="-122"/>
                <a:ea typeface="黑体"/>
              </a:rPr>
              <a:t>注意事项及配合方法进行详细讲解。通过耐心细致的心理疏导工作，更好地调节患者状态，减轻其心理压力，消除患者内心顾及，使其能够情绪平稳地积极接受治疗。</a:t>
            </a:r>
            <a:endParaRPr lang="zh-CN" altLang="en-US">
              <a:latin typeface="黑体" panose="02010609060101010101" charset="-122"/>
              <a:ea typeface="黑体"/>
            </a:endParaRPr>
          </a:p>
        </p:txBody>
      </p:sp>
      <p:sp>
        <p:nvSpPr>
          <p:cNvPr id="46084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800" b="0">
                <a:solidFill>
                  <a:srgbClr val="000000"/>
                </a:solidFill>
              </a:rPr>
              <a:t>第十七页，共三十五页。</a:t>
            </a:r>
          </a:p>
        </p:txBody>
      </p:sp>
    </p:spTree>
  </p:cSld>
  <p:clrMapOvr>
    <a:masterClrMapping/>
  </p:clrMapOvr>
  <p:transition spd="slow">
    <p:randomBar dir="vert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24392" cy="6225794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https://d.book118.com/635321320223011041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 pitchFamily="34" charset="0"/>
        <a:ea typeface="宋体"/>
        <a:cs typeface="Arial" pitchFamily="34" charset="0"/>
      </a:majorFont>
      <a:minorFont>
        <a:latin typeface="Arial" pitchFamily="34" charset="0"/>
        <a:ea typeface="宋体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 主题">
      <a:majorFont>
        <a:latin typeface="Calibri"/>
        <a:ea typeface="Arial" pitchFamily="34" charset="0"/>
        <a:cs typeface="Arial" pitchFamily="34" charset="0"/>
      </a:majorFont>
      <a:minorFont>
        <a:latin typeface="Calibri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35000"/>
          </a:lnSpc>
          <a:spcBef>
            <a:spcPct val="0"/>
          </a:spcBef>
          <a:spcAft>
            <a:spcPct val="0"/>
          </a:spcAft>
          <a:buClrTx/>
          <a:buSzPct val="100000"/>
          <a:buFontTx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rgbClr val="0000FF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35000"/>
          </a:lnSpc>
          <a:spcBef>
            <a:spcPct val="0"/>
          </a:spcBef>
          <a:spcAft>
            <a:spcPct val="0"/>
          </a:spcAft>
          <a:buClrTx/>
          <a:buSzPct val="100000"/>
          <a:buFontTx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rgbClr val="0000FF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 pitchFamily="34" charset="0"/>
        <a:cs typeface="Arial" pitchFamily="34" charset="0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 pitchFamily="34" charset="0"/>
        <a:cs typeface="Arial" pitchFamily="34" charset="0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18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宋体</vt:lpstr>
      <vt:lpstr>微软雅黑</vt:lpstr>
      <vt:lpstr>黑体</vt:lpstr>
      <vt:lpstr>仿宋</vt:lpstr>
      <vt:lpstr>Wingdings</vt:lpstr>
      <vt:lpstr>楷体_GB2312</vt:lpstr>
      <vt:lpstr>Office Theme</vt:lpstr>
      <vt:lpstr>内镜下肠息肉摘除术         后(Hou)的护理</vt:lpstr>
      <vt:lpstr>肠镜简(Jian)介</vt:lpstr>
      <vt:lpstr>PowerPoint Presentation</vt:lpstr>
      <vt:lpstr>肠(Chang)道准备 </vt:lpstr>
      <vt:lpstr>肠(Chang)镜禁忌症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肠息肉(Rou)的病因</vt:lpstr>
      <vt:lpstr>肠息肉病理分四 类(Lei)型：</vt:lpstr>
      <vt:lpstr>PowerPoint Presentation</vt:lpstr>
      <vt:lpstr>PowerPoint Presentation</vt:lpstr>
      <vt:lpstr>PowerPoint Presentation</vt:lpstr>
      <vt:lpstr>PowerPoint Presentation</vt:lpstr>
      <vt:lpstr>心理(Li)护理(Li)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2024-09-02T07:12:48.937</cp:lastPrinted>
  <dcterms:created xsi:type="dcterms:W3CDTF">2024-09-01T23:12:48Z</dcterms:created>
  <dcterms:modified xsi:type="dcterms:W3CDTF">2024-09-01T23:12:50Z</dcterms:modified>
</cp:coreProperties>
</file>