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BDOAMP+MS-UIGothic"/>
      <p:regular r:id="rId21"/>
    </p:embeddedFont>
    <p:embeddedFont>
      <p:font typeface="WNHEFS+MNAAFW+MicrosoftYaHei"/>
      <p:regular r:id="rId22"/>
    </p:embeddedFont>
    <p:embeddedFont>
      <p:font typeface="DUAPBK+ETVVOW+MicrosoftYaHei-Bold"/>
      <p:regular r:id="rId23"/>
    </p:embeddedFont>
    <p:embeddedFont>
      <p:font typeface="CMWOSR+UHOEFF+ArialMT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05FD0-B076-423F-B9B3-8D4EA810B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B8916-5623-4B7C-B76B-29AEF7D72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CBCE5-4871-4CA0-95EC-859A5CB71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D78B0-6ACE-48A8-83DF-C8DAD96A0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05F302-5A2B-4D90-B4CF-86E7D488D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2F8BA4-36E7-487E-944D-52517E186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F19E47-522C-4F36-88CA-9FCEC5075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ECBE25-597F-4862-88B8-A2DAB373C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C7492-1DBB-4366-AF68-3AE913480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75814-C0EA-4917-A10F-4A66C3503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0A0E1-E3E9-4AAC-BAAF-0590B9E3E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4004323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08045" y="2111930"/>
            <a:ext cx="7200900" cy="2701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5400">
                <a:solidFill>
                  <a:srgbClr val="000000"/>
                </a:solidFill>
                <a:latin typeface="BDOAMP+MS-UIGothic"/>
                <a:cs typeface="BDOAMP+MS-UIGothic"/>
              </a:rPr>
              <a:t>理客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5400">
                <a:solidFill>
                  <a:srgbClr val="000000"/>
                </a:solidFill>
                <a:latin typeface="BDOAMP+MS-UIGothic"/>
                <a:cs typeface="BDOAMP+MS-UIGothic"/>
              </a:rPr>
              <a:t>异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5400">
                <a:solidFill>
                  <a:srgbClr val="000000"/>
                </a:solidFill>
                <a:latin typeface="BDOAMP+MS-UIGothic"/>
                <a:cs typeface="BDOAMP+MS-UIGothic"/>
              </a:rPr>
              <a:t>的方法</a:t>
            </a:r>
          </a:p>
          <a:p>
            <a:pPr marL="2400300" marR="0">
              <a:lnSpc>
                <a:spcPts val="5400"/>
              </a:lnSpc>
              <a:spcBef>
                <a:spcPts val="237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BDOAMP+MS-UIGothic"/>
                <a:cs typeface="BDOAMP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10200" y="497760"/>
            <a:ext cx="24003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FFFFFF"/>
                </a:solidFill>
                <a:latin typeface="BDOAMP+MS-UIGothic"/>
                <a:cs typeface="BDOAMP+MS-UIGothic"/>
              </a:rPr>
              <a:t>目</a:t>
            </a:r>
            <a:r>
              <a:rPr sz="54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38800" y="3692683"/>
            <a:ext cx="1600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BDOAMP+MS-UIGothic"/>
                <a:cs typeface="BDOAMP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3490F4"/>
                </a:solidFill>
                <a:latin typeface="BDOAMP+MS-UIGothic"/>
                <a:cs typeface="BDOAMP+MS-UIGothic"/>
              </a:rPr>
              <a:t>程目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NHEFS+MNAAFW+MicrosoftYaHei"/>
                <a:cs typeface="WNHEFS+MNAAFW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NHEFS+MNAAFW+MicrosoftYaHei"/>
                <a:cs typeface="WNHEFS+MNAAFW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NHEFS+MNAAFW+MicrosoftYaHei"/>
                <a:cs typeface="WNHEFS+MNAAFW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NHEFS+MNAAFW+MicrosoftYaHei"/>
                <a:cs typeface="WNHEFS+MNAAFW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1394" y="519034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掌握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理客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的基本原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79190" y="519034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提高与客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沟通的能力和技巧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36050" y="5190342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意度和忠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度，提</a:t>
            </a:r>
          </a:p>
          <a:p>
            <a:pPr marL="6858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业绩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357620" y="5335758"/>
            <a:ext cx="256317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了解如何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不同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型的客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</a:p>
          <a:p>
            <a:pPr marL="942974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858644" y="5498953"/>
            <a:ext cx="7715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和方法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3490F4"/>
                </a:solidFill>
                <a:latin typeface="BDOAMP+MS-UIGothic"/>
                <a:cs typeface="BDOAMP+MS-UIGothic"/>
              </a:rPr>
              <a:t>程大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的分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和原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因分析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议产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生的原因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63000" y="1507863"/>
            <a:ext cx="1238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和心理分析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282565" y="5200388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议类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型及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282565" y="547470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原因分析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3490F4"/>
                </a:solidFill>
                <a:latin typeface="BDOAMP+MS-UIGothic"/>
                <a:cs typeface="BDOAMP+MS-UIGothic"/>
              </a:rPr>
              <a:t>程大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理客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的基本原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和方法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听、理解和尊重客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的原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极、友善和耐心的沟通技巧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3490F4"/>
                </a:solidFill>
                <a:latin typeface="BDOAMP+MS-UIGothic"/>
                <a:cs typeface="BDOAMP+MS-UIGothic"/>
              </a:rPr>
              <a:t>程大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提供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、客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和有效的解决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方案和建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如何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不同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型的客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理价格异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量异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和服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的方法和技巧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3490F4"/>
                </a:solidFill>
                <a:latin typeface="BDOAMP+MS-UIGothic"/>
                <a:cs typeface="BDOAMP+MS-UIGothic"/>
              </a:rPr>
              <a:t>程大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40702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理其他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型的客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，如交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期、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售后服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40702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提供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品和服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足客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66709" y="2749923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求和期望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72000" y="4550783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意度和忠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度，提高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业绩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的策略和建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3490F4"/>
                </a:solidFill>
                <a:latin typeface="BDOAMP+MS-UIGothic"/>
                <a:cs typeface="BDOAMP+MS-UIGothic"/>
              </a:rPr>
              <a:t>程大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DUAPBK+ETVVOW+MicrosoftYaHei-Bold"/>
                <a:cs typeface="DUAPBK+ETVVO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建立良好的客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关系，提高客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意度和忠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DUAPBK+ETVVOW+MicrosoftYaHei-Bold"/>
                <a:cs typeface="DUAPBK+ETVVOW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有效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理客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业绩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和市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额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810000" y="3692683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BDOAMP+MS-UIGothic"/>
                <a:cs typeface="BDOAMP+MS-UIGothic"/>
              </a:rPr>
              <a:t>客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3600">
                <a:solidFill>
                  <a:srgbClr val="000000"/>
                </a:solidFill>
                <a:latin typeface="BDOAMP+MS-UIGothic"/>
                <a:cs typeface="BDOAMP+MS-UIGothic"/>
              </a:rPr>
              <a:t>异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3600">
                <a:solidFill>
                  <a:srgbClr val="000000"/>
                </a:solidFill>
                <a:latin typeface="BDOAMP+MS-UIGothic"/>
                <a:cs typeface="BDOAMP+MS-UIGothic"/>
              </a:rPr>
              <a:t>的种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3600">
                <a:solidFill>
                  <a:srgbClr val="000000"/>
                </a:solidFill>
                <a:latin typeface="BDOAMP+MS-UIGothic"/>
                <a:cs typeface="BDOAMP+MS-UIGothic"/>
              </a:rPr>
              <a:t>与原因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BDOAMP+MS-UIGothic"/>
                <a:cs typeface="BDOAMP+MS-UIGothic"/>
              </a:rPr>
              <a:t>客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3490F4"/>
                </a:solidFill>
                <a:latin typeface="BDOAMP+MS-UIGothic"/>
                <a:cs typeface="BDOAMP+MS-UIGothic"/>
              </a:rPr>
              <a:t>异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议</a:t>
            </a:r>
            <a:r>
              <a:rPr sz="3000">
                <a:solidFill>
                  <a:srgbClr val="3490F4"/>
                </a:solidFill>
                <a:latin typeface="BDOAMP+MS-UIGothic"/>
                <a:cs typeface="BDOAMP+MS-UIGothic"/>
              </a:rPr>
              <a:t>的种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2000" spc="25">
                <a:solidFill>
                  <a:srgbClr val="FFFFFF"/>
                </a:solidFill>
                <a:latin typeface="BDOAMP+MS-UIGothic"/>
                <a:cs typeface="BDOAMP+MS-UIGothic"/>
              </a:rPr>
              <a:t>品异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BDOAMP+MS-UIGothic"/>
                <a:cs typeface="BDOAMP+MS-UIGothic"/>
              </a:rPr>
              <a:t>价格异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BDOAMP+MS-UIGothic"/>
                <a:cs typeface="BDOAMP+MS-UIGothic"/>
              </a:rPr>
              <a:t>服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2000" spc="25">
                <a:solidFill>
                  <a:srgbClr val="FFFFFF"/>
                </a:solidFill>
                <a:latin typeface="BDOAMP+MS-UIGothic"/>
                <a:cs typeface="BDOAMP+MS-UIGothic"/>
              </a:rPr>
              <a:t>异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2000" spc="25">
                <a:solidFill>
                  <a:srgbClr val="FFFFFF"/>
                </a:solidFill>
                <a:latin typeface="BDOAMP+MS-UIGothic"/>
                <a:cs typeface="BDOAMP+MS-UIGothic"/>
              </a:rPr>
              <a:t>争异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户对产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品的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量、性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能、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格等提出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疑。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户认为产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品价格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高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或不符合其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算。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01765" y="501115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户对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售后服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修、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换货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等方面提出意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501115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户认为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其他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品更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BDOAMP+MS-UIGothic"/>
                <a:cs typeface="BDOAMP+MS-UIGothic"/>
              </a:rPr>
              <a:t>或价格更低。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BDOAMP+MS-UIGothic"/>
                <a:cs typeface="BDOAMP+MS-UIGothic"/>
              </a:rPr>
              <a:t>客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3490F4"/>
                </a:solidFill>
                <a:latin typeface="BDOAMP+MS-UIGothic"/>
                <a:cs typeface="BDOAMP+MS-UIGothic"/>
              </a:rPr>
              <a:t>异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议</a:t>
            </a:r>
            <a:r>
              <a:rPr sz="3000">
                <a:solidFill>
                  <a:srgbClr val="3490F4"/>
                </a:solidFill>
                <a:latin typeface="BDOAMP+MS-UIGothic"/>
                <a:cs typeface="BDOAMP+MS-UIGothic"/>
              </a:rPr>
              <a:t>的原因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NHEFS+MNAAFW+MicrosoftYaHei"/>
                <a:cs typeface="WNHEFS+MNAAFW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NHEFS+MNAAFW+MicrosoftYaHei"/>
                <a:cs typeface="WNHEFS+MNAAFW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NHEFS+MNAAFW+MicrosoftYaHei"/>
                <a:cs typeface="WNHEFS+MNAAFW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NHEFS+MNAAFW+MicrosoftYaHei"/>
                <a:cs typeface="WNHEFS+MNAAFW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BDOAMP+MS-UIGothic"/>
                <a:cs typeface="BDOAMP+MS-UIGothic"/>
              </a:rPr>
              <a:t>客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3490F4"/>
                </a:solidFill>
                <a:latin typeface="BDOAMP+MS-UIGothic"/>
                <a:cs typeface="BDOAMP+MS-UIGothic"/>
              </a:rPr>
              <a:t>需求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变</a:t>
            </a:r>
            <a:r>
              <a:rPr sz="1550">
                <a:solidFill>
                  <a:srgbClr val="3490F4"/>
                </a:solidFill>
                <a:latin typeface="BDOAMP+MS-UIGothic"/>
                <a:cs typeface="BDOAMP+MS-UIGothic"/>
              </a:rPr>
              <a:t>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8307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BDOAMP+MS-UIGothic"/>
                <a:cs typeface="BDOAMP+MS-UIGothic"/>
              </a:rPr>
              <a:t>信息不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对</a:t>
            </a:r>
            <a:r>
              <a:rPr sz="1550">
                <a:solidFill>
                  <a:srgbClr val="3490F4"/>
                </a:solidFill>
                <a:latin typeface="BDOAMP+MS-UIGothic"/>
                <a:cs typeface="BDOAMP+MS-UIGothic"/>
              </a:rPr>
              <a:t>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628130" y="478853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销</a:t>
            </a:r>
            <a:r>
              <a:rPr sz="1550" spc="25">
                <a:solidFill>
                  <a:srgbClr val="3490F4"/>
                </a:solidFill>
                <a:latin typeface="BDOAMP+MS-UIGothic"/>
                <a:cs typeface="BDOAMP+MS-UIGothic"/>
              </a:rPr>
              <a:t>售人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员</a:t>
            </a:r>
            <a:r>
              <a:rPr sz="1550" spc="25">
                <a:solidFill>
                  <a:srgbClr val="3490F4"/>
                </a:solidFill>
                <a:latin typeface="BDOAMP+MS-UIGothic"/>
                <a:cs typeface="BDOAMP+MS-UIGothic"/>
              </a:rPr>
              <a:t>沟通不当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产</a:t>
            </a:r>
            <a:r>
              <a:rPr sz="1550" spc="25">
                <a:solidFill>
                  <a:srgbClr val="3490F4"/>
                </a:solidFill>
                <a:latin typeface="BDOAMP+MS-UIGothic"/>
                <a:cs typeface="BDOAMP+MS-UIGothic"/>
              </a:rPr>
              <a:t>品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质</a:t>
            </a:r>
            <a:r>
              <a:rPr sz="1550" spc="25">
                <a:solidFill>
                  <a:srgbClr val="3490F4"/>
                </a:solidFill>
                <a:latin typeface="BDOAMP+MS-UIGothic"/>
                <a:cs typeface="BDOAMP+MS-UIGothic"/>
              </a:rPr>
              <a:t>量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的需求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化，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对产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品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或服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的要求也随之改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户对产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品或服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的信息了解</a:t>
            </a:r>
          </a:p>
          <a:p>
            <a:pPr marL="2571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不足，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解。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售人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与客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沟通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，没有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充分了解客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需求或没有清晰</a:t>
            </a:r>
          </a:p>
          <a:p>
            <a:pPr marL="51434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品信息。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品存在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或不符合客</a:t>
            </a:r>
          </a:p>
          <a:p>
            <a:pPr marL="7715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期望。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BDOAMP+MS-UIGothic"/>
                <a:cs typeface="BDOAMP+MS-UIGothic"/>
              </a:rPr>
              <a:t>客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3490F4"/>
                </a:solidFill>
                <a:latin typeface="BDOAMP+MS-UIGothic"/>
                <a:cs typeface="BDOAMP+MS-UIGothic"/>
              </a:rPr>
              <a:t>异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议</a:t>
            </a:r>
            <a:r>
              <a:rPr sz="3000">
                <a:solidFill>
                  <a:srgbClr val="3490F4"/>
                </a:solidFill>
                <a:latin typeface="BDOAMP+MS-UIGothic"/>
                <a:cs typeface="BDOAMP+MS-UIGothic"/>
              </a:rPr>
              <a:t>的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识别</a:t>
            </a:r>
            <a:r>
              <a:rPr sz="3000">
                <a:solidFill>
                  <a:srgbClr val="3490F4"/>
                </a:solidFill>
                <a:latin typeface="BDOAMP+MS-UIGothic"/>
                <a:cs typeface="BDOAMP+MS-UIGothic"/>
              </a:rPr>
              <a:t>与判断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倾</a:t>
            </a:r>
            <a:r>
              <a:rPr sz="1550" spc="25">
                <a:solidFill>
                  <a:srgbClr val="3490F4"/>
                </a:solidFill>
                <a:latin typeface="BDOAMP+MS-UIGothic"/>
                <a:cs typeface="BDOAMP+MS-UIGothic"/>
              </a:rPr>
              <a:t>听技巧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BDOAMP+MS-UIGothic"/>
                <a:cs typeface="BDOAMP+MS-UIGothic"/>
              </a:rPr>
              <a:t>分析原因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真听取客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的意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和要求，</a:t>
            </a:r>
          </a:p>
          <a:p>
            <a:pPr marL="10287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了解其真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想法。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议进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行深入分析，找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963659" y="2846558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出真正的原因。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3490F4"/>
                </a:solidFill>
                <a:latin typeface="BDOAMP+MS-UIGothic"/>
                <a:cs typeface="BDOAMP+MS-UIGothic"/>
              </a:rPr>
              <a:t>察判断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490F4"/>
                </a:solidFill>
                <a:latin typeface="BDOAMP+MS-UIGothic"/>
                <a:cs typeface="BDOAMP+MS-UIGothic"/>
              </a:rPr>
              <a:t>及</a:t>
            </a:r>
            <a:r>
              <a:rPr sz="1550" spc="25">
                <a:solidFill>
                  <a:srgbClr val="3490F4"/>
                </a:solidFill>
                <a:latin typeface="SimSun"/>
                <a:cs typeface="SimSun"/>
              </a:rPr>
              <a:t>时处</a:t>
            </a:r>
            <a:r>
              <a:rPr sz="1550">
                <a:solidFill>
                  <a:srgbClr val="3490F4"/>
                </a:solidFill>
                <a:latin typeface="BDOAMP+MS-UIGothic"/>
                <a:cs typeface="BDOAMP+MS-UIGothic"/>
              </a:rPr>
              <a:t>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32000" y="5183992"/>
            <a:ext cx="2496941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察客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的表情、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气和肢体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言，判断其情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度。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248762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不同原因的异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，采取相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措施及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时处</a:t>
            </a: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理，提高客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</a:p>
          <a:p>
            <a:pPr marL="18859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DOAMP+MS-UIGothic"/>
                <a:cs typeface="BDOAMP+MS-UIGothic"/>
              </a:rPr>
              <a:t>意度。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81400" y="3692683"/>
            <a:ext cx="5783579" cy="1691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3600">
                <a:solidFill>
                  <a:srgbClr val="000000"/>
                </a:solidFill>
                <a:latin typeface="BDOAMP+MS-UIGothic"/>
                <a:cs typeface="BDOAMP+MS-UIGothic"/>
              </a:rPr>
              <a:t>理客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3600">
                <a:solidFill>
                  <a:srgbClr val="000000"/>
                </a:solidFill>
                <a:latin typeface="BDOAMP+MS-UIGothic"/>
                <a:cs typeface="BDOAMP+MS-UIGothic"/>
              </a:rPr>
              <a:t>异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3600">
                <a:solidFill>
                  <a:srgbClr val="000000"/>
                </a:solidFill>
                <a:latin typeface="BDOAMP+MS-UIGothic"/>
                <a:cs typeface="BDOAMP+MS-UIGothic"/>
              </a:rPr>
              <a:t>的原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3600">
                <a:solidFill>
                  <a:srgbClr val="000000"/>
                </a:solidFill>
                <a:latin typeface="BDOAMP+MS-UIGothic"/>
                <a:cs typeface="BDOAMP+MS-UIGothic"/>
              </a:rPr>
              <a:t>与策</a:t>
            </a:r>
          </a:p>
          <a:p>
            <a:pPr marL="2286000" marR="0">
              <a:lnSpc>
                <a:spcPts val="3600"/>
              </a:lnSpc>
              <a:spcBef>
                <a:spcPts val="72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BDOAMP+MS-UIGothic"/>
                <a:cs typeface="BDOAMP+MS-UIGothic"/>
              </a:rPr>
              <a:t>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3490F4"/>
                </a:solidFill>
                <a:latin typeface="BDOAMP+MS-UIGothic"/>
                <a:cs typeface="BDOAMP+MS-UIGothic"/>
              </a:rPr>
              <a:t>理客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3490F4"/>
                </a:solidFill>
                <a:latin typeface="BDOAMP+MS-UIGothic"/>
                <a:cs typeface="BDOAMP+MS-UIGothic"/>
              </a:rPr>
              <a:t>异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议</a:t>
            </a:r>
            <a:r>
              <a:rPr sz="3000">
                <a:solidFill>
                  <a:srgbClr val="3490F4"/>
                </a:solidFill>
                <a:latin typeface="BDOAMP+MS-UIGothic"/>
                <a:cs typeface="BDOAMP+MS-UIGothic"/>
              </a:rPr>
              <a:t>的原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15135" y="16400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BDOAMP+MS-UIGothic"/>
                <a:cs typeface="BDOAMP+MS-UIGothic"/>
              </a:rPr>
              <a:t>尊重客</a:t>
            </a:r>
            <a:r>
              <a:rPr sz="2300">
                <a:solidFill>
                  <a:srgbClr val="3490F4"/>
                </a:solidFill>
                <a:latin typeface="SimSun"/>
                <a:cs typeface="SimSun"/>
              </a:rPr>
              <a:t>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128759" y="164000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倾</a:t>
            </a:r>
            <a:r>
              <a:rPr sz="2300" spc="25">
                <a:solidFill>
                  <a:srgbClr val="3490F4"/>
                </a:solidFill>
                <a:latin typeface="BDOAMP+MS-UIGothic"/>
                <a:cs typeface="BDOAMP+MS-UIGothic"/>
              </a:rPr>
              <a:t>听和理解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43079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尊重客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的意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和感受，不要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轻视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或忽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客</a:t>
            </a:r>
          </a:p>
          <a:p>
            <a:pPr marL="28574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的异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0888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听客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的异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，理解客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的需求和关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41969" y="251433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注点。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546860" y="44117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诚实</a:t>
            </a:r>
            <a:r>
              <a:rPr sz="2300" spc="23">
                <a:solidFill>
                  <a:srgbClr val="3490F4"/>
                </a:solidFill>
                <a:latin typeface="BDOAMP+MS-UIGothic"/>
                <a:cs typeface="BDOAMP+MS-UIGothic"/>
              </a:rPr>
              <a:t>和透明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276715" y="44117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490F4"/>
                </a:solidFill>
                <a:latin typeface="BDOAMP+MS-UIGothic"/>
                <a:cs typeface="BDOAMP+MS-UIGothic"/>
              </a:rPr>
              <a:t>解决</a:t>
            </a:r>
            <a:r>
              <a:rPr sz="2300" spc="25">
                <a:solidFill>
                  <a:srgbClr val="3490F4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68300" y="5011793"/>
            <a:ext cx="430790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诚实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和透明的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理客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的异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，不要</a:t>
            </a:r>
          </a:p>
          <a:p>
            <a:pPr marL="2286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隐瞒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误导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41969" y="5011793"/>
            <a:ext cx="40888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求解决方案，帮助客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解决他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和疑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BDOAMP+MS-UIGothic"/>
                <a:cs typeface="BDOAM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3490F4"/>
                </a:solidFill>
                <a:latin typeface="BDOAMP+MS-UIGothic"/>
                <a:cs typeface="BDOAMP+MS-UIGothic"/>
              </a:rPr>
              <a:t>理客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3490F4"/>
                </a:solidFill>
                <a:latin typeface="BDOAMP+MS-UIGothic"/>
                <a:cs typeface="BDOAMP+MS-UIGothic"/>
              </a:rPr>
              <a:t>异</a:t>
            </a:r>
            <a:r>
              <a:rPr sz="3000">
                <a:solidFill>
                  <a:srgbClr val="3490F4"/>
                </a:solidFill>
                <a:latin typeface="SimSun"/>
                <a:cs typeface="SimSun"/>
              </a:rPr>
              <a:t>议</a:t>
            </a:r>
            <a:r>
              <a:rPr sz="3000">
                <a:solidFill>
                  <a:srgbClr val="3490F4"/>
                </a:solidFill>
                <a:latin typeface="BDOAMP+MS-UIGothic"/>
                <a:cs typeface="BDOAMP+MS-UIGothic"/>
              </a:rPr>
              <a:t>的策略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600">
                <a:solidFill>
                  <a:srgbClr val="FFFFFF"/>
                </a:solidFill>
                <a:latin typeface="BDOAMP+MS-UIGothic"/>
                <a:cs typeface="BDOAMP+MS-UIGothic"/>
              </a:rPr>
              <a:t>先准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BDOAMP+MS-UIGothic"/>
                <a:cs typeface="BDOAMP+MS-UIGothic"/>
              </a:rPr>
              <a:t>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动倾</a:t>
            </a:r>
            <a:r>
              <a:rPr sz="1600">
                <a:solidFill>
                  <a:srgbClr val="FFFFFF"/>
                </a:solidFill>
                <a:latin typeface="BDOAMP+MS-UIGothic"/>
                <a:cs typeface="BDOAMP+MS-UIGothic"/>
              </a:rPr>
              <a:t>听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在与客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交流之前，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先准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好可能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的异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和解决方案。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听客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的意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和关注点，不要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急于表达自己的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点。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BDOAMP+MS-UIGothic"/>
                <a:cs typeface="BDOAMP+MS-UIGothic"/>
              </a:rPr>
              <a:t>确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600">
                <a:solidFill>
                  <a:srgbClr val="FFFFFF"/>
                </a:solidFill>
                <a:latin typeface="BDOAMP+MS-UIGothic"/>
                <a:cs typeface="BDOAMP+MS-UIGothic"/>
              </a:rPr>
              <a:t>和理解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BDOAMP+MS-UIGothic"/>
                <a:cs typeface="BDOAMP+MS-UIGothic"/>
              </a:rPr>
              <a:t>提供解决方案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和理解客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的异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，确保自己完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全理解客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的需求。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根据客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的异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，提供可行的解决方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案和建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FFF"/>
                </a:solidFill>
                <a:latin typeface="BDOAMP+MS-UIGothic"/>
                <a:cs typeface="BDOAM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https://d.book118.com/635340043233011113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SimSun</vt:lpstr>
      <vt:lpstr>BDOAMP+MS-UIGothic</vt:lpstr>
      <vt:lpstr>WNHEFS+MNAAFW+MicrosoftYaHei</vt:lpstr>
      <vt:lpstr>DUAPBK+ETVVOW+MicrosoftYaHei-Bold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2024-09-20T12:54:30.946</cp:lastPrinted>
  <dcterms:created xsi:type="dcterms:W3CDTF">2024-09-20T04:54:30Z</dcterms:created>
  <dcterms:modified xsi:type="dcterms:W3CDTF">2024-09-20T04:54:32Z</dcterms:modified>
</cp:coreProperties>
</file>