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C3E38-AB9F-43E8-BBAD-2B73176D4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B4B73-885B-4E3A-B9C6-880FC9D58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63D11-772B-46D6-89D8-AF98554D1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E345D4-5CD9-4ACF-82BC-14B84253E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E4736F-F0F5-41F4-AB7E-599C61998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9AA764-7342-49A1-9EEF-3AD2AC4B7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3EAAEA-7A88-45C4-B130-63B93D08D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7A1650-CE33-49A8-A75B-DFB75EC1E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8DB6E-433E-4655-9FBF-F32B618B6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388F5-067F-40EA-B505-DA3AC3519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58C22-4213-4D6D-AB3F-54278E4F8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Relationship Id="rId3" Type="http://schemas.openxmlformats.org/officeDocument/2006/relationships/image" Target="../media/image19.jpeg" /><Relationship Id="rId4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00311412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3164685" y="1755021"/>
            <a:ext cx="5901054" cy="7353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316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51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电器项目可行性</a:t>
            </a:r>
            <a:r>
              <a:rPr sz="5100" spc="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r>
              <a:rPr sz="51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textbox 4"/>
          <p:cNvSpPr/>
          <p:nvPr/>
        </p:nvSpPr>
        <p:spPr>
          <a:xfrm>
            <a:off x="5472398" y="1580395"/>
            <a:ext cx="4479925" cy="36506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414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背景与市场分析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11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方案与产品规划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16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制造能力评估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76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效益评价与财务分析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24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保护、安全卫生及社会责任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2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模式与团队建设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algn="l" rtl="0" eaLnBrk="0">
              <a:lnSpc>
                <a:spcPct val="611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与建议</a:t>
            </a:r>
            <a:endParaRPr lang="Microsoft YaHei" altLang="Microsoft YaHei" sz="24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140758" y="0"/>
            <a:ext cx="2809138" cy="4792410"/>
            <a:chExt cx="2809138" cy="479241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09138" cy="4792410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2834639" cy="490474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8351"/>
                </a:lnSpc>
              </a:pPr>
              <a:endParaRPr lang="Arial" altLang="Arial" sz="100"/>
            </a:p>
            <a:p>
              <a:pPr marL="700201" algn="l" rtl="0" eaLnBrk="0">
                <a:lnSpc>
                  <a:spcPct val="88000"/>
                </a:lnSpc>
                <a:tabLst>
                  <a:tab pos="888364"/>
                </a:tabLst>
              </a:pP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sz="1300" spc="3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CATALOG</a:t>
              </a:r>
              <a:r>
                <a:rPr sz="1300" spc="1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</a:t>
              </a:r>
              <a:r>
                <a:rPr sz="1300" spc="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   </a:t>
              </a:r>
              <a:endParaRPr lang="Microsoft YaHei" altLang="Microsoft YaHei" sz="1300"/>
            </a:p>
            <a:p>
              <a:pPr algn="l" rtl="0" eaLnBrk="0">
                <a:lnSpc>
                  <a:spcPct val="14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400"/>
            </a:p>
            <a:p>
              <a:pPr algn="l" rtl="0" eaLnBrk="0">
                <a:lnSpc>
                  <a:spcPct val="12800"/>
                </a:lnSpc>
              </a:pPr>
              <a:endParaRPr lang="Arial" altLang="Arial" sz="100"/>
            </a:p>
            <a:p>
              <a:pPr marL="729782" algn="l" rtl="0" eaLnBrk="0">
                <a:lnSpc>
                  <a:spcPct val="89000"/>
                </a:lnSpc>
              </a:pPr>
              <a:r>
                <a:rPr sz="5700" spc="-13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  <a:endParaRPr lang="Microsoft YaHei" altLang="Microsoft YaHei" sz="5700"/>
            </a:p>
          </p:txBody>
        </p:sp>
        <p:sp>
          <p:nvSpPr>
            <p:cNvPr id="7" name="path"/>
            <p:cNvSpPr/>
            <p:nvPr/>
          </p:nvSpPr>
          <p:spPr>
            <a:xfrm>
              <a:off x="2052979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path"/>
            <p:cNvSpPr/>
            <p:nvPr/>
          </p:nvSpPr>
          <p:spPr>
            <a:xfrm>
              <a:off x="677976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79573" y="0"/>
            <a:ext cx="1412426" cy="191536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4869453"/>
            <a:ext cx="790788" cy="181300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98474" y="0"/>
            <a:ext cx="668837" cy="224977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1545" y="2352183"/>
            <a:ext cx="259567" cy="15385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66682" y="5912670"/>
            <a:ext cx="531251" cy="53124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5"/>
          <p:cNvSpPr/>
          <p:nvPr/>
        </p:nvSpPr>
        <p:spPr>
          <a:xfrm>
            <a:off x="3903653" y="2510894"/>
            <a:ext cx="4391025" cy="1717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57"/>
              </a:lnSpc>
            </a:pPr>
            <a:endParaRPr lang="Arial" altLang="Arial" sz="100"/>
          </a:p>
          <a:p>
            <a:pPr marL="1766997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  <a:p>
            <a:pPr algn="l" rtl="0" eaLnBrk="0">
              <a:lnSpc>
                <a:spcPct val="177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项目背景与市场分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671294" y="1393185"/>
            <a:ext cx="2600148" cy="2231507"/>
            <a:chExt cx="2600148" cy="223150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6617"/>
                </a:lnSpc>
              </a:pPr>
              <a:endParaRPr lang="Arial" altLang="Arial" sz="100"/>
            </a:p>
            <a:p>
              <a:pPr marL="172074" algn="l" rtl="0" eaLnBrk="0">
                <a:lnSpc>
                  <a:spcPct val="86000"/>
                </a:lnSpc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00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8373011" y="1393185"/>
            <a:ext cx="2600148" cy="2231507"/>
            <a:chExt cx="2600148" cy="2231507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marL="173439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000"/>
            </a:p>
          </p:txBody>
        </p:sp>
      </p:grpSp>
      <p:sp>
        <p:nvSpPr>
          <p:cNvPr id="21" name="path"/>
          <p:cNvSpPr/>
          <p:nvPr/>
        </p:nvSpPr>
        <p:spPr>
          <a:xfrm>
            <a:off x="990088" y="1514980"/>
            <a:ext cx="932010" cy="932011"/>
          </a:xfrm>
          <a:custGeom>
            <a:rect l="0" t="0" r="0" b="0"/>
            <a:pathLst>
              <a:path w="1467" h="1467">
                <a:moveTo>
                  <a:pt x="0" y="733"/>
                </a:moveTo>
                <a:cubicBezTo>
                  <a:pt x="0" y="328"/>
                  <a:pt x="328" y="0"/>
                  <a:pt x="733" y="0"/>
                </a:cubicBezTo>
                <a:lnTo>
                  <a:pt x="733" y="0"/>
                </a:lnTo>
                <a:lnTo>
                  <a:pt x="733" y="0"/>
                </a:lnTo>
                <a:lnTo>
                  <a:pt x="733" y="0"/>
                </a:lnTo>
                <a:cubicBezTo>
                  <a:pt x="1139" y="0"/>
                  <a:pt x="1467" y="328"/>
                  <a:pt x="1467" y="733"/>
                </a:cubicBezTo>
                <a:lnTo>
                  <a:pt x="1467" y="733"/>
                </a:lnTo>
                <a:cubicBezTo>
                  <a:pt x="1467" y="733"/>
                  <a:pt x="1467" y="733"/>
                  <a:pt x="1467" y="733"/>
                </a:cubicBezTo>
                <a:lnTo>
                  <a:pt x="1467" y="733"/>
                </a:lnTo>
                <a:lnTo>
                  <a:pt x="1467" y="733"/>
                </a:lnTo>
                <a:lnTo>
                  <a:pt x="1467" y="733"/>
                </a:lnTo>
                <a:cubicBezTo>
                  <a:pt x="1467" y="1139"/>
                  <a:pt x="1139" y="1467"/>
                  <a:pt x="733" y="1467"/>
                </a:cubicBezTo>
                <a:lnTo>
                  <a:pt x="733" y="1467"/>
                </a:lnTo>
                <a:lnTo>
                  <a:pt x="733" y="1467"/>
                </a:lnTo>
                <a:lnTo>
                  <a:pt x="733" y="1467"/>
                </a:lnTo>
                <a:cubicBezTo>
                  <a:pt x="328" y="1467"/>
                  <a:pt x="0" y="1139"/>
                  <a:pt x="0" y="733"/>
                </a:cubicBezTo>
                <a:lnTo>
                  <a:pt x="0" y="733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58556" y="1454146"/>
            <a:ext cx="2231507" cy="2231507"/>
          </a:xfrm>
          <a:prstGeom prst="rect">
            <a:avLst/>
          </a:prstGeom>
        </p:spPr>
      </p:pic>
      <p:sp>
        <p:nvSpPr>
          <p:cNvPr id="23" name="textbox 23"/>
          <p:cNvSpPr/>
          <p:nvPr/>
        </p:nvSpPr>
        <p:spPr>
          <a:xfrm>
            <a:off x="442263" y="318468"/>
            <a:ext cx="421830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9883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电器市场现状及趋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4" name="textbox 44"/>
          <p:cNvSpPr/>
          <p:nvPr/>
        </p:nvSpPr>
        <p:spPr>
          <a:xfrm>
            <a:off x="1093594" y="4735490"/>
            <a:ext cx="2119629" cy="892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1209"/>
              </a:lnSpc>
            </a:pPr>
            <a:endParaRPr lang="Arial" altLang="Arial" sz="100"/>
          </a:p>
          <a:p>
            <a:pPr marL="12700" indent="10096" algn="l" rtl="0" eaLnBrk="0">
              <a:lnSpc>
                <a:spcPct val="95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电器市场在过去几年中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持了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稳定的增长，市场规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模不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断扩大，消费者需求 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持续增长。</a:t>
            </a:r>
            <a:endParaRPr lang="Microsoft YaHei" altLang="Microsoft YaHei" sz="1500"/>
          </a:p>
        </p:txBody>
      </p:sp>
      <p:sp>
        <p:nvSpPr>
          <p:cNvPr id="45" name="textbox 45"/>
          <p:cNvSpPr/>
          <p:nvPr/>
        </p:nvSpPr>
        <p:spPr>
          <a:xfrm>
            <a:off x="4775182" y="4736252"/>
            <a:ext cx="2118995" cy="8915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6150"/>
              </a:lnSpc>
            </a:pPr>
            <a:endParaRPr lang="Arial" altLang="Arial" sz="100"/>
          </a:p>
          <a:p>
            <a:pPr marL="12700" indent="9334" algn="l" rtl="0" eaLnBrk="0">
              <a:lnSpc>
                <a:spcPct val="95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随着科技的发展，电器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品种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类不断增多，功能越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来越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丰富，满足了消费者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多样化的需求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6" name="textbox 46"/>
          <p:cNvSpPr/>
          <p:nvPr/>
        </p:nvSpPr>
        <p:spPr>
          <a:xfrm>
            <a:off x="8476330" y="4735110"/>
            <a:ext cx="2273300" cy="673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3000"/>
              </a:lnSpc>
            </a:pPr>
            <a:endParaRPr lang="Arial" altLang="Arial" sz="100"/>
          </a:p>
          <a:p>
            <a:pPr marL="12700" indent="190" algn="l" rtl="0" eaLnBrk="0">
              <a:lnSpc>
                <a:spcPct val="94000"/>
              </a:lnSpc>
              <a:spcBef>
                <a:spcPts val="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家居、智能家电等概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念逐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渐普及，消费者对电   </a:t>
            </a: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器的智能化需求不断提升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7" name="rect"/>
          <p:cNvSpPr/>
          <p:nvPr/>
        </p:nvSpPr>
        <p:spPr>
          <a:xfrm>
            <a:off x="7251124" y="4022473"/>
            <a:ext cx="207264" cy="38100"/>
          </a:xfrm>
          <a:prstGeom prst="rect">
            <a:avLst/>
          </a:pr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textbox 48"/>
          <p:cNvSpPr/>
          <p:nvPr/>
        </p:nvSpPr>
        <p:spPr>
          <a:xfrm>
            <a:off x="4775725" y="3893715"/>
            <a:ext cx="2757804" cy="306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1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产品多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r>
              <a:rPr sz="2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</a:t>
            </a:r>
            <a:endParaRPr lang="Microsoft YaHei" altLang="Microsoft YaHei" sz="2000"/>
          </a:p>
        </p:txBody>
      </p:sp>
      <p:sp>
        <p:nvSpPr>
          <p:cNvPr id="49" name="path"/>
          <p:cNvSpPr/>
          <p:nvPr/>
        </p:nvSpPr>
        <p:spPr>
          <a:xfrm>
            <a:off x="7368981" y="3947811"/>
            <a:ext cx="151720" cy="187422"/>
          </a:xfrm>
          <a:custGeom>
            <a:rect l="0" t="0" r="0" b="0"/>
            <a:pathLst>
              <a:path w="238" h="295">
                <a:moveTo>
                  <a:pt x="0" y="0"/>
                </a:moveTo>
                <a:lnTo>
                  <a:pt x="95" y="0"/>
                </a:lnTo>
                <a:lnTo>
                  <a:pt x="238" y="147"/>
                </a:lnTo>
                <a:lnTo>
                  <a:pt x="95" y="295"/>
                </a:lnTo>
                <a:lnTo>
                  <a:pt x="0" y="295"/>
                </a:lnTo>
                <a:lnTo>
                  <a:pt x="143" y="147"/>
                </a:lnTo>
                <a:lnTo>
                  <a:pt x="0" y="0"/>
                </a:lnTo>
                <a:close/>
              </a:path>
            </a:pathLst>
          </a:cu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rect"/>
          <p:cNvSpPr/>
          <p:nvPr/>
        </p:nvSpPr>
        <p:spPr>
          <a:xfrm>
            <a:off x="10952843" y="4022473"/>
            <a:ext cx="207263" cy="38100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textbox 51"/>
          <p:cNvSpPr/>
          <p:nvPr/>
        </p:nvSpPr>
        <p:spPr>
          <a:xfrm>
            <a:off x="8480016" y="3893972"/>
            <a:ext cx="2755264" cy="307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623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智能化趋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sz="2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</a:t>
            </a:r>
            <a:endParaRPr lang="Microsoft YaHei" altLang="Microsoft YaHei" sz="2000"/>
          </a:p>
        </p:txBody>
      </p:sp>
      <p:sp>
        <p:nvSpPr>
          <p:cNvPr id="52" name="path"/>
          <p:cNvSpPr/>
          <p:nvPr/>
        </p:nvSpPr>
        <p:spPr>
          <a:xfrm>
            <a:off x="11070698" y="3947811"/>
            <a:ext cx="151722" cy="187422"/>
          </a:xfrm>
          <a:custGeom>
            <a:rect l="0" t="0" r="0" b="0"/>
            <a:pathLst>
              <a:path w="238" h="295">
                <a:moveTo>
                  <a:pt x="0" y="0"/>
                </a:moveTo>
                <a:lnTo>
                  <a:pt x="95" y="0"/>
                </a:lnTo>
                <a:lnTo>
                  <a:pt x="238" y="147"/>
                </a:lnTo>
                <a:lnTo>
                  <a:pt x="95" y="295"/>
                </a:lnTo>
                <a:lnTo>
                  <a:pt x="0" y="295"/>
                </a:lnTo>
                <a:lnTo>
                  <a:pt x="143" y="147"/>
                </a:lnTo>
                <a:lnTo>
                  <a:pt x="0" y="0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textbox 53"/>
          <p:cNvSpPr/>
          <p:nvPr/>
        </p:nvSpPr>
        <p:spPr>
          <a:xfrm>
            <a:off x="1100947" y="3893972"/>
            <a:ext cx="1045210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736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规模</a:t>
            </a:r>
            <a:endParaRPr lang="Microsoft YaHei" altLang="Microsoft YaHei" sz="2000"/>
          </a:p>
        </p:txBody>
      </p:sp>
      <p:sp>
        <p:nvSpPr>
          <p:cNvPr id="54" name="textbox 54"/>
          <p:cNvSpPr/>
          <p:nvPr/>
        </p:nvSpPr>
        <p:spPr>
          <a:xfrm>
            <a:off x="1109549" y="1712020"/>
            <a:ext cx="332740" cy="288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46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3569917" y="3947811"/>
            <a:ext cx="269577" cy="187422"/>
            <a:chExt cx="269577" cy="187422"/>
          </a:xfrm>
        </p:grpSpPr>
        <p:sp>
          <p:nvSpPr>
            <p:cNvPr id="55" name="path"/>
            <p:cNvSpPr/>
            <p:nvPr/>
          </p:nvSpPr>
          <p:spPr>
            <a:xfrm>
              <a:off x="0" y="74661"/>
              <a:ext cx="207264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FF960E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117855" y="0"/>
              <a:ext cx="151722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1095002" y="4502406"/>
            <a:ext cx="2676820" cy="9525"/>
            <a:chExt cx="2676820" cy="9525"/>
          </a:xfrm>
        </p:grpSpPr>
        <p:sp>
          <p:nvSpPr>
            <p:cNvPr id="57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CA72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776211" y="4441572"/>
            <a:ext cx="2676820" cy="9525"/>
            <a:chExt cx="2676820" cy="9525"/>
          </a:xfrm>
        </p:grpSpPr>
        <p:sp>
          <p:nvSpPr>
            <p:cNvPr id="59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D455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4" name="group 16"/>
          <p:cNvGrpSpPr/>
          <p:nvPr/>
        </p:nvGrpSpPr>
        <p:grpSpPr>
          <a:xfrm rot="21600000">
            <a:off x="8477928" y="4441572"/>
            <a:ext cx="2676820" cy="9525"/>
            <a:chExt cx="2676820" cy="9525"/>
          </a:xfrm>
        </p:grpSpPr>
        <p:sp>
          <p:nvSpPr>
            <p:cNvPr id="61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CA72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3" name="rect"/>
          <p:cNvSpPr/>
          <p:nvPr/>
        </p:nvSpPr>
        <p:spPr>
          <a:xfrm>
            <a:off x="3569917" y="4041523"/>
            <a:ext cx="207264" cy="0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5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4959" y="1569532"/>
            <a:ext cx="4219248" cy="42192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5163132" y="1294831"/>
            <a:ext cx="6264909" cy="1488439"/>
          </a:xfrm>
          <a:prstGeom prst="rect">
            <a:avLst/>
          </a:prstGeom>
          <a:solidFill>
            <a:srgbClr val="FF771B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9027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23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586553" indent="9525" algn="l" rtl="0" eaLnBrk="0">
              <a:lnSpc>
                <a:spcPct val="122000"/>
              </a:lnSpc>
              <a:spcBef>
                <a:spcPts val="6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电器产品的目标客户群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体年龄分布广泛，包括年轻人、中年人和      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老年人等。</a:t>
            </a:r>
            <a:endParaRPr lang="Microsoft YaHei" altLang="Microsoft YaHei" sz="1500"/>
          </a:p>
        </p:txBody>
      </p:sp>
      <p:sp>
        <p:nvSpPr>
          <p:cNvPr id="67" name="textbox 67"/>
          <p:cNvSpPr/>
          <p:nvPr/>
        </p:nvSpPr>
        <p:spPr>
          <a:xfrm>
            <a:off x="5163132" y="2945065"/>
            <a:ext cx="6264909" cy="1487169"/>
          </a:xfrm>
          <a:prstGeom prst="rect">
            <a:avLst/>
          </a:prstGeom>
          <a:solidFill>
            <a:srgbClr val="FF771B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8519"/>
              </a:lnSpc>
            </a:pPr>
            <a:endParaRPr lang="Arial" altLang="Arial" sz="100"/>
          </a:p>
          <a:p>
            <a:pPr marL="588802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收入水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</a:t>
            </a:r>
            <a:endParaRPr lang="Microsoft YaHei" altLang="Microsoft YaHei" sz="23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612080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目标客户群体收入水平较高，具备一定的购买力和消费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力。</a:t>
            </a:r>
            <a:endParaRPr lang="Microsoft YaHei" altLang="Microsoft YaHei" sz="1500"/>
          </a:p>
        </p:txBody>
      </p:sp>
      <p:sp>
        <p:nvSpPr>
          <p:cNvPr id="68" name="textbox 68"/>
          <p:cNvSpPr/>
          <p:nvPr/>
        </p:nvSpPr>
        <p:spPr>
          <a:xfrm>
            <a:off x="5163132" y="4595300"/>
            <a:ext cx="6264909" cy="1487169"/>
          </a:xfrm>
          <a:prstGeom prst="rect">
            <a:avLst/>
          </a:prstGeom>
          <a:solidFill>
            <a:srgbClr val="FF771B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88506" algn="l" rtl="0" eaLnBrk="0">
              <a:lnSpc>
                <a:spcPct val="91000"/>
              </a:lnSpc>
              <a:spcBef>
                <a:spcPts val="5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23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612080" algn="l" rtl="0" eaLnBrk="0">
              <a:lnSpc>
                <a:spcPct val="91000"/>
              </a:lnSpc>
              <a:spcBef>
                <a:spcPts val="2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目标客户群体主要分布在城市地区，尤其是一二线城市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69" name="textbox 69"/>
          <p:cNvSpPr/>
          <p:nvPr/>
        </p:nvSpPr>
        <p:spPr>
          <a:xfrm>
            <a:off x="442263" y="318468"/>
            <a:ext cx="3837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4"/>
              </a:spcBef>
              <a:tabLst>
                <a:tab pos="819785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目标客户群体分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91" name="picture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95996" y="1153981"/>
            <a:ext cx="5194483" cy="5194482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097659" y="378647"/>
            <a:ext cx="4705984" cy="5501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910"/>
              </a:lnSpc>
            </a:pPr>
            <a:endParaRPr lang="Arial" altLang="Arial" sz="100"/>
          </a:p>
          <a:p>
            <a:pPr marL="126722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况及优劣势对比</a:t>
            </a:r>
            <a:endParaRPr lang="Microsoft YaHei" altLang="Microsoft YaHei" sz="3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7186" algn="l" rtl="0" eaLnBrk="0">
              <a:lnSpc>
                <a:spcPct val="92000"/>
              </a:lnSpc>
              <a:spcBef>
                <a:spcPts val="700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主要竞争对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</a:t>
            </a:r>
            <a:endParaRPr lang="Microsoft YaHei" altLang="Microsoft YaHei" sz="2300"/>
          </a:p>
          <a:p>
            <a:pPr marL="14986" indent="24002" algn="l" rtl="0" eaLnBrk="0">
              <a:lnSpc>
                <a:spcPct val="123000"/>
              </a:lnSpc>
              <a:spcBef>
                <a:spcPts val="1158"/>
              </a:spcBef>
            </a:pP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目前市场上主要的电器品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包括海尔、美的、格            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力等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15414" algn="l" rtl="0" eaLnBrk="0">
              <a:lnSpc>
                <a:spcPct val="92000"/>
              </a:lnSpc>
              <a:spcBef>
                <a:spcPts val="696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竞争对手优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2300"/>
          </a:p>
          <a:p>
            <a:pPr marL="12700" indent="571" algn="l" rtl="0" eaLnBrk="0">
              <a:lnSpc>
                <a:spcPct val="122000"/>
              </a:lnSpc>
              <a:spcBef>
                <a:spcPts val="118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品牌在市场份额、品牌知名度、技术研发等           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方面具有较大优势。</a:t>
            </a:r>
            <a:endParaRPr lang="Microsoft YaHei" altLang="Microsoft YaHei" sz="15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5414" algn="l" rtl="0" eaLnBrk="0">
              <a:lnSpc>
                <a:spcPct val="92000"/>
              </a:lnSpc>
              <a:spcBef>
                <a:spcPts val="693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竞争对手劣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23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3080" indent="1714" algn="l" rtl="0" eaLnBrk="0">
              <a:lnSpc>
                <a:spcPct val="123000"/>
              </a:lnSpc>
              <a:spcBef>
                <a:spcPts val="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牌在产品线、营销策略、客户服务等方面         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存在一定不足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93" name="path"/>
          <p:cNvSpPr/>
          <p:nvPr/>
        </p:nvSpPr>
        <p:spPr>
          <a:xfrm>
            <a:off x="763828" y="1628257"/>
            <a:ext cx="230515" cy="230516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4" name="path"/>
          <p:cNvSpPr/>
          <p:nvPr/>
        </p:nvSpPr>
        <p:spPr>
          <a:xfrm>
            <a:off x="763828" y="3237600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5" name="path"/>
          <p:cNvSpPr/>
          <p:nvPr/>
        </p:nvSpPr>
        <p:spPr>
          <a:xfrm>
            <a:off x="763828" y="4874037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96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10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10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11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117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textbox 118"/>
            <p:cNvSpPr/>
            <p:nvPr/>
          </p:nvSpPr>
          <p:spPr>
            <a:xfrm>
              <a:off x="372030" y="384938"/>
              <a:ext cx="2690495" cy="19208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5022"/>
                </a:lnSpc>
              </a:pPr>
              <a:endParaRPr lang="Arial" altLang="Arial" sz="100"/>
            </a:p>
            <a:p>
              <a:pPr marL="834931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贸易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策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2700" indent="190" algn="l" rtl="0" eaLnBrk="0">
                <a:lnSpc>
                  <a:spcPct val="151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取了一系列贸易政策，如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关税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调整、出口退税等，对电器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产品的进出口产生一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影响。</a:t>
              </a:r>
              <a:endParaRPr lang="Microsoft YaHei" altLang="Microsoft YaHei" sz="1500"/>
            </a:p>
          </p:txBody>
        </p:sp>
        <p:pic>
          <p:nvPicPr>
            <p:cNvPr id="119" name="picture 1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30" name="group 30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120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FF771B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textbox 121"/>
            <p:cNvSpPr/>
            <p:nvPr/>
          </p:nvSpPr>
          <p:spPr>
            <a:xfrm>
              <a:off x="372219" y="384347"/>
              <a:ext cx="2689860" cy="19215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186"/>
                </a:lnSpc>
              </a:pPr>
              <a:endParaRPr lang="Arial" altLang="Arial" sz="100"/>
            </a:p>
            <a:p>
              <a:pPr marL="832673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行业标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3461" indent="-761" algn="l" rtl="0" eaLnBrk="0">
                <a:lnSpc>
                  <a:spcPct val="151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政府对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电器产品的质量和安全性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能制定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了严格的行业标准，企业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需要遵守相关法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规。</a:t>
              </a:r>
              <a:endParaRPr lang="Microsoft YaHei" altLang="Microsoft YaHei" sz="1500"/>
            </a:p>
          </p:txBody>
        </p:sp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32" name="group 32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123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FF771B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textbox 124"/>
            <p:cNvSpPr/>
            <p:nvPr/>
          </p:nvSpPr>
          <p:spPr>
            <a:xfrm>
              <a:off x="370695" y="384938"/>
              <a:ext cx="2691764" cy="19208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6830"/>
                </a:lnSpc>
              </a:pPr>
              <a:endParaRPr lang="Arial" altLang="Arial" sz="100"/>
            </a:p>
            <a:p>
              <a:pPr marL="834196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环保政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策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2700" indent="1523" algn="l" rtl="0" eaLnBrk="0">
                <a:lnSpc>
                  <a:spcPct val="15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政府加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大了对环保产业的扶持力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度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，鼓励企业研发和生产环保型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电器产品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25" name="picture 1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126" name="textbox 126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0415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规影响因素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7" name="picture 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3904625" y="2513827"/>
            <a:ext cx="4389754" cy="1717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766026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876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技术方案与产品规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9" name="picture 1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466495" y="3766753"/>
            <a:ext cx="3974465" cy="2473325"/>
          </a:xfrm>
          <a:prstGeom prst="rect">
            <a:avLst/>
          </a:prstGeom>
          <a:solidFill>
            <a:srgbClr val="CA7200">
              <a:alpha val="7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82000"/>
              </a:lnSpc>
            </a:pPr>
            <a:endParaRPr lang="Arial" altLang="Arial" sz="1000"/>
          </a:p>
          <a:p>
            <a:pPr marL="229668" algn="l" rtl="0" eaLnBrk="0">
              <a:lnSpc>
                <a:spcPct val="95000"/>
              </a:lnSpc>
              <a:spcBef>
                <a:spcPts val="5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据</a:t>
            </a:r>
            <a:endParaRPr lang="Microsoft YaHei" altLang="Microsoft YaHei" sz="1500"/>
          </a:p>
          <a:p>
            <a:pPr marL="228382" algn="l" rtl="0" eaLnBrk="0">
              <a:lnSpc>
                <a:spcPct val="86000"/>
              </a:lnSpc>
              <a:spcBef>
                <a:spcPts val="1506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所选技术路线符合行业发展趋势，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</a:t>
            </a:r>
            <a:endParaRPr lang="Microsoft YaHei" altLang="Microsoft YaHei" sz="1300"/>
          </a:p>
          <a:p>
            <a:pPr marL="227525" algn="l" rtl="0" eaLnBrk="0">
              <a:lnSpc>
                <a:spcPts val="2429"/>
              </a:lnSpc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足市场需求，具备可行性、可靠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性、</a:t>
            </a:r>
            <a:endParaRPr lang="Microsoft YaHei" altLang="Microsoft YaHei" sz="1300"/>
          </a:p>
          <a:p>
            <a:pPr marL="230096" algn="l" rtl="0" eaLnBrk="0">
              <a:lnSpc>
                <a:spcPts val="2425"/>
              </a:lnSpc>
            </a:pP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经济性等方面的优</a:t>
            </a: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51" name="textbox 151"/>
          <p:cNvSpPr/>
          <p:nvPr/>
        </p:nvSpPr>
        <p:spPr>
          <a:xfrm>
            <a:off x="643392" y="1460739"/>
            <a:ext cx="2767964" cy="16268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686"/>
              </a:lnSpc>
            </a:pPr>
            <a:endParaRPr lang="Arial" altLang="Arial" sz="100"/>
          </a:p>
          <a:p>
            <a:pPr marL="14871" algn="l" rtl="0" eaLnBrk="0">
              <a:lnSpc>
                <a:spcPct val="94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技术路线选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</a:t>
            </a:r>
            <a:endParaRPr lang="Microsoft YaHei" altLang="Microsoft YaHei" sz="15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marL="14071" algn="l" rtl="0" eaLnBrk="0">
              <a:lnSpc>
                <a:spcPct val="94000"/>
              </a:lnSpc>
              <a:spcBef>
                <a:spcPts val="399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根据电器项目的需求和目标，选择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</a:t>
            </a:r>
            <a:endParaRPr lang="Microsoft YaHei" altLang="Microsoft YaHei" sz="1300"/>
          </a:p>
          <a:p>
            <a:pPr marL="14243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熟稳定、高效节能的技术路线，如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</a:t>
            </a:r>
            <a:endParaRPr lang="Microsoft YaHei" altLang="Microsoft YaHei" sz="1300"/>
          </a:p>
          <a:p>
            <a:pPr marL="154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用先进的电力电子技术、智能控制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术、网络通信技术等。</a:t>
            </a:r>
            <a:endParaRPr lang="Microsoft YaHei" altLang="Microsoft YaHei" sz="1300"/>
          </a:p>
        </p:txBody>
      </p:sp>
      <p:sp>
        <p:nvSpPr>
          <p:cNvPr id="152" name="textbox 152"/>
          <p:cNvSpPr/>
          <p:nvPr/>
        </p:nvSpPr>
        <p:spPr>
          <a:xfrm>
            <a:off x="442263" y="318468"/>
            <a:ext cx="4218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技术路线选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择及依据</a:t>
            </a:r>
            <a:endParaRPr lang="Microsoft YaHei" altLang="Microsoft YaHei" sz="300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75" name="picture 1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05500" y="1866900"/>
            <a:ext cx="2050688" cy="3916434"/>
          </a:xfrm>
          <a:prstGeom prst="rect">
            <a:avLst/>
          </a:prstGeom>
        </p:spPr>
      </p:pic>
      <p:sp>
        <p:nvSpPr>
          <p:cNvPr id="177" name="textbox 177"/>
          <p:cNvSpPr/>
          <p:nvPr/>
        </p:nvSpPr>
        <p:spPr>
          <a:xfrm>
            <a:off x="8485668" y="2547098"/>
            <a:ext cx="2425700" cy="1138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324"/>
              </a:lnSpc>
            </a:pPr>
            <a:endParaRPr lang="Arial" altLang="Arial" sz="100"/>
          </a:p>
          <a:p>
            <a:pPr marL="24872" algn="l" rtl="0" eaLnBrk="0">
              <a:lnSpc>
                <a:spcPct val="86000"/>
              </a:lnSpc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明确电器项目产品的功</a:t>
            </a: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定位，</a:t>
            </a:r>
            <a:endParaRPr lang="Microsoft YaHei" altLang="Microsoft YaHei" sz="1300"/>
          </a:p>
          <a:p>
            <a:pPr marL="12700" indent="1713" algn="l" rtl="0" eaLnBrk="0">
              <a:lnSpc>
                <a:spcPct val="158000"/>
              </a:lnSpc>
              <a:spcBef>
                <a:spcPts val="21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如智能家居电器、工业自动化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备、新能源电器等，突出产品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核心功能和附加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功能。</a:t>
            </a:r>
            <a:endParaRPr lang="Microsoft YaHei" altLang="Microsoft YaHei" sz="1300"/>
          </a:p>
        </p:txBody>
      </p:sp>
      <p:sp>
        <p:nvSpPr>
          <p:cNvPr id="178" name="textbox 178"/>
          <p:cNvSpPr/>
          <p:nvPr/>
        </p:nvSpPr>
        <p:spPr>
          <a:xfrm>
            <a:off x="442263" y="318468"/>
            <a:ext cx="4980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0415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产品功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能定位与特点描述</a:t>
            </a:r>
            <a:endParaRPr lang="Microsoft YaHei" altLang="Microsoft YaHei" sz="3000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9" name="textbox 199"/>
          <p:cNvSpPr/>
          <p:nvPr/>
        </p:nvSpPr>
        <p:spPr>
          <a:xfrm>
            <a:off x="8488240" y="4650227"/>
            <a:ext cx="2733039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23"/>
              </a:lnSpc>
            </a:pPr>
            <a:endParaRPr lang="Arial" altLang="Arial" sz="100"/>
          </a:p>
          <a:p>
            <a:pPr marL="20929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阐述产品的主要特点，如高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</a:t>
            </a:r>
            <a:endParaRPr lang="Microsoft YaHei" altLang="Microsoft YaHei" sz="1300"/>
          </a:p>
          <a:p>
            <a:pPr marL="18015" indent="-5315" algn="l" rtl="0" eaLnBrk="0">
              <a:lnSpc>
                <a:spcPct val="159000"/>
              </a:lnSpc>
              <a:spcBef>
                <a:spcPts val="31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能、智能化、安全可靠、环保等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以及与其他同类产品的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差异化优势。</a:t>
            </a:r>
            <a:endParaRPr lang="Microsoft YaHei" altLang="Microsoft YaHei" sz="1300"/>
          </a:p>
        </p:txBody>
      </p:sp>
      <p:sp>
        <p:nvSpPr>
          <p:cNvPr id="200" name="textbox 200"/>
          <p:cNvSpPr/>
          <p:nvPr/>
        </p:nvSpPr>
        <p:spPr>
          <a:xfrm>
            <a:off x="9534158" y="1991772"/>
            <a:ext cx="82296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8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功能定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lang="Microsoft YaHei" altLang="Microsoft YaHei" sz="1500"/>
          </a:p>
        </p:txBody>
      </p:sp>
      <p:sp>
        <p:nvSpPr>
          <p:cNvPr id="201" name="textbox 201"/>
          <p:cNvSpPr/>
          <p:nvPr/>
        </p:nvSpPr>
        <p:spPr>
          <a:xfrm>
            <a:off x="9533958" y="4136719"/>
            <a:ext cx="822960" cy="2432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89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特点描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1500"/>
          </a:p>
        </p:txBody>
      </p:sp>
      <p:sp>
        <p:nvSpPr>
          <p:cNvPr id="202" name="path"/>
          <p:cNvSpPr/>
          <p:nvPr/>
        </p:nvSpPr>
        <p:spPr>
          <a:xfrm>
            <a:off x="8497344" y="1869244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CA72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3" name="path"/>
          <p:cNvSpPr/>
          <p:nvPr/>
        </p:nvSpPr>
        <p:spPr>
          <a:xfrm>
            <a:off x="8503615" y="4081478"/>
            <a:ext cx="334477" cy="307944"/>
          </a:xfrm>
          <a:custGeom>
            <a:rect l="0" t="0" r="0" b="0"/>
            <a:pathLst>
              <a:path w="526" h="482">
                <a:moveTo>
                  <a:pt x="148" y="475"/>
                </a:moveTo>
                <a:cubicBezTo>
                  <a:pt x="156" y="484"/>
                  <a:pt x="168" y="484"/>
                  <a:pt x="178" y="476"/>
                </a:cubicBezTo>
                <a:lnTo>
                  <a:pt x="178" y="476"/>
                </a:lnTo>
                <a:lnTo>
                  <a:pt x="517" y="169"/>
                </a:lnTo>
                <a:lnTo>
                  <a:pt x="517" y="169"/>
                </a:lnTo>
                <a:cubicBezTo>
                  <a:pt x="525" y="162"/>
                  <a:pt x="526" y="149"/>
                  <a:pt x="519" y="140"/>
                </a:cubicBezTo>
                <a:lnTo>
                  <a:pt x="519" y="140"/>
                </a:lnTo>
                <a:lnTo>
                  <a:pt x="431" y="44"/>
                </a:lnTo>
                <a:lnTo>
                  <a:pt x="431" y="44"/>
                </a:lnTo>
                <a:cubicBezTo>
                  <a:pt x="423" y="35"/>
                  <a:pt x="410" y="35"/>
                  <a:pt x="402" y="42"/>
                </a:cubicBezTo>
                <a:lnTo>
                  <a:pt x="402" y="42"/>
                </a:lnTo>
                <a:lnTo>
                  <a:pt x="112" y="303"/>
                </a:lnTo>
                <a:lnTo>
                  <a:pt x="112" y="303"/>
                </a:lnTo>
                <a:cubicBezTo>
                  <a:pt x="104" y="311"/>
                  <a:pt x="103" y="324"/>
                  <a:pt x="111" y="332"/>
                </a:cubicBezTo>
                <a:lnTo>
                  <a:pt x="111" y="332"/>
                </a:lnTo>
                <a:lnTo>
                  <a:pt x="158" y="385"/>
                </a:lnTo>
                <a:lnTo>
                  <a:pt x="158" y="385"/>
                </a:lnTo>
                <a:cubicBezTo>
                  <a:pt x="166" y="393"/>
                  <a:pt x="179" y="394"/>
                  <a:pt x="187" y="386"/>
                </a:cubicBezTo>
                <a:lnTo>
                  <a:pt x="187" y="386"/>
                </a:lnTo>
                <a:lnTo>
                  <a:pt x="309" y="276"/>
                </a:lnTo>
                <a:lnTo>
                  <a:pt x="309" y="276"/>
                </a:lnTo>
                <a:cubicBezTo>
                  <a:pt x="317" y="269"/>
                  <a:pt x="318" y="255"/>
                  <a:pt x="311" y="247"/>
                </a:cubicBezTo>
                <a:lnTo>
                  <a:pt x="311" y="247"/>
                </a:lnTo>
                <a:lnTo>
                  <a:pt x="296" y="232"/>
                </a:lnTo>
                <a:lnTo>
                  <a:pt x="175" y="342"/>
                </a:lnTo>
                <a:lnTo>
                  <a:pt x="156" y="320"/>
                </a:lnTo>
                <a:lnTo>
                  <a:pt x="415" y="87"/>
                </a:lnTo>
                <a:lnTo>
                  <a:pt x="474" y="153"/>
                </a:lnTo>
                <a:lnTo>
                  <a:pt x="165" y="433"/>
                </a:lnTo>
                <a:lnTo>
                  <a:pt x="52" y="308"/>
                </a:lnTo>
                <a:lnTo>
                  <a:pt x="366" y="23"/>
                </a:lnTo>
                <a:lnTo>
                  <a:pt x="353" y="9"/>
                </a:lnTo>
                <a:lnTo>
                  <a:pt x="353" y="9"/>
                </a:lnTo>
                <a:cubicBezTo>
                  <a:pt x="345" y="0"/>
                  <a:pt x="332" y="0"/>
                  <a:pt x="324" y="7"/>
                </a:cubicBezTo>
                <a:lnTo>
                  <a:pt x="324" y="7"/>
                </a:lnTo>
                <a:lnTo>
                  <a:pt x="9" y="291"/>
                </a:lnTo>
                <a:lnTo>
                  <a:pt x="9" y="291"/>
                </a:lnTo>
                <a:cubicBezTo>
                  <a:pt x="0" y="299"/>
                  <a:pt x="0" y="311"/>
                  <a:pt x="8" y="320"/>
                </a:cubicBezTo>
                <a:lnTo>
                  <a:pt x="8" y="320"/>
                </a:lnTo>
                <a:lnTo>
                  <a:pt x="148" y="475"/>
                </a:lnTo>
                <a:close/>
              </a:path>
            </a:pathLst>
          </a:custGeom>
          <a:solidFill>
            <a:srgbClr val="CA72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205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1" name="textbox 211"/>
          <p:cNvSpPr/>
          <p:nvPr/>
        </p:nvSpPr>
        <p:spPr>
          <a:xfrm>
            <a:off x="7864443" y="1527447"/>
            <a:ext cx="3279775" cy="4256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277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研发进度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lang="Microsoft YaHei" altLang="Microsoft YaHei" sz="1700"/>
          </a:p>
          <a:p>
            <a:pPr algn="l" rtl="0" eaLnBrk="0">
              <a:lnSpc>
                <a:spcPct val="153000"/>
              </a:lnSpc>
            </a:pPr>
            <a:endParaRPr lang="Arial" altLang="Arial" sz="1000"/>
          </a:p>
          <a:p>
            <a:pPr marL="66037" indent="1905" algn="l" rtl="0" eaLnBrk="0">
              <a:lnSpc>
                <a:spcPct val="186000"/>
              </a:lnSpc>
              <a:spcBef>
                <a:spcPts val="457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细的研发进度计划，包括需求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、设计、开发、测试、试产、量  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产等阶段的时间安排和任务分配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14671" algn="l" rtl="0" eaLnBrk="0">
              <a:lnSpc>
                <a:spcPct val="92000"/>
              </a:lnSpc>
              <a:spcBef>
                <a:spcPts val="519"/>
              </a:spcBef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关键节点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</a:t>
            </a:r>
            <a:endParaRPr lang="Microsoft YaHei" altLang="Microsoft YaHei" sz="1700"/>
          </a:p>
          <a:p>
            <a:pPr algn="l" rtl="0" eaLnBrk="0">
              <a:lnSpc>
                <a:spcPct val="153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66799" indent="1143" algn="l" rtl="0" eaLnBrk="0">
              <a:lnSpc>
                <a:spcPct val="186000"/>
              </a:lnSpc>
              <a:spcBef>
                <a:spcPts val="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预测研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发过程中可能出现的关键节点  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和问题，如技术瓶颈、供应链风险、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市场变化等，并制定相应的应对措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12" name="textbox 212"/>
          <p:cNvSpPr/>
          <p:nvPr/>
        </p:nvSpPr>
        <p:spPr>
          <a:xfrm>
            <a:off x="442263" y="318468"/>
            <a:ext cx="5742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7850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进度计划和关键节点预测</a:t>
            </a:r>
            <a:endParaRPr lang="Microsoft YaHei" altLang="Microsoft YaHei" sz="3000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85412" y="1513148"/>
            <a:ext cx="3524853" cy="3532307"/>
          </a:xfrm>
          <a:prstGeom prst="rect">
            <a:avLst/>
          </a:prstGeom>
        </p:spPr>
      </p:pic>
      <p:pic>
        <p:nvPicPr>
          <p:cNvPr id="235" name="picture 2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60671" y="3426078"/>
            <a:ext cx="2699189" cy="2719784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8725587" y="4338110"/>
            <a:ext cx="3033395" cy="1319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892"/>
              </a:lnSpc>
            </a:pPr>
            <a:endParaRPr lang="Arial" altLang="Arial" sz="100"/>
          </a:p>
          <a:p>
            <a:pPr marL="14357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合同约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束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900"/>
          </a:p>
          <a:p>
            <a:pPr algn="l" rtl="0" eaLnBrk="0">
              <a:lnSpc>
                <a:spcPct val="8863"/>
              </a:lnSpc>
            </a:pPr>
            <a:endParaRPr lang="Arial" altLang="Arial" sz="100"/>
          </a:p>
          <a:p>
            <a:pPr marL="12700" indent="761" algn="l" rtl="0" eaLnBrk="0">
              <a:lnSpc>
                <a:spcPct val="12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与项目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合作方签订保密协议和知识  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产权合同，明确双方的权利和义务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防止知识产权纠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纷。</a:t>
            </a:r>
            <a:endParaRPr lang="Microsoft YaHei" altLang="Microsoft YaHei" sz="1500"/>
          </a:p>
        </p:txBody>
      </p:sp>
      <p:sp>
        <p:nvSpPr>
          <p:cNvPr id="237" name="textbox 237"/>
          <p:cNvSpPr/>
          <p:nvPr/>
        </p:nvSpPr>
        <p:spPr>
          <a:xfrm>
            <a:off x="528886" y="2246685"/>
            <a:ext cx="2844164" cy="13404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74"/>
              </a:lnSpc>
            </a:pPr>
            <a:endParaRPr lang="Arial" altLang="Arial" sz="100"/>
          </a:p>
          <a:p>
            <a:pPr marL="1500401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专利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</a:t>
            </a:r>
            <a:endParaRPr lang="Microsoft YaHei" altLang="Microsoft YaHei" sz="23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对项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目中的创新技术和设计申请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400"/>
          </a:p>
          <a:p>
            <a:pPr marL="2299461" indent="-2284666" algn="l" rtl="0" eaLnBrk="0">
              <a:lnSpc>
                <a:spcPct val="116000"/>
              </a:lnSpc>
              <a:spcBef>
                <a:spcPts val="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专利保护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，确保自主知识产权的   </a:t>
            </a:r>
            <a:r>
              <a:rPr sz="12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</a:t>
            </a:r>
            <a:r>
              <a:rPr sz="12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38" name="textbox 238"/>
          <p:cNvSpPr/>
          <p:nvPr/>
        </p:nvSpPr>
        <p:spPr>
          <a:xfrm>
            <a:off x="7403117" y="1532663"/>
            <a:ext cx="2882264" cy="13188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337"/>
              </a:lnSpc>
            </a:pPr>
            <a:endParaRPr lang="Arial" altLang="Arial" sz="100"/>
          </a:p>
          <a:p>
            <a:pPr marL="16662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技术保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900"/>
          </a:p>
          <a:p>
            <a:pPr algn="l" rtl="0" eaLnBrk="0">
              <a:lnSpc>
                <a:spcPct val="7633"/>
              </a:lnSpc>
            </a:pPr>
            <a:endParaRPr lang="Arial" altLang="Arial" sz="100"/>
          </a:p>
          <a:p>
            <a:pPr marL="13081" indent="-381" algn="l" rtl="0" eaLnBrk="0">
              <a:lnSpc>
                <a:spcPct val="12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强技术保密工作，对项目中的关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键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技术和商业秘密采取严格的保密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措施，防止技术泄露和侵权行为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39" name="textbox 239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7850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产权保护措施</a:t>
            </a:r>
            <a:endParaRPr lang="Microsoft YaHei" altLang="Microsoft YaHei" sz="3000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4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1" name="textbox 261"/>
          <p:cNvSpPr/>
          <p:nvPr/>
        </p:nvSpPr>
        <p:spPr>
          <a:xfrm>
            <a:off x="4149456" y="2513827"/>
            <a:ext cx="3902075" cy="1720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521195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  <a:p>
            <a:pPr algn="l" rtl="0" eaLnBrk="0">
              <a:lnSpc>
                <a:spcPct val="177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2000"/>
              </a:lnSpc>
              <a:spcBef>
                <a:spcPts val="4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生产制造能力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1435702" y="1925286"/>
            <a:ext cx="3294413" cy="3432909"/>
            <a:chExt cx="3294413" cy="3432909"/>
          </a:xfrm>
        </p:grpSpPr>
        <p:sp>
          <p:nvSpPr>
            <p:cNvPr id="263" name="path"/>
            <p:cNvSpPr/>
            <p:nvPr/>
          </p:nvSpPr>
          <p:spPr>
            <a:xfrm>
              <a:off x="0" y="0"/>
              <a:ext cx="3294412" cy="1647208"/>
            </a:xfrm>
            <a:custGeom>
              <a:rect l="0" t="0" r="0" b="0"/>
              <a:pathLst>
                <a:path w="5188" h="2594">
                  <a:moveTo>
                    <a:pt x="0" y="2594"/>
                  </a:moveTo>
                  <a:cubicBezTo>
                    <a:pt x="0" y="1161"/>
                    <a:pt x="1161" y="0"/>
                    <a:pt x="2594" y="0"/>
                  </a:cubicBezTo>
                  <a:lnTo>
                    <a:pt x="2594" y="0"/>
                  </a:lnTo>
                  <a:cubicBezTo>
                    <a:pt x="4026" y="0"/>
                    <a:pt x="5188" y="1161"/>
                    <a:pt x="5188" y="2594"/>
                  </a:cubicBezTo>
                  <a:lnTo>
                    <a:pt x="5188" y="2594"/>
                  </a:lnTo>
                  <a:cubicBezTo>
                    <a:pt x="5188" y="2594"/>
                    <a:pt x="5188" y="2594"/>
                    <a:pt x="5188" y="2594"/>
                  </a:cubicBezTo>
                  <a:lnTo>
                    <a:pt x="5188" y="2594"/>
                  </a:lnTo>
                  <a:lnTo>
                    <a:pt x="3891" y="2594"/>
                  </a:lnTo>
                  <a:lnTo>
                    <a:pt x="3891" y="2594"/>
                  </a:lnTo>
                  <a:lnTo>
                    <a:pt x="3891" y="2594"/>
                  </a:lnTo>
                  <a:cubicBezTo>
                    <a:pt x="3891" y="1877"/>
                    <a:pt x="3310" y="1297"/>
                    <a:pt x="2594" y="1297"/>
                  </a:cubicBezTo>
                  <a:lnTo>
                    <a:pt x="2594" y="1297"/>
                  </a:lnTo>
                  <a:cubicBezTo>
                    <a:pt x="1877" y="1297"/>
                    <a:pt x="1297" y="1877"/>
                    <a:pt x="1297" y="2594"/>
                  </a:cubicBezTo>
                  <a:lnTo>
                    <a:pt x="1297" y="2594"/>
                  </a:lnTo>
                  <a:cubicBezTo>
                    <a:pt x="1297" y="2594"/>
                    <a:pt x="1297" y="2594"/>
                    <a:pt x="1297" y="2594"/>
                  </a:cubicBezTo>
                  <a:lnTo>
                    <a:pt x="0" y="2594"/>
                  </a:lnTo>
                  <a:close/>
                </a:path>
              </a:pathLst>
            </a:custGeom>
            <a:solidFill>
              <a:srgbClr val="CA72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0" y="1785700"/>
              <a:ext cx="3294412" cy="1647208"/>
            </a:xfrm>
            <a:custGeom>
              <a:rect l="0" t="0" r="0" b="0"/>
              <a:pathLst>
                <a:path w="5188" h="2594">
                  <a:moveTo>
                    <a:pt x="5188" y="0"/>
                  </a:moveTo>
                  <a:cubicBezTo>
                    <a:pt x="5188" y="1432"/>
                    <a:pt x="4026" y="2594"/>
                    <a:pt x="2594" y="2594"/>
                  </a:cubicBezTo>
                  <a:lnTo>
                    <a:pt x="2594" y="2594"/>
                  </a:lnTo>
                  <a:cubicBezTo>
                    <a:pt x="1161" y="2594"/>
                    <a:pt x="0" y="143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1297" y="0"/>
                  </a:lnTo>
                  <a:lnTo>
                    <a:pt x="1297" y="0"/>
                  </a:lnTo>
                  <a:lnTo>
                    <a:pt x="1297" y="0"/>
                  </a:lnTo>
                  <a:cubicBezTo>
                    <a:pt x="1297" y="716"/>
                    <a:pt x="1877" y="1297"/>
                    <a:pt x="2594" y="1297"/>
                  </a:cubicBezTo>
                  <a:lnTo>
                    <a:pt x="2594" y="1297"/>
                  </a:lnTo>
                  <a:cubicBezTo>
                    <a:pt x="3310" y="1297"/>
                    <a:pt x="3891" y="716"/>
                    <a:pt x="3891" y="0"/>
                  </a:cubicBezTo>
                  <a:lnTo>
                    <a:pt x="3891" y="0"/>
                  </a:lnTo>
                  <a:cubicBezTo>
                    <a:pt x="3891" y="0"/>
                    <a:pt x="3891" y="0"/>
                    <a:pt x="3891" y="0"/>
                  </a:cubicBezTo>
                  <a:lnTo>
                    <a:pt x="5188" y="0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1263396" y="1433593"/>
              <a:ext cx="768144" cy="703933"/>
            </a:xfrm>
            <a:custGeom>
              <a:rect l="0" t="0" r="0" b="0"/>
              <a:pathLst>
                <a:path w="1209" h="1108">
                  <a:moveTo>
                    <a:pt x="364" y="1047"/>
                  </a:moveTo>
                  <a:lnTo>
                    <a:pt x="439" y="1047"/>
                  </a:lnTo>
                  <a:lnTo>
                    <a:pt x="439" y="1047"/>
                  </a:lnTo>
                  <a:lnTo>
                    <a:pt x="457" y="1026"/>
                  </a:lnTo>
                  <a:lnTo>
                    <a:pt x="475" y="1003"/>
                  </a:lnTo>
                  <a:lnTo>
                    <a:pt x="490" y="978"/>
                  </a:lnTo>
                  <a:lnTo>
                    <a:pt x="504" y="950"/>
                  </a:lnTo>
                  <a:lnTo>
                    <a:pt x="515" y="921"/>
                  </a:lnTo>
                  <a:lnTo>
                    <a:pt x="522" y="888"/>
                  </a:lnTo>
                  <a:lnTo>
                    <a:pt x="528" y="853"/>
                  </a:lnTo>
                  <a:lnTo>
                    <a:pt x="533" y="815"/>
                  </a:lnTo>
                  <a:lnTo>
                    <a:pt x="520" y="815"/>
                  </a:lnTo>
                  <a:lnTo>
                    <a:pt x="520" y="815"/>
                  </a:lnTo>
                  <a:lnTo>
                    <a:pt x="511" y="815"/>
                  </a:lnTo>
                  <a:lnTo>
                    <a:pt x="504" y="813"/>
                  </a:lnTo>
                  <a:lnTo>
                    <a:pt x="495" y="809"/>
                  </a:lnTo>
                  <a:lnTo>
                    <a:pt x="490" y="803"/>
                  </a:lnTo>
                  <a:lnTo>
                    <a:pt x="486" y="797"/>
                  </a:lnTo>
                  <a:lnTo>
                    <a:pt x="481" y="791"/>
                  </a:lnTo>
                  <a:lnTo>
                    <a:pt x="478" y="782"/>
                  </a:lnTo>
                  <a:lnTo>
                    <a:pt x="477" y="775"/>
                  </a:lnTo>
                  <a:lnTo>
                    <a:pt x="477" y="775"/>
                  </a:lnTo>
                  <a:lnTo>
                    <a:pt x="477" y="775"/>
                  </a:lnTo>
                  <a:lnTo>
                    <a:pt x="478" y="765"/>
                  </a:lnTo>
                  <a:lnTo>
                    <a:pt x="481" y="759"/>
                  </a:lnTo>
                  <a:lnTo>
                    <a:pt x="486" y="750"/>
                  </a:lnTo>
                  <a:lnTo>
                    <a:pt x="490" y="745"/>
                  </a:lnTo>
                  <a:lnTo>
                    <a:pt x="495" y="739"/>
                  </a:lnTo>
                  <a:lnTo>
                    <a:pt x="504" y="736"/>
                  </a:lnTo>
                  <a:lnTo>
                    <a:pt x="511" y="733"/>
                  </a:lnTo>
                  <a:lnTo>
                    <a:pt x="520" y="732"/>
                  </a:lnTo>
                  <a:lnTo>
                    <a:pt x="541" y="732"/>
                  </a:lnTo>
                  <a:lnTo>
                    <a:pt x="541" y="732"/>
                  </a:lnTo>
                  <a:lnTo>
                    <a:pt x="510" y="701"/>
                  </a:lnTo>
                  <a:lnTo>
                    <a:pt x="481" y="668"/>
                  </a:lnTo>
                  <a:lnTo>
                    <a:pt x="454" y="635"/>
                  </a:lnTo>
                  <a:lnTo>
                    <a:pt x="429" y="598"/>
                  </a:lnTo>
                  <a:lnTo>
                    <a:pt x="412" y="627"/>
                  </a:lnTo>
                  <a:lnTo>
                    <a:pt x="412" y="627"/>
                  </a:lnTo>
                  <a:lnTo>
                    <a:pt x="339" y="583"/>
                  </a:lnTo>
                  <a:lnTo>
                    <a:pt x="303" y="561"/>
                  </a:lnTo>
                  <a:lnTo>
                    <a:pt x="268" y="536"/>
                  </a:lnTo>
                  <a:lnTo>
                    <a:pt x="233" y="512"/>
                  </a:lnTo>
                  <a:lnTo>
                    <a:pt x="200" y="483"/>
                  </a:lnTo>
                  <a:lnTo>
                    <a:pt x="168" y="454"/>
                  </a:lnTo>
                  <a:lnTo>
                    <a:pt x="154" y="438"/>
                  </a:lnTo>
                  <a:lnTo>
                    <a:pt x="139" y="422"/>
                  </a:lnTo>
                  <a:lnTo>
                    <a:pt x="139" y="422"/>
                  </a:lnTo>
                  <a:lnTo>
                    <a:pt x="124" y="405"/>
                  </a:lnTo>
                  <a:lnTo>
                    <a:pt x="112" y="388"/>
                  </a:lnTo>
                  <a:lnTo>
                    <a:pt x="99" y="368"/>
                  </a:lnTo>
                  <a:lnTo>
                    <a:pt x="86" y="349"/>
                  </a:lnTo>
                  <a:lnTo>
                    <a:pt x="74" y="329"/>
                  </a:lnTo>
                  <a:lnTo>
                    <a:pt x="64" y="307"/>
                  </a:lnTo>
                  <a:lnTo>
                    <a:pt x="53" y="286"/>
                  </a:lnTo>
                  <a:lnTo>
                    <a:pt x="44" y="264"/>
                  </a:lnTo>
                  <a:lnTo>
                    <a:pt x="36" y="240"/>
                  </a:lnTo>
                  <a:lnTo>
                    <a:pt x="28" y="214"/>
                  </a:lnTo>
                  <a:lnTo>
                    <a:pt x="22" y="188"/>
                  </a:lnTo>
                  <a:lnTo>
                    <a:pt x="15" y="161"/>
                  </a:lnTo>
                  <a:lnTo>
                    <a:pt x="11" y="132"/>
                  </a:lnTo>
                  <a:lnTo>
                    <a:pt x="7" y="102"/>
                  </a:lnTo>
                  <a:lnTo>
                    <a:pt x="4" y="72"/>
                  </a:lnTo>
                  <a:lnTo>
                    <a:pt x="3" y="40"/>
                  </a:lnTo>
                  <a:lnTo>
                    <a:pt x="0" y="0"/>
                  </a:lnTo>
                  <a:lnTo>
                    <a:pt x="40" y="8"/>
                  </a:lnTo>
                  <a:lnTo>
                    <a:pt x="292" y="67"/>
                  </a:lnTo>
                  <a:lnTo>
                    <a:pt x="308" y="71"/>
                  </a:lnTo>
                  <a:lnTo>
                    <a:pt x="308" y="71"/>
                  </a:lnTo>
                  <a:lnTo>
                    <a:pt x="313" y="28"/>
                  </a:lnTo>
                  <a:lnTo>
                    <a:pt x="579" y="28"/>
                  </a:lnTo>
                  <a:lnTo>
                    <a:pt x="636" y="28"/>
                  </a:lnTo>
                  <a:lnTo>
                    <a:pt x="902" y="28"/>
                  </a:lnTo>
                  <a:lnTo>
                    <a:pt x="902" y="28"/>
                  </a:lnTo>
                  <a:lnTo>
                    <a:pt x="906" y="69"/>
                  </a:lnTo>
                  <a:lnTo>
                    <a:pt x="919" y="67"/>
                  </a:lnTo>
                  <a:lnTo>
                    <a:pt x="1170" y="8"/>
                  </a:lnTo>
                  <a:lnTo>
                    <a:pt x="1209" y="0"/>
                  </a:lnTo>
                  <a:lnTo>
                    <a:pt x="1208" y="40"/>
                  </a:lnTo>
                  <a:lnTo>
                    <a:pt x="1208" y="40"/>
                  </a:lnTo>
                  <a:lnTo>
                    <a:pt x="1207" y="72"/>
                  </a:lnTo>
                  <a:lnTo>
                    <a:pt x="1203" y="102"/>
                  </a:lnTo>
                  <a:lnTo>
                    <a:pt x="1199" y="132"/>
                  </a:lnTo>
                  <a:lnTo>
                    <a:pt x="1194" y="161"/>
                  </a:lnTo>
                  <a:lnTo>
                    <a:pt x="1188" y="188"/>
                  </a:lnTo>
                  <a:lnTo>
                    <a:pt x="1181" y="214"/>
                  </a:lnTo>
                  <a:lnTo>
                    <a:pt x="1175" y="240"/>
                  </a:lnTo>
                  <a:lnTo>
                    <a:pt x="1165" y="264"/>
                  </a:lnTo>
                  <a:lnTo>
                    <a:pt x="1157" y="286"/>
                  </a:lnTo>
                  <a:lnTo>
                    <a:pt x="1146" y="307"/>
                  </a:lnTo>
                  <a:lnTo>
                    <a:pt x="1134" y="329"/>
                  </a:lnTo>
                  <a:lnTo>
                    <a:pt x="1123" y="349"/>
                  </a:lnTo>
                  <a:lnTo>
                    <a:pt x="1111" y="368"/>
                  </a:lnTo>
                  <a:lnTo>
                    <a:pt x="1098" y="388"/>
                  </a:lnTo>
                  <a:lnTo>
                    <a:pt x="1084" y="405"/>
                  </a:lnTo>
                  <a:lnTo>
                    <a:pt x="1070" y="422"/>
                  </a:lnTo>
                  <a:lnTo>
                    <a:pt x="1070" y="422"/>
                  </a:lnTo>
                  <a:lnTo>
                    <a:pt x="1055" y="438"/>
                  </a:lnTo>
                  <a:lnTo>
                    <a:pt x="1040" y="454"/>
                  </a:lnTo>
                  <a:lnTo>
                    <a:pt x="1010" y="483"/>
                  </a:lnTo>
                  <a:lnTo>
                    <a:pt x="977" y="512"/>
                  </a:lnTo>
                  <a:lnTo>
                    <a:pt x="942" y="536"/>
                  </a:lnTo>
                  <a:lnTo>
                    <a:pt x="908" y="561"/>
                  </a:lnTo>
                  <a:lnTo>
                    <a:pt x="872" y="583"/>
                  </a:lnTo>
                  <a:lnTo>
                    <a:pt x="799" y="627"/>
                  </a:lnTo>
                  <a:lnTo>
                    <a:pt x="783" y="601"/>
                  </a:lnTo>
                  <a:lnTo>
                    <a:pt x="783" y="601"/>
                  </a:lnTo>
                  <a:lnTo>
                    <a:pt x="759" y="638"/>
                  </a:lnTo>
                  <a:lnTo>
                    <a:pt x="733" y="671"/>
                  </a:lnTo>
                  <a:lnTo>
                    <a:pt x="705" y="703"/>
                  </a:lnTo>
                  <a:lnTo>
                    <a:pt x="674" y="732"/>
                  </a:lnTo>
                  <a:lnTo>
                    <a:pt x="694" y="732"/>
                  </a:lnTo>
                  <a:lnTo>
                    <a:pt x="694" y="732"/>
                  </a:lnTo>
                  <a:lnTo>
                    <a:pt x="702" y="733"/>
                  </a:lnTo>
                  <a:lnTo>
                    <a:pt x="710" y="736"/>
                  </a:lnTo>
                  <a:lnTo>
                    <a:pt x="717" y="739"/>
                  </a:lnTo>
                  <a:lnTo>
                    <a:pt x="723" y="745"/>
                  </a:lnTo>
                  <a:lnTo>
                    <a:pt x="728" y="750"/>
                  </a:lnTo>
                  <a:lnTo>
                    <a:pt x="733" y="759"/>
                  </a:lnTo>
                  <a:lnTo>
                    <a:pt x="735" y="765"/>
                  </a:lnTo>
                  <a:lnTo>
                    <a:pt x="735" y="775"/>
                  </a:lnTo>
                  <a:lnTo>
                    <a:pt x="735" y="775"/>
                  </a:lnTo>
                  <a:lnTo>
                    <a:pt x="735" y="775"/>
                  </a:lnTo>
                  <a:lnTo>
                    <a:pt x="735" y="782"/>
                  </a:lnTo>
                  <a:lnTo>
                    <a:pt x="733" y="791"/>
                  </a:lnTo>
                  <a:lnTo>
                    <a:pt x="728" y="797"/>
                  </a:lnTo>
                  <a:lnTo>
                    <a:pt x="723" y="803"/>
                  </a:lnTo>
                  <a:lnTo>
                    <a:pt x="717" y="809"/>
                  </a:lnTo>
                  <a:lnTo>
                    <a:pt x="710" y="813"/>
                  </a:lnTo>
                  <a:lnTo>
                    <a:pt x="702" y="815"/>
                  </a:lnTo>
                  <a:lnTo>
                    <a:pt x="694" y="815"/>
                  </a:lnTo>
                  <a:lnTo>
                    <a:pt x="681" y="815"/>
                  </a:lnTo>
                  <a:lnTo>
                    <a:pt x="681" y="815"/>
                  </a:lnTo>
                  <a:lnTo>
                    <a:pt x="686" y="853"/>
                  </a:lnTo>
                  <a:lnTo>
                    <a:pt x="691" y="888"/>
                  </a:lnTo>
                  <a:lnTo>
                    <a:pt x="700" y="921"/>
                  </a:lnTo>
                  <a:lnTo>
                    <a:pt x="711" y="950"/>
                  </a:lnTo>
                  <a:lnTo>
                    <a:pt x="724" y="978"/>
                  </a:lnTo>
                  <a:lnTo>
                    <a:pt x="740" y="1003"/>
                  </a:lnTo>
                  <a:lnTo>
                    <a:pt x="757" y="1026"/>
                  </a:lnTo>
                  <a:lnTo>
                    <a:pt x="776" y="1047"/>
                  </a:lnTo>
                  <a:lnTo>
                    <a:pt x="853" y="1047"/>
                  </a:lnTo>
                  <a:lnTo>
                    <a:pt x="872" y="1108"/>
                  </a:lnTo>
                  <a:lnTo>
                    <a:pt x="346" y="1108"/>
                  </a:lnTo>
                  <a:lnTo>
                    <a:pt x="364" y="1047"/>
                  </a:lnTo>
                  <a:lnTo>
                    <a:pt x="364" y="1047"/>
                  </a:lnTo>
                  <a:close/>
                  <a:moveTo>
                    <a:pt x="908" y="133"/>
                  </a:moveTo>
                  <a:lnTo>
                    <a:pt x="908" y="133"/>
                  </a:lnTo>
                  <a:lnTo>
                    <a:pt x="907" y="192"/>
                  </a:lnTo>
                  <a:lnTo>
                    <a:pt x="902" y="248"/>
                  </a:lnTo>
                  <a:lnTo>
                    <a:pt x="895" y="302"/>
                  </a:lnTo>
                  <a:lnTo>
                    <a:pt x="885" y="354"/>
                  </a:lnTo>
                  <a:lnTo>
                    <a:pt x="880" y="379"/>
                  </a:lnTo>
                  <a:lnTo>
                    <a:pt x="874" y="405"/>
                  </a:lnTo>
                  <a:lnTo>
                    <a:pt x="865" y="428"/>
                  </a:lnTo>
                  <a:lnTo>
                    <a:pt x="858" y="453"/>
                  </a:lnTo>
                  <a:lnTo>
                    <a:pt x="848" y="475"/>
                  </a:lnTo>
                  <a:lnTo>
                    <a:pt x="838" y="498"/>
                  </a:lnTo>
                  <a:lnTo>
                    <a:pt x="830" y="520"/>
                  </a:lnTo>
                  <a:lnTo>
                    <a:pt x="819" y="542"/>
                  </a:lnTo>
                  <a:lnTo>
                    <a:pt x="819" y="542"/>
                  </a:lnTo>
                  <a:lnTo>
                    <a:pt x="875" y="507"/>
                  </a:lnTo>
                  <a:lnTo>
                    <a:pt x="901" y="488"/>
                  </a:lnTo>
                  <a:lnTo>
                    <a:pt x="928" y="469"/>
                  </a:lnTo>
                  <a:lnTo>
                    <a:pt x="953" y="449"/>
                  </a:lnTo>
                  <a:lnTo>
                    <a:pt x="977" y="427"/>
                  </a:lnTo>
                  <a:lnTo>
                    <a:pt x="1001" y="405"/>
                  </a:lnTo>
                  <a:lnTo>
                    <a:pt x="1023" y="380"/>
                  </a:lnTo>
                  <a:lnTo>
                    <a:pt x="1023" y="380"/>
                  </a:lnTo>
                  <a:lnTo>
                    <a:pt x="1046" y="352"/>
                  </a:lnTo>
                  <a:lnTo>
                    <a:pt x="1066" y="322"/>
                  </a:lnTo>
                  <a:lnTo>
                    <a:pt x="1084" y="289"/>
                  </a:lnTo>
                  <a:lnTo>
                    <a:pt x="1094" y="271"/>
                  </a:lnTo>
                  <a:lnTo>
                    <a:pt x="1101" y="254"/>
                  </a:lnTo>
                  <a:lnTo>
                    <a:pt x="1109" y="235"/>
                  </a:lnTo>
                  <a:lnTo>
                    <a:pt x="1116" y="216"/>
                  </a:lnTo>
                  <a:lnTo>
                    <a:pt x="1122" y="194"/>
                  </a:lnTo>
                  <a:lnTo>
                    <a:pt x="1127" y="173"/>
                  </a:lnTo>
                  <a:lnTo>
                    <a:pt x="1132" y="150"/>
                  </a:lnTo>
                  <a:lnTo>
                    <a:pt x="1137" y="128"/>
                  </a:lnTo>
                  <a:lnTo>
                    <a:pt x="1141" y="104"/>
                  </a:lnTo>
                  <a:lnTo>
                    <a:pt x="1143" y="80"/>
                  </a:lnTo>
                  <a:lnTo>
                    <a:pt x="970" y="118"/>
                  </a:lnTo>
                  <a:lnTo>
                    <a:pt x="989" y="159"/>
                  </a:lnTo>
                  <a:lnTo>
                    <a:pt x="931" y="186"/>
                  </a:lnTo>
                  <a:lnTo>
                    <a:pt x="908" y="133"/>
                  </a:lnTo>
                  <a:lnTo>
                    <a:pt x="908" y="133"/>
                  </a:lnTo>
                  <a:close/>
                  <a:moveTo>
                    <a:pt x="399" y="546"/>
                  </a:moveTo>
                  <a:lnTo>
                    <a:pt x="399" y="546"/>
                  </a:lnTo>
                  <a:lnTo>
                    <a:pt x="386" y="524"/>
                  </a:lnTo>
                  <a:lnTo>
                    <a:pt x="377" y="500"/>
                  </a:lnTo>
                  <a:lnTo>
                    <a:pt x="367" y="477"/>
                  </a:lnTo>
                  <a:lnTo>
                    <a:pt x="357" y="454"/>
                  </a:lnTo>
                  <a:lnTo>
                    <a:pt x="350" y="428"/>
                  </a:lnTo>
                  <a:lnTo>
                    <a:pt x="341" y="405"/>
                  </a:lnTo>
                  <a:lnTo>
                    <a:pt x="335" y="378"/>
                  </a:lnTo>
                  <a:lnTo>
                    <a:pt x="329" y="352"/>
                  </a:lnTo>
                  <a:lnTo>
                    <a:pt x="323" y="327"/>
                  </a:lnTo>
                  <a:lnTo>
                    <a:pt x="319" y="298"/>
                  </a:lnTo>
                  <a:lnTo>
                    <a:pt x="315" y="270"/>
                  </a:lnTo>
                  <a:lnTo>
                    <a:pt x="313" y="242"/>
                  </a:lnTo>
                  <a:lnTo>
                    <a:pt x="309" y="213"/>
                  </a:lnTo>
                  <a:lnTo>
                    <a:pt x="308" y="184"/>
                  </a:lnTo>
                  <a:lnTo>
                    <a:pt x="307" y="124"/>
                  </a:lnTo>
                  <a:lnTo>
                    <a:pt x="279" y="186"/>
                  </a:lnTo>
                  <a:lnTo>
                    <a:pt x="222" y="159"/>
                  </a:lnTo>
                  <a:lnTo>
                    <a:pt x="241" y="118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1" y="104"/>
                  </a:lnTo>
                  <a:lnTo>
                    <a:pt x="73" y="128"/>
                  </a:lnTo>
                  <a:lnTo>
                    <a:pt x="77" y="150"/>
                  </a:lnTo>
                  <a:lnTo>
                    <a:pt x="83" y="173"/>
                  </a:lnTo>
                  <a:lnTo>
                    <a:pt x="88" y="194"/>
                  </a:lnTo>
                  <a:lnTo>
                    <a:pt x="94" y="216"/>
                  </a:lnTo>
                  <a:lnTo>
                    <a:pt x="101" y="235"/>
                  </a:lnTo>
                  <a:lnTo>
                    <a:pt x="108" y="254"/>
                  </a:lnTo>
                  <a:lnTo>
                    <a:pt x="117" y="271"/>
                  </a:lnTo>
                  <a:lnTo>
                    <a:pt x="124" y="289"/>
                  </a:lnTo>
                  <a:lnTo>
                    <a:pt x="144" y="322"/>
                  </a:lnTo>
                  <a:lnTo>
                    <a:pt x="165" y="352"/>
                  </a:lnTo>
                  <a:lnTo>
                    <a:pt x="187" y="380"/>
                  </a:lnTo>
                  <a:lnTo>
                    <a:pt x="187" y="380"/>
                  </a:lnTo>
                  <a:lnTo>
                    <a:pt x="210" y="406"/>
                  </a:lnTo>
                  <a:lnTo>
                    <a:pt x="233" y="428"/>
                  </a:lnTo>
                  <a:lnTo>
                    <a:pt x="259" y="451"/>
                  </a:lnTo>
                  <a:lnTo>
                    <a:pt x="286" y="471"/>
                  </a:lnTo>
                  <a:lnTo>
                    <a:pt x="313" y="491"/>
                  </a:lnTo>
                  <a:lnTo>
                    <a:pt x="341" y="510"/>
                  </a:lnTo>
                  <a:lnTo>
                    <a:pt x="399" y="546"/>
                  </a:lnTo>
                  <a:lnTo>
                    <a:pt x="399" y="546"/>
                  </a:lnTo>
                  <a:close/>
                  <a:moveTo>
                    <a:pt x="372" y="85"/>
                  </a:moveTo>
                  <a:lnTo>
                    <a:pt x="372" y="85"/>
                  </a:lnTo>
                  <a:lnTo>
                    <a:pt x="372" y="146"/>
                  </a:lnTo>
                  <a:lnTo>
                    <a:pt x="375" y="208"/>
                  </a:lnTo>
                  <a:lnTo>
                    <a:pt x="378" y="237"/>
                  </a:lnTo>
                  <a:lnTo>
                    <a:pt x="382" y="267"/>
                  </a:lnTo>
                  <a:lnTo>
                    <a:pt x="385" y="296"/>
                  </a:lnTo>
                  <a:lnTo>
                    <a:pt x="391" y="325"/>
                  </a:lnTo>
                  <a:lnTo>
                    <a:pt x="391" y="325"/>
                  </a:lnTo>
                  <a:lnTo>
                    <a:pt x="397" y="352"/>
                  </a:lnTo>
                  <a:lnTo>
                    <a:pt x="405" y="382"/>
                  </a:lnTo>
                  <a:lnTo>
                    <a:pt x="415" y="410"/>
                  </a:lnTo>
                  <a:lnTo>
                    <a:pt x="426" y="438"/>
                  </a:lnTo>
                  <a:lnTo>
                    <a:pt x="438" y="465"/>
                  </a:lnTo>
                  <a:lnTo>
                    <a:pt x="450" y="491"/>
                  </a:lnTo>
                  <a:lnTo>
                    <a:pt x="466" y="518"/>
                  </a:lnTo>
                  <a:lnTo>
                    <a:pt x="482" y="545"/>
                  </a:lnTo>
                  <a:lnTo>
                    <a:pt x="482" y="545"/>
                  </a:lnTo>
                  <a:lnTo>
                    <a:pt x="487" y="548"/>
                  </a:lnTo>
                  <a:lnTo>
                    <a:pt x="490" y="551"/>
                  </a:lnTo>
                  <a:lnTo>
                    <a:pt x="494" y="553"/>
                  </a:lnTo>
                  <a:lnTo>
                    <a:pt x="498" y="554"/>
                  </a:lnTo>
                  <a:lnTo>
                    <a:pt x="504" y="554"/>
                  </a:lnTo>
                  <a:lnTo>
                    <a:pt x="509" y="554"/>
                  </a:lnTo>
                  <a:lnTo>
                    <a:pt x="513" y="553"/>
                  </a:lnTo>
                  <a:lnTo>
                    <a:pt x="519" y="551"/>
                  </a:lnTo>
                  <a:lnTo>
                    <a:pt x="519" y="551"/>
                  </a:lnTo>
                  <a:lnTo>
                    <a:pt x="522" y="547"/>
                  </a:lnTo>
                  <a:lnTo>
                    <a:pt x="525" y="543"/>
                  </a:lnTo>
                  <a:lnTo>
                    <a:pt x="526" y="538"/>
                  </a:lnTo>
                  <a:lnTo>
                    <a:pt x="527" y="534"/>
                  </a:lnTo>
                  <a:lnTo>
                    <a:pt x="528" y="530"/>
                  </a:lnTo>
                  <a:lnTo>
                    <a:pt x="527" y="524"/>
                  </a:lnTo>
                  <a:lnTo>
                    <a:pt x="526" y="520"/>
                  </a:lnTo>
                  <a:lnTo>
                    <a:pt x="524" y="515"/>
                  </a:lnTo>
                  <a:lnTo>
                    <a:pt x="524" y="515"/>
                  </a:lnTo>
                  <a:lnTo>
                    <a:pt x="509" y="492"/>
                  </a:lnTo>
                  <a:lnTo>
                    <a:pt x="494" y="467"/>
                  </a:lnTo>
                  <a:lnTo>
                    <a:pt x="482" y="443"/>
                  </a:lnTo>
                  <a:lnTo>
                    <a:pt x="472" y="418"/>
                  </a:lnTo>
                  <a:lnTo>
                    <a:pt x="462" y="393"/>
                  </a:lnTo>
                  <a:lnTo>
                    <a:pt x="454" y="367"/>
                  </a:lnTo>
                  <a:lnTo>
                    <a:pt x="446" y="341"/>
                  </a:lnTo>
                  <a:lnTo>
                    <a:pt x="440" y="314"/>
                  </a:lnTo>
                  <a:lnTo>
                    <a:pt x="440" y="314"/>
                  </a:lnTo>
                  <a:lnTo>
                    <a:pt x="434" y="286"/>
                  </a:lnTo>
                  <a:lnTo>
                    <a:pt x="430" y="259"/>
                  </a:lnTo>
                  <a:lnTo>
                    <a:pt x="428" y="231"/>
                  </a:lnTo>
                  <a:lnTo>
                    <a:pt x="426" y="203"/>
                  </a:lnTo>
                  <a:lnTo>
                    <a:pt x="423" y="145"/>
                  </a:lnTo>
                  <a:lnTo>
                    <a:pt x="423" y="85"/>
                  </a:lnTo>
                  <a:lnTo>
                    <a:pt x="423" y="85"/>
                  </a:lnTo>
                  <a:lnTo>
                    <a:pt x="422" y="82"/>
                  </a:lnTo>
                  <a:lnTo>
                    <a:pt x="419" y="77"/>
                  </a:lnTo>
                  <a:lnTo>
                    <a:pt x="418" y="72"/>
                  </a:lnTo>
                  <a:lnTo>
                    <a:pt x="415" y="68"/>
                  </a:lnTo>
                  <a:lnTo>
                    <a:pt x="412" y="66"/>
                  </a:lnTo>
                  <a:lnTo>
                    <a:pt x="407" y="63"/>
                  </a:lnTo>
                  <a:lnTo>
                    <a:pt x="402" y="62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3" y="62"/>
                  </a:lnTo>
                  <a:lnTo>
                    <a:pt x="388" y="63"/>
                  </a:lnTo>
                  <a:lnTo>
                    <a:pt x="383" y="64"/>
                  </a:lnTo>
                  <a:lnTo>
                    <a:pt x="380" y="68"/>
                  </a:lnTo>
                  <a:lnTo>
                    <a:pt x="377" y="71"/>
                  </a:lnTo>
                  <a:lnTo>
                    <a:pt x="375" y="77"/>
                  </a:lnTo>
                  <a:lnTo>
                    <a:pt x="372" y="80"/>
                  </a:lnTo>
                  <a:lnTo>
                    <a:pt x="372" y="85"/>
                  </a:lnTo>
                  <a:lnTo>
                    <a:pt x="372" y="85"/>
                  </a:lnTo>
                  <a:close/>
                </a:path>
              </a:pathLst>
            </a:custGeom>
            <a:solidFill>
              <a:srgbClr val="CA72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6" name="textbox 266"/>
          <p:cNvSpPr/>
          <p:nvPr/>
        </p:nvSpPr>
        <p:spPr>
          <a:xfrm>
            <a:off x="5784436" y="1687162"/>
            <a:ext cx="4496434" cy="623569"/>
          </a:xfrm>
          <a:prstGeom prst="rect">
            <a:avLst/>
          </a:prstGeom>
          <a:solidFill>
            <a:srgbClr val="FF960E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81437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000"/>
          </a:p>
        </p:txBody>
      </p:sp>
      <p:sp>
        <p:nvSpPr>
          <p:cNvPr id="267" name="textbox 267"/>
          <p:cNvSpPr/>
          <p:nvPr/>
        </p:nvSpPr>
        <p:spPr>
          <a:xfrm>
            <a:off x="5784436" y="3120755"/>
            <a:ext cx="4496434" cy="623569"/>
          </a:xfrm>
          <a:prstGeom prst="rect">
            <a:avLst/>
          </a:prstGeom>
          <a:solidFill>
            <a:srgbClr val="864C00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81437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2000"/>
          </a:p>
        </p:txBody>
      </p:sp>
      <p:sp>
        <p:nvSpPr>
          <p:cNvPr id="268" name="textbox 268"/>
          <p:cNvSpPr/>
          <p:nvPr/>
        </p:nvSpPr>
        <p:spPr>
          <a:xfrm>
            <a:off x="5784436" y="4609991"/>
            <a:ext cx="4496434" cy="623569"/>
          </a:xfrm>
          <a:prstGeom prst="rect">
            <a:avLst/>
          </a:prstGeom>
          <a:solidFill>
            <a:srgbClr val="FF960E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99245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2000"/>
          </a:p>
        </p:txBody>
      </p:sp>
      <p:sp>
        <p:nvSpPr>
          <p:cNvPr id="269" name="textbox 269"/>
          <p:cNvSpPr/>
          <p:nvPr/>
        </p:nvSpPr>
        <p:spPr>
          <a:xfrm>
            <a:off x="5888342" y="2446906"/>
            <a:ext cx="4290695" cy="5200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37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</a:t>
            </a:r>
            <a:r>
              <a:rPr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产品特性和市场需求，设计合理的生产工艺流程，确保生产</a:t>
            </a:r>
            <a:endParaRPr lang="Microsoft YaHei" altLang="Microsoft YaHei" sz="1200"/>
          </a:p>
          <a:p>
            <a:pPr marL="1535327" algn="l" rtl="0" eaLnBrk="0">
              <a:lnSpc>
                <a:spcPts val="2692"/>
              </a:lnSpc>
            </a:pPr>
            <a:r>
              <a:rPr sz="12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效率和产品质量</a:t>
            </a:r>
            <a:r>
              <a:rPr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70" name="textbox 270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359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生产工艺流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程设计</a:t>
            </a:r>
            <a:endParaRPr lang="Microsoft YaHei" altLang="Microsoft YaHei" sz="3000"/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7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1" name="textbox 291"/>
          <p:cNvSpPr/>
          <p:nvPr/>
        </p:nvSpPr>
        <p:spPr>
          <a:xfrm>
            <a:off x="5735942" y="4070541"/>
            <a:ext cx="4566284" cy="193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0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优化工艺流程，减少生产环节和浪费，提高生产效率和资源利</a:t>
            </a:r>
            <a:r>
              <a:rPr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率。</a:t>
            </a:r>
            <a:endParaRPr lang="Microsoft YaHei" altLang="Microsoft YaHei" sz="1200"/>
          </a:p>
        </p:txBody>
      </p:sp>
      <p:sp>
        <p:nvSpPr>
          <p:cNvPr id="292" name="textbox 292"/>
          <p:cNvSpPr/>
          <p:nvPr/>
        </p:nvSpPr>
        <p:spPr>
          <a:xfrm>
            <a:off x="5897181" y="5389241"/>
            <a:ext cx="4281804" cy="192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6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引入先进的生产技术</a:t>
            </a:r>
            <a:r>
              <a:rPr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和设备，提升生产自动化和智能化水平，降</a:t>
            </a:r>
            <a:endParaRPr lang="Microsoft YaHei" altLang="Microsoft YaHei" sz="1200"/>
          </a:p>
        </p:txBody>
      </p:sp>
      <p:sp>
        <p:nvSpPr>
          <p:cNvPr id="293" name="textbox 293"/>
          <p:cNvSpPr/>
          <p:nvPr/>
        </p:nvSpPr>
        <p:spPr>
          <a:xfrm>
            <a:off x="7258722" y="5731226"/>
            <a:ext cx="1519555" cy="192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19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低人工成本和误差率</a:t>
            </a:r>
            <a:r>
              <a:rPr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1127472" y="2107786"/>
            <a:ext cx="2600897" cy="3237736"/>
            <a:chExt cx="2600897" cy="3237736"/>
          </a:xfrm>
        </p:grpSpPr>
        <p:sp>
          <p:nvSpPr>
            <p:cNvPr id="295" name="path"/>
            <p:cNvSpPr/>
            <p:nvPr/>
          </p:nvSpPr>
          <p:spPr>
            <a:xfrm>
              <a:off x="0" y="522922"/>
              <a:ext cx="2600897" cy="2714814"/>
            </a:xfrm>
            <a:custGeom>
              <a:rect l="0" t="0" r="0" b="0"/>
              <a:pathLst>
                <a:path w="4095" h="4275">
                  <a:moveTo>
                    <a:pt x="0" y="1752"/>
                  </a:moveTo>
                  <a:cubicBezTo>
                    <a:pt x="0" y="784"/>
                    <a:pt x="784" y="0"/>
                    <a:pt x="1752" y="0"/>
                  </a:cubicBezTo>
                  <a:lnTo>
                    <a:pt x="1752" y="0"/>
                  </a:lnTo>
                  <a:lnTo>
                    <a:pt x="1752" y="0"/>
                  </a:lnTo>
                  <a:lnTo>
                    <a:pt x="1752" y="0"/>
                  </a:lnTo>
                  <a:cubicBezTo>
                    <a:pt x="2721" y="0"/>
                    <a:pt x="3505" y="784"/>
                    <a:pt x="3505" y="1752"/>
                  </a:cubicBezTo>
                  <a:lnTo>
                    <a:pt x="3505" y="1752"/>
                  </a:lnTo>
                  <a:cubicBezTo>
                    <a:pt x="3505" y="1752"/>
                    <a:pt x="3505" y="1752"/>
                    <a:pt x="3505" y="1752"/>
                  </a:cubicBezTo>
                  <a:lnTo>
                    <a:pt x="3505" y="1752"/>
                  </a:lnTo>
                  <a:lnTo>
                    <a:pt x="3505" y="1752"/>
                  </a:lnTo>
                  <a:lnTo>
                    <a:pt x="3505" y="1752"/>
                  </a:lnTo>
                  <a:cubicBezTo>
                    <a:pt x="3505" y="2721"/>
                    <a:pt x="2721" y="3505"/>
                    <a:pt x="1752" y="3505"/>
                  </a:cubicBezTo>
                  <a:lnTo>
                    <a:pt x="1752" y="3505"/>
                  </a:lnTo>
                  <a:lnTo>
                    <a:pt x="1752" y="3505"/>
                  </a:lnTo>
                  <a:lnTo>
                    <a:pt x="1752" y="3505"/>
                  </a:lnTo>
                  <a:cubicBezTo>
                    <a:pt x="784" y="3505"/>
                    <a:pt x="0" y="2721"/>
                    <a:pt x="0" y="1752"/>
                  </a:cubicBezTo>
                  <a:lnTo>
                    <a:pt x="0" y="1752"/>
                  </a:lnTo>
                  <a:close/>
                </a:path>
                <a:path w="4095" h="4275">
                  <a:moveTo>
                    <a:pt x="3103" y="3779"/>
                  </a:moveTo>
                  <a:cubicBezTo>
                    <a:pt x="3103" y="3504"/>
                    <a:pt x="3325" y="3282"/>
                    <a:pt x="3599" y="3282"/>
                  </a:cubicBezTo>
                  <a:lnTo>
                    <a:pt x="3599" y="3282"/>
                  </a:lnTo>
                  <a:lnTo>
                    <a:pt x="3599" y="3282"/>
                  </a:lnTo>
                  <a:lnTo>
                    <a:pt x="3599" y="3282"/>
                  </a:lnTo>
                  <a:cubicBezTo>
                    <a:pt x="3873" y="3282"/>
                    <a:pt x="4095" y="3504"/>
                    <a:pt x="4095" y="3779"/>
                  </a:cubicBezTo>
                  <a:lnTo>
                    <a:pt x="4095" y="3779"/>
                  </a:lnTo>
                  <a:cubicBezTo>
                    <a:pt x="4095" y="3779"/>
                    <a:pt x="4095" y="3779"/>
                    <a:pt x="4095" y="3779"/>
                  </a:cubicBezTo>
                  <a:lnTo>
                    <a:pt x="4095" y="3779"/>
                  </a:lnTo>
                  <a:lnTo>
                    <a:pt x="4095" y="3779"/>
                  </a:lnTo>
                  <a:lnTo>
                    <a:pt x="4095" y="3779"/>
                  </a:lnTo>
                  <a:cubicBezTo>
                    <a:pt x="4095" y="4053"/>
                    <a:pt x="3873" y="4275"/>
                    <a:pt x="3599" y="4275"/>
                  </a:cubicBezTo>
                  <a:lnTo>
                    <a:pt x="3599" y="4275"/>
                  </a:lnTo>
                  <a:lnTo>
                    <a:pt x="3599" y="4275"/>
                  </a:lnTo>
                  <a:lnTo>
                    <a:pt x="3599" y="4275"/>
                  </a:lnTo>
                  <a:cubicBezTo>
                    <a:pt x="3325" y="4275"/>
                    <a:pt x="3103" y="4053"/>
                    <a:pt x="3103" y="3779"/>
                  </a:cubicBezTo>
                  <a:lnTo>
                    <a:pt x="3103" y="3779"/>
                  </a:lnTo>
                  <a:cubicBezTo>
                    <a:pt x="3103" y="3779"/>
                    <a:pt x="3103" y="3779"/>
                    <a:pt x="3103" y="3779"/>
                  </a:cubicBezTo>
                  <a:lnTo>
                    <a:pt x="3103" y="3779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2118647" y="2787872"/>
              <a:ext cx="351028" cy="269463"/>
            </a:xfrm>
            <a:custGeom>
              <a:rect l="0" t="0" r="0" b="0"/>
              <a:pathLst>
                <a:path w="552" h="422">
                  <a:moveTo>
                    <a:pt x="285" y="300"/>
                  </a:moveTo>
                  <a:cubicBezTo>
                    <a:pt x="327" y="291"/>
                    <a:pt x="365" y="275"/>
                    <a:pt x="393" y="243"/>
                  </a:cubicBezTo>
                  <a:lnTo>
                    <a:pt x="393" y="243"/>
                  </a:lnTo>
                  <a:cubicBezTo>
                    <a:pt x="428" y="208"/>
                    <a:pt x="441" y="167"/>
                    <a:pt x="425" y="120"/>
                  </a:cubicBezTo>
                  <a:lnTo>
                    <a:pt x="425" y="120"/>
                  </a:lnTo>
                  <a:cubicBezTo>
                    <a:pt x="412" y="79"/>
                    <a:pt x="384" y="53"/>
                    <a:pt x="346" y="31"/>
                  </a:cubicBezTo>
                  <a:lnTo>
                    <a:pt x="346" y="31"/>
                  </a:lnTo>
                  <a:cubicBezTo>
                    <a:pt x="311" y="12"/>
                    <a:pt x="269" y="3"/>
                    <a:pt x="231" y="3"/>
                  </a:cubicBezTo>
                  <a:lnTo>
                    <a:pt x="231" y="3"/>
                  </a:lnTo>
                  <a:cubicBezTo>
                    <a:pt x="165" y="0"/>
                    <a:pt x="105" y="15"/>
                    <a:pt x="57" y="60"/>
                  </a:cubicBezTo>
                  <a:lnTo>
                    <a:pt x="57" y="60"/>
                  </a:lnTo>
                  <a:cubicBezTo>
                    <a:pt x="-2" y="110"/>
                    <a:pt x="-5" y="186"/>
                    <a:pt x="48" y="243"/>
                  </a:cubicBezTo>
                  <a:lnTo>
                    <a:pt x="48" y="243"/>
                  </a:lnTo>
                  <a:cubicBezTo>
                    <a:pt x="57" y="256"/>
                    <a:pt x="73" y="265"/>
                    <a:pt x="89" y="278"/>
                  </a:cubicBezTo>
                  <a:lnTo>
                    <a:pt x="89" y="278"/>
                  </a:lnTo>
                  <a:cubicBezTo>
                    <a:pt x="89" y="278"/>
                    <a:pt x="89" y="278"/>
                    <a:pt x="86" y="278"/>
                  </a:cubicBezTo>
                  <a:lnTo>
                    <a:pt x="86" y="278"/>
                  </a:lnTo>
                  <a:cubicBezTo>
                    <a:pt x="79" y="297"/>
                    <a:pt x="67" y="313"/>
                    <a:pt x="54" y="325"/>
                  </a:cubicBezTo>
                  <a:lnTo>
                    <a:pt x="54" y="325"/>
                  </a:lnTo>
                  <a:cubicBezTo>
                    <a:pt x="48" y="332"/>
                    <a:pt x="44" y="335"/>
                    <a:pt x="48" y="341"/>
                  </a:cubicBezTo>
                  <a:lnTo>
                    <a:pt x="48" y="341"/>
                  </a:lnTo>
                  <a:cubicBezTo>
                    <a:pt x="51" y="347"/>
                    <a:pt x="57" y="347"/>
                    <a:pt x="63" y="347"/>
                  </a:cubicBezTo>
                  <a:lnTo>
                    <a:pt x="63" y="347"/>
                  </a:lnTo>
                  <a:cubicBezTo>
                    <a:pt x="98" y="341"/>
                    <a:pt x="130" y="329"/>
                    <a:pt x="162" y="310"/>
                  </a:cubicBezTo>
                  <a:lnTo>
                    <a:pt x="162" y="310"/>
                  </a:lnTo>
                  <a:cubicBezTo>
                    <a:pt x="165" y="306"/>
                    <a:pt x="171" y="303"/>
                    <a:pt x="178" y="306"/>
                  </a:cubicBezTo>
                  <a:lnTo>
                    <a:pt x="178" y="306"/>
                  </a:lnTo>
                  <a:cubicBezTo>
                    <a:pt x="212" y="310"/>
                    <a:pt x="250" y="310"/>
                    <a:pt x="285" y="300"/>
                  </a:cubicBezTo>
                  <a:moveTo>
                    <a:pt x="168" y="265"/>
                  </a:moveTo>
                  <a:cubicBezTo>
                    <a:pt x="162" y="265"/>
                    <a:pt x="155" y="265"/>
                    <a:pt x="152" y="268"/>
                  </a:cubicBezTo>
                  <a:lnTo>
                    <a:pt x="152" y="268"/>
                  </a:lnTo>
                  <a:cubicBezTo>
                    <a:pt x="143" y="275"/>
                    <a:pt x="136" y="278"/>
                    <a:pt x="130" y="284"/>
                  </a:cubicBezTo>
                  <a:lnTo>
                    <a:pt x="130" y="284"/>
                  </a:lnTo>
                  <a:cubicBezTo>
                    <a:pt x="130" y="281"/>
                    <a:pt x="127" y="281"/>
                    <a:pt x="127" y="281"/>
                  </a:cubicBezTo>
                  <a:lnTo>
                    <a:pt x="127" y="281"/>
                  </a:lnTo>
                  <a:cubicBezTo>
                    <a:pt x="130" y="275"/>
                    <a:pt x="133" y="268"/>
                    <a:pt x="136" y="259"/>
                  </a:cubicBezTo>
                  <a:lnTo>
                    <a:pt x="136" y="259"/>
                  </a:lnTo>
                  <a:cubicBezTo>
                    <a:pt x="127" y="253"/>
                    <a:pt x="120" y="249"/>
                    <a:pt x="111" y="243"/>
                  </a:cubicBezTo>
                  <a:lnTo>
                    <a:pt x="111" y="243"/>
                  </a:lnTo>
                  <a:cubicBezTo>
                    <a:pt x="92" y="234"/>
                    <a:pt x="76" y="221"/>
                    <a:pt x="63" y="202"/>
                  </a:cubicBezTo>
                  <a:lnTo>
                    <a:pt x="63" y="202"/>
                  </a:lnTo>
                  <a:cubicBezTo>
                    <a:pt x="38" y="167"/>
                    <a:pt x="44" y="126"/>
                    <a:pt x="73" y="94"/>
                  </a:cubicBezTo>
                  <a:lnTo>
                    <a:pt x="73" y="94"/>
                  </a:lnTo>
                  <a:cubicBezTo>
                    <a:pt x="105" y="63"/>
                    <a:pt x="146" y="47"/>
                    <a:pt x="190" y="44"/>
                  </a:cubicBezTo>
                  <a:lnTo>
                    <a:pt x="190" y="44"/>
                  </a:lnTo>
                  <a:cubicBezTo>
                    <a:pt x="235" y="37"/>
                    <a:pt x="279" y="44"/>
                    <a:pt x="320" y="63"/>
                  </a:cubicBezTo>
                  <a:lnTo>
                    <a:pt x="320" y="63"/>
                  </a:lnTo>
                  <a:cubicBezTo>
                    <a:pt x="349" y="75"/>
                    <a:pt x="371" y="94"/>
                    <a:pt x="384" y="120"/>
                  </a:cubicBezTo>
                  <a:lnTo>
                    <a:pt x="384" y="120"/>
                  </a:lnTo>
                  <a:cubicBezTo>
                    <a:pt x="399" y="148"/>
                    <a:pt x="396" y="177"/>
                    <a:pt x="377" y="202"/>
                  </a:cubicBezTo>
                  <a:lnTo>
                    <a:pt x="377" y="202"/>
                  </a:lnTo>
                  <a:cubicBezTo>
                    <a:pt x="352" y="237"/>
                    <a:pt x="317" y="256"/>
                    <a:pt x="276" y="265"/>
                  </a:cubicBezTo>
                  <a:lnTo>
                    <a:pt x="276" y="265"/>
                  </a:lnTo>
                  <a:cubicBezTo>
                    <a:pt x="241" y="272"/>
                    <a:pt x="203" y="272"/>
                    <a:pt x="168" y="265"/>
                  </a:cubicBezTo>
                </a:path>
                <a:path w="552" h="422">
                  <a:moveTo>
                    <a:pt x="498" y="395"/>
                  </a:moveTo>
                  <a:cubicBezTo>
                    <a:pt x="488" y="383"/>
                    <a:pt x="475" y="370"/>
                    <a:pt x="469" y="354"/>
                  </a:cubicBezTo>
                  <a:lnTo>
                    <a:pt x="469" y="354"/>
                  </a:lnTo>
                  <a:cubicBezTo>
                    <a:pt x="517" y="326"/>
                    <a:pt x="552" y="288"/>
                    <a:pt x="549" y="231"/>
                  </a:cubicBezTo>
                  <a:lnTo>
                    <a:pt x="549" y="231"/>
                  </a:lnTo>
                  <a:cubicBezTo>
                    <a:pt x="549" y="174"/>
                    <a:pt x="514" y="139"/>
                    <a:pt x="466" y="111"/>
                  </a:cubicBezTo>
                  <a:lnTo>
                    <a:pt x="466" y="111"/>
                  </a:lnTo>
                  <a:cubicBezTo>
                    <a:pt x="469" y="114"/>
                    <a:pt x="469" y="117"/>
                    <a:pt x="469" y="120"/>
                  </a:cubicBezTo>
                  <a:lnTo>
                    <a:pt x="469" y="120"/>
                  </a:lnTo>
                  <a:cubicBezTo>
                    <a:pt x="472" y="139"/>
                    <a:pt x="475" y="158"/>
                    <a:pt x="472" y="177"/>
                  </a:cubicBezTo>
                  <a:lnTo>
                    <a:pt x="472" y="177"/>
                  </a:lnTo>
                  <a:cubicBezTo>
                    <a:pt x="466" y="221"/>
                    <a:pt x="443" y="256"/>
                    <a:pt x="408" y="285"/>
                  </a:cubicBezTo>
                  <a:lnTo>
                    <a:pt x="408" y="285"/>
                  </a:lnTo>
                  <a:cubicBezTo>
                    <a:pt x="370" y="319"/>
                    <a:pt x="322" y="335"/>
                    <a:pt x="271" y="345"/>
                  </a:cubicBezTo>
                  <a:lnTo>
                    <a:pt x="271" y="345"/>
                  </a:lnTo>
                  <a:cubicBezTo>
                    <a:pt x="248" y="348"/>
                    <a:pt x="223" y="348"/>
                    <a:pt x="197" y="348"/>
                  </a:cubicBezTo>
                  <a:lnTo>
                    <a:pt x="197" y="348"/>
                  </a:lnTo>
                  <a:cubicBezTo>
                    <a:pt x="207" y="354"/>
                    <a:pt x="219" y="361"/>
                    <a:pt x="229" y="367"/>
                  </a:cubicBezTo>
                  <a:lnTo>
                    <a:pt x="229" y="367"/>
                  </a:lnTo>
                  <a:cubicBezTo>
                    <a:pt x="280" y="386"/>
                    <a:pt x="331" y="389"/>
                    <a:pt x="383" y="383"/>
                  </a:cubicBezTo>
                  <a:lnTo>
                    <a:pt x="383" y="383"/>
                  </a:lnTo>
                  <a:cubicBezTo>
                    <a:pt x="389" y="383"/>
                    <a:pt x="392" y="383"/>
                    <a:pt x="395" y="386"/>
                  </a:cubicBezTo>
                  <a:lnTo>
                    <a:pt x="395" y="386"/>
                  </a:lnTo>
                  <a:cubicBezTo>
                    <a:pt x="427" y="405"/>
                    <a:pt x="459" y="418"/>
                    <a:pt x="498" y="424"/>
                  </a:cubicBezTo>
                  <a:lnTo>
                    <a:pt x="498" y="424"/>
                  </a:lnTo>
                  <a:cubicBezTo>
                    <a:pt x="501" y="424"/>
                    <a:pt x="507" y="421"/>
                    <a:pt x="511" y="418"/>
                  </a:cubicBezTo>
                  <a:lnTo>
                    <a:pt x="511" y="418"/>
                  </a:lnTo>
                  <a:cubicBezTo>
                    <a:pt x="511" y="418"/>
                    <a:pt x="511" y="411"/>
                    <a:pt x="507" y="405"/>
                  </a:cubicBezTo>
                  <a:lnTo>
                    <a:pt x="507" y="405"/>
                  </a:lnTo>
                  <a:cubicBezTo>
                    <a:pt x="507" y="402"/>
                    <a:pt x="501" y="399"/>
                    <a:pt x="498" y="39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1970532" y="0"/>
              <a:ext cx="630365" cy="630269"/>
            </a:xfrm>
            <a:custGeom>
              <a:rect l="0" t="0" r="0" b="0"/>
              <a:pathLst>
                <a:path w="992" h="992">
                  <a:moveTo>
                    <a:pt x="0" y="496"/>
                  </a:moveTo>
                  <a:cubicBezTo>
                    <a:pt x="0" y="222"/>
                    <a:pt x="222" y="0"/>
                    <a:pt x="496" y="0"/>
                  </a:cubicBezTo>
                  <a:lnTo>
                    <a:pt x="496" y="0"/>
                  </a:lnTo>
                  <a:lnTo>
                    <a:pt x="496" y="0"/>
                  </a:lnTo>
                  <a:lnTo>
                    <a:pt x="496" y="0"/>
                  </a:lnTo>
                  <a:cubicBezTo>
                    <a:pt x="770" y="0"/>
                    <a:pt x="992" y="222"/>
                    <a:pt x="992" y="496"/>
                  </a:cubicBezTo>
                  <a:lnTo>
                    <a:pt x="992" y="496"/>
                  </a:lnTo>
                  <a:cubicBezTo>
                    <a:pt x="992" y="496"/>
                    <a:pt x="992" y="496"/>
                    <a:pt x="992" y="496"/>
                  </a:cubicBezTo>
                  <a:lnTo>
                    <a:pt x="992" y="496"/>
                  </a:lnTo>
                  <a:lnTo>
                    <a:pt x="992" y="496"/>
                  </a:lnTo>
                  <a:lnTo>
                    <a:pt x="992" y="496"/>
                  </a:lnTo>
                  <a:cubicBezTo>
                    <a:pt x="992" y="770"/>
                    <a:pt x="770" y="992"/>
                    <a:pt x="496" y="992"/>
                  </a:cubicBezTo>
                  <a:lnTo>
                    <a:pt x="496" y="992"/>
                  </a:lnTo>
                  <a:cubicBezTo>
                    <a:pt x="222" y="992"/>
                    <a:pt x="0" y="770"/>
                    <a:pt x="0" y="496"/>
                  </a:cubicBezTo>
                  <a:lnTo>
                    <a:pt x="0" y="496"/>
                  </a:lnTo>
                  <a:cubicBezTo>
                    <a:pt x="0" y="496"/>
                    <a:pt x="0" y="496"/>
                    <a:pt x="0" y="496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2182560" y="147542"/>
              <a:ext cx="234600" cy="304228"/>
            </a:xfrm>
            <a:custGeom>
              <a:rect l="0" t="0" r="0" b="0"/>
              <a:pathLst>
                <a:path w="369" h="479">
                  <a:moveTo>
                    <a:pt x="290" y="269"/>
                  </a:moveTo>
                  <a:cubicBezTo>
                    <a:pt x="331" y="263"/>
                    <a:pt x="366" y="292"/>
                    <a:pt x="369" y="336"/>
                  </a:cubicBezTo>
                  <a:lnTo>
                    <a:pt x="369" y="336"/>
                  </a:lnTo>
                  <a:cubicBezTo>
                    <a:pt x="369" y="336"/>
                    <a:pt x="369" y="339"/>
                    <a:pt x="369" y="342"/>
                  </a:cubicBezTo>
                  <a:lnTo>
                    <a:pt x="369" y="342"/>
                  </a:lnTo>
                  <a:cubicBezTo>
                    <a:pt x="369" y="380"/>
                    <a:pt x="369" y="418"/>
                    <a:pt x="369" y="459"/>
                  </a:cubicBezTo>
                  <a:lnTo>
                    <a:pt x="369" y="459"/>
                  </a:lnTo>
                  <a:cubicBezTo>
                    <a:pt x="369" y="459"/>
                    <a:pt x="369" y="459"/>
                    <a:pt x="369" y="463"/>
                  </a:cubicBezTo>
                  <a:lnTo>
                    <a:pt x="369" y="463"/>
                  </a:lnTo>
                  <a:cubicBezTo>
                    <a:pt x="369" y="463"/>
                    <a:pt x="369" y="463"/>
                    <a:pt x="239" y="463"/>
                  </a:cubicBezTo>
                  <a:lnTo>
                    <a:pt x="239" y="463"/>
                  </a:lnTo>
                  <a:cubicBezTo>
                    <a:pt x="239" y="463"/>
                    <a:pt x="239" y="459"/>
                    <a:pt x="239" y="459"/>
                  </a:cubicBezTo>
                  <a:lnTo>
                    <a:pt x="239" y="459"/>
                  </a:lnTo>
                  <a:cubicBezTo>
                    <a:pt x="239" y="418"/>
                    <a:pt x="239" y="380"/>
                    <a:pt x="239" y="339"/>
                  </a:cubicBezTo>
                  <a:lnTo>
                    <a:pt x="239" y="339"/>
                  </a:lnTo>
                  <a:cubicBezTo>
                    <a:pt x="239" y="304"/>
                    <a:pt x="261" y="276"/>
                    <a:pt x="290" y="269"/>
                  </a:cubicBezTo>
                  <a:moveTo>
                    <a:pt x="297" y="168"/>
                  </a:moveTo>
                  <a:cubicBezTo>
                    <a:pt x="297" y="168"/>
                    <a:pt x="297" y="168"/>
                    <a:pt x="300" y="168"/>
                  </a:cubicBezTo>
                  <a:lnTo>
                    <a:pt x="300" y="168"/>
                  </a:lnTo>
                  <a:cubicBezTo>
                    <a:pt x="300" y="168"/>
                    <a:pt x="300" y="168"/>
                    <a:pt x="310" y="168"/>
                  </a:cubicBezTo>
                  <a:lnTo>
                    <a:pt x="310" y="168"/>
                  </a:lnTo>
                  <a:cubicBezTo>
                    <a:pt x="313" y="168"/>
                    <a:pt x="316" y="171"/>
                    <a:pt x="319" y="171"/>
                  </a:cubicBezTo>
                  <a:lnTo>
                    <a:pt x="319" y="171"/>
                  </a:lnTo>
                  <a:cubicBezTo>
                    <a:pt x="338" y="178"/>
                    <a:pt x="348" y="200"/>
                    <a:pt x="344" y="222"/>
                  </a:cubicBezTo>
                  <a:lnTo>
                    <a:pt x="344" y="222"/>
                  </a:lnTo>
                  <a:cubicBezTo>
                    <a:pt x="341" y="241"/>
                    <a:pt x="325" y="256"/>
                    <a:pt x="303" y="256"/>
                  </a:cubicBezTo>
                  <a:lnTo>
                    <a:pt x="303" y="256"/>
                  </a:lnTo>
                  <a:cubicBezTo>
                    <a:pt x="284" y="256"/>
                    <a:pt x="269" y="241"/>
                    <a:pt x="262" y="222"/>
                  </a:cubicBezTo>
                  <a:lnTo>
                    <a:pt x="262" y="222"/>
                  </a:lnTo>
                  <a:cubicBezTo>
                    <a:pt x="259" y="197"/>
                    <a:pt x="275" y="174"/>
                    <a:pt x="297" y="168"/>
                  </a:cubicBezTo>
                  <a:moveTo>
                    <a:pt x="85" y="165"/>
                  </a:moveTo>
                  <a:cubicBezTo>
                    <a:pt x="148" y="152"/>
                    <a:pt x="207" y="203"/>
                    <a:pt x="214" y="269"/>
                  </a:cubicBezTo>
                  <a:lnTo>
                    <a:pt x="214" y="269"/>
                  </a:lnTo>
                  <a:cubicBezTo>
                    <a:pt x="214" y="273"/>
                    <a:pt x="214" y="276"/>
                    <a:pt x="214" y="279"/>
                  </a:cubicBezTo>
                  <a:lnTo>
                    <a:pt x="214" y="279"/>
                  </a:lnTo>
                  <a:cubicBezTo>
                    <a:pt x="214" y="342"/>
                    <a:pt x="214" y="406"/>
                    <a:pt x="214" y="469"/>
                  </a:cubicBezTo>
                  <a:lnTo>
                    <a:pt x="214" y="469"/>
                  </a:lnTo>
                  <a:cubicBezTo>
                    <a:pt x="214" y="469"/>
                    <a:pt x="214" y="469"/>
                    <a:pt x="214" y="479"/>
                  </a:cubicBezTo>
                  <a:lnTo>
                    <a:pt x="214" y="479"/>
                  </a:lnTo>
                  <a:cubicBezTo>
                    <a:pt x="214" y="479"/>
                    <a:pt x="214" y="479"/>
                    <a:pt x="0" y="479"/>
                  </a:cubicBezTo>
                  <a:lnTo>
                    <a:pt x="0" y="479"/>
                  </a:lnTo>
                  <a:cubicBezTo>
                    <a:pt x="0" y="475"/>
                    <a:pt x="0" y="475"/>
                    <a:pt x="0" y="472"/>
                  </a:cubicBezTo>
                  <a:lnTo>
                    <a:pt x="0" y="472"/>
                  </a:lnTo>
                  <a:cubicBezTo>
                    <a:pt x="0" y="409"/>
                    <a:pt x="0" y="342"/>
                    <a:pt x="0" y="276"/>
                  </a:cubicBezTo>
                  <a:lnTo>
                    <a:pt x="0" y="276"/>
                  </a:lnTo>
                  <a:cubicBezTo>
                    <a:pt x="0" y="222"/>
                    <a:pt x="37" y="177"/>
                    <a:pt x="85" y="165"/>
                  </a:cubicBezTo>
                  <a:moveTo>
                    <a:pt x="94" y="0"/>
                  </a:moveTo>
                  <a:cubicBezTo>
                    <a:pt x="97" y="0"/>
                    <a:pt x="97" y="0"/>
                    <a:pt x="97" y="0"/>
                  </a:cubicBezTo>
                  <a:lnTo>
                    <a:pt x="97" y="0"/>
                  </a:lnTo>
                  <a:cubicBezTo>
                    <a:pt x="97" y="0"/>
                    <a:pt x="97" y="0"/>
                    <a:pt x="116" y="0"/>
                  </a:cubicBezTo>
                  <a:lnTo>
                    <a:pt x="116" y="0"/>
                  </a:lnTo>
                  <a:cubicBezTo>
                    <a:pt x="119" y="0"/>
                    <a:pt x="125" y="3"/>
                    <a:pt x="129" y="3"/>
                  </a:cubicBezTo>
                  <a:lnTo>
                    <a:pt x="129" y="3"/>
                  </a:lnTo>
                  <a:cubicBezTo>
                    <a:pt x="160" y="15"/>
                    <a:pt x="179" y="50"/>
                    <a:pt x="173" y="85"/>
                  </a:cubicBezTo>
                  <a:lnTo>
                    <a:pt x="173" y="85"/>
                  </a:lnTo>
                  <a:cubicBezTo>
                    <a:pt x="166" y="117"/>
                    <a:pt x="138" y="142"/>
                    <a:pt x="107" y="142"/>
                  </a:cubicBezTo>
                  <a:lnTo>
                    <a:pt x="107" y="142"/>
                  </a:lnTo>
                  <a:cubicBezTo>
                    <a:pt x="75" y="145"/>
                    <a:pt x="47" y="120"/>
                    <a:pt x="41" y="85"/>
                  </a:cubicBezTo>
                  <a:lnTo>
                    <a:pt x="41" y="85"/>
                  </a:lnTo>
                  <a:cubicBezTo>
                    <a:pt x="34" y="44"/>
                    <a:pt x="59" y="6"/>
                    <a:pt x="94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750238" y="1321214"/>
              <a:ext cx="725805" cy="724174"/>
            </a:xfrm>
            <a:custGeom>
              <a:rect l="0" t="0" r="0" b="0"/>
              <a:pathLst>
                <a:path w="1143" h="1140">
                  <a:moveTo>
                    <a:pt x="180" y="1027"/>
                  </a:moveTo>
                  <a:lnTo>
                    <a:pt x="180" y="1027"/>
                  </a:lnTo>
                  <a:lnTo>
                    <a:pt x="180" y="1027"/>
                  </a:lnTo>
                  <a:cubicBezTo>
                    <a:pt x="180" y="1094"/>
                    <a:pt x="252" y="1140"/>
                    <a:pt x="319" y="1140"/>
                  </a:cubicBezTo>
                  <a:lnTo>
                    <a:pt x="319" y="1140"/>
                  </a:lnTo>
                  <a:cubicBezTo>
                    <a:pt x="389" y="1140"/>
                    <a:pt x="433" y="1094"/>
                    <a:pt x="433" y="1027"/>
                  </a:cubicBezTo>
                  <a:lnTo>
                    <a:pt x="433" y="1027"/>
                  </a:lnTo>
                  <a:cubicBezTo>
                    <a:pt x="433" y="958"/>
                    <a:pt x="389" y="888"/>
                    <a:pt x="319" y="888"/>
                  </a:cubicBezTo>
                  <a:lnTo>
                    <a:pt x="319" y="888"/>
                  </a:lnTo>
                  <a:cubicBezTo>
                    <a:pt x="252" y="888"/>
                    <a:pt x="180" y="958"/>
                    <a:pt x="180" y="1027"/>
                  </a:cubicBezTo>
                  <a:moveTo>
                    <a:pt x="823" y="1027"/>
                  </a:moveTo>
                  <a:lnTo>
                    <a:pt x="823" y="1027"/>
                  </a:lnTo>
                  <a:lnTo>
                    <a:pt x="823" y="1027"/>
                  </a:lnTo>
                  <a:cubicBezTo>
                    <a:pt x="823" y="1094"/>
                    <a:pt x="890" y="1140"/>
                    <a:pt x="959" y="1140"/>
                  </a:cubicBezTo>
                  <a:lnTo>
                    <a:pt x="959" y="1140"/>
                  </a:lnTo>
                  <a:cubicBezTo>
                    <a:pt x="1029" y="1140"/>
                    <a:pt x="1075" y="1094"/>
                    <a:pt x="1075" y="1027"/>
                  </a:cubicBezTo>
                  <a:lnTo>
                    <a:pt x="1075" y="1027"/>
                  </a:lnTo>
                  <a:cubicBezTo>
                    <a:pt x="1075" y="958"/>
                    <a:pt x="1029" y="888"/>
                    <a:pt x="959" y="888"/>
                  </a:cubicBezTo>
                  <a:lnTo>
                    <a:pt x="959" y="888"/>
                  </a:lnTo>
                  <a:cubicBezTo>
                    <a:pt x="890" y="888"/>
                    <a:pt x="823" y="958"/>
                    <a:pt x="823" y="1027"/>
                  </a:cubicBezTo>
                  <a:moveTo>
                    <a:pt x="410" y="729"/>
                  </a:moveTo>
                  <a:lnTo>
                    <a:pt x="410" y="729"/>
                  </a:lnTo>
                  <a:lnTo>
                    <a:pt x="410" y="729"/>
                  </a:lnTo>
                  <a:cubicBezTo>
                    <a:pt x="1119" y="523"/>
                    <a:pt x="1119" y="523"/>
                    <a:pt x="1119" y="523"/>
                  </a:cubicBezTo>
                  <a:lnTo>
                    <a:pt x="1119" y="523"/>
                  </a:lnTo>
                  <a:cubicBezTo>
                    <a:pt x="1143" y="523"/>
                    <a:pt x="1143" y="500"/>
                    <a:pt x="1143" y="480"/>
                  </a:cubicBezTo>
                  <a:lnTo>
                    <a:pt x="1143" y="480"/>
                  </a:lnTo>
                  <a:cubicBezTo>
                    <a:pt x="1143" y="138"/>
                    <a:pt x="1143" y="138"/>
                    <a:pt x="1143" y="138"/>
                  </a:cubicBezTo>
                  <a:lnTo>
                    <a:pt x="1143" y="138"/>
                  </a:lnTo>
                  <a:cubicBezTo>
                    <a:pt x="252" y="138"/>
                    <a:pt x="252" y="138"/>
                    <a:pt x="252" y="138"/>
                  </a:cubicBezTo>
                  <a:lnTo>
                    <a:pt x="252" y="138"/>
                  </a:lnTo>
                  <a:cubicBezTo>
                    <a:pt x="252" y="25"/>
                    <a:pt x="252" y="25"/>
                    <a:pt x="252" y="25"/>
                  </a:cubicBezTo>
                  <a:lnTo>
                    <a:pt x="252" y="25"/>
                  </a:lnTo>
                  <a:lnTo>
                    <a:pt x="229" y="0"/>
                  </a:lnTo>
                  <a:lnTo>
                    <a:pt x="229" y="0"/>
                  </a:lnTo>
                  <a:cubicBezTo>
                    <a:pt x="23" y="0"/>
                    <a:pt x="23" y="0"/>
                    <a:pt x="23" y="0"/>
                  </a:cubicBezTo>
                  <a:lnTo>
                    <a:pt x="23" y="0"/>
                  </a:lnTo>
                  <a:cubicBezTo>
                    <a:pt x="0" y="0"/>
                    <a:pt x="0" y="25"/>
                    <a:pt x="0" y="25"/>
                  </a:cubicBezTo>
                  <a:lnTo>
                    <a:pt x="0" y="25"/>
                  </a:lnTo>
                  <a:cubicBezTo>
                    <a:pt x="0" y="138"/>
                    <a:pt x="0" y="138"/>
                    <a:pt x="0" y="138"/>
                  </a:cubicBezTo>
                  <a:lnTo>
                    <a:pt x="0" y="138"/>
                  </a:lnTo>
                  <a:cubicBezTo>
                    <a:pt x="116" y="138"/>
                    <a:pt x="116" y="138"/>
                    <a:pt x="116" y="138"/>
                  </a:cubicBezTo>
                  <a:lnTo>
                    <a:pt x="116" y="138"/>
                  </a:lnTo>
                  <a:cubicBezTo>
                    <a:pt x="252" y="706"/>
                    <a:pt x="252" y="706"/>
                    <a:pt x="252" y="706"/>
                  </a:cubicBezTo>
                  <a:lnTo>
                    <a:pt x="252" y="706"/>
                  </a:lnTo>
                  <a:cubicBezTo>
                    <a:pt x="252" y="775"/>
                    <a:pt x="252" y="775"/>
                    <a:pt x="252" y="775"/>
                  </a:cubicBezTo>
                  <a:lnTo>
                    <a:pt x="252" y="775"/>
                  </a:lnTo>
                  <a:cubicBezTo>
                    <a:pt x="252" y="868"/>
                    <a:pt x="252" y="868"/>
                    <a:pt x="252" y="868"/>
                  </a:cubicBezTo>
                  <a:lnTo>
                    <a:pt x="252" y="868"/>
                  </a:lnTo>
                  <a:cubicBezTo>
                    <a:pt x="252" y="888"/>
                    <a:pt x="273" y="888"/>
                    <a:pt x="273" y="888"/>
                  </a:cubicBezTo>
                  <a:lnTo>
                    <a:pt x="273" y="888"/>
                  </a:lnTo>
                  <a:cubicBezTo>
                    <a:pt x="319" y="888"/>
                    <a:pt x="319" y="888"/>
                    <a:pt x="319" y="888"/>
                  </a:cubicBezTo>
                  <a:lnTo>
                    <a:pt x="319" y="888"/>
                  </a:lnTo>
                  <a:cubicBezTo>
                    <a:pt x="959" y="888"/>
                    <a:pt x="959" y="888"/>
                    <a:pt x="959" y="888"/>
                  </a:cubicBezTo>
                  <a:lnTo>
                    <a:pt x="959" y="888"/>
                  </a:lnTo>
                  <a:cubicBezTo>
                    <a:pt x="1119" y="888"/>
                    <a:pt x="1119" y="888"/>
                    <a:pt x="1119" y="888"/>
                  </a:cubicBezTo>
                  <a:lnTo>
                    <a:pt x="1119" y="888"/>
                  </a:lnTo>
                  <a:cubicBezTo>
                    <a:pt x="1143" y="888"/>
                    <a:pt x="1143" y="888"/>
                    <a:pt x="1143" y="868"/>
                  </a:cubicBezTo>
                  <a:lnTo>
                    <a:pt x="1143" y="868"/>
                  </a:lnTo>
                  <a:cubicBezTo>
                    <a:pt x="1143" y="775"/>
                    <a:pt x="1143" y="775"/>
                    <a:pt x="1143" y="775"/>
                  </a:cubicBezTo>
                  <a:lnTo>
                    <a:pt x="1143" y="775"/>
                  </a:lnTo>
                  <a:cubicBezTo>
                    <a:pt x="433" y="775"/>
                    <a:pt x="433" y="775"/>
                    <a:pt x="433" y="775"/>
                  </a:cubicBezTo>
                  <a:lnTo>
                    <a:pt x="433" y="775"/>
                  </a:lnTo>
                  <a:cubicBezTo>
                    <a:pt x="343" y="775"/>
                    <a:pt x="343" y="729"/>
                    <a:pt x="410" y="729"/>
                  </a:cubicBezTo>
                </a:path>
              </a:pathLst>
            </a:custGeom>
            <a:solidFill>
              <a:srgbClr val="FFFE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5106733" y="3124961"/>
            <a:ext cx="5919311" cy="1203294"/>
            <a:chExt cx="5919311" cy="1203294"/>
          </a:xfrm>
        </p:grpSpPr>
        <p:sp>
          <p:nvSpPr>
            <p:cNvPr id="300" name="path"/>
            <p:cNvSpPr/>
            <p:nvPr/>
          </p:nvSpPr>
          <p:spPr>
            <a:xfrm>
              <a:off x="0" y="1"/>
              <a:ext cx="5919311" cy="1203293"/>
            </a:xfrm>
            <a:custGeom>
              <a:rect l="0" t="0" r="0" b="0"/>
              <a:pathLst>
                <a:path w="9321" h="1893">
                  <a:moveTo>
                    <a:pt x="9037" y="1894"/>
                  </a:moveTo>
                  <a:lnTo>
                    <a:pt x="284" y="1894"/>
                  </a:lnTo>
                  <a:lnTo>
                    <a:pt x="0" y="947"/>
                  </a:lnTo>
                  <a:lnTo>
                    <a:pt x="284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9037" y="0"/>
                  </a:lnTo>
                  <a:lnTo>
                    <a:pt x="9321" y="947"/>
                  </a:lnTo>
                  <a:lnTo>
                    <a:pt x="9037" y="1894"/>
                  </a:lnTo>
                  <a:lnTo>
                    <a:pt x="9037" y="1894"/>
                  </a:lnTo>
                  <a:close/>
                </a:path>
              </a:pathLst>
            </a:custGeom>
            <a:solidFill>
              <a:srgbClr val="FFE2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174150" y="0"/>
              <a:ext cx="5571008" cy="1203293"/>
            </a:xfrm>
            <a:custGeom>
              <a:rect l="0" t="0" r="0" b="0"/>
              <a:pathLst>
                <a:path w="8773" h="1893">
                  <a:moveTo>
                    <a:pt x="479" y="1894"/>
                  </a:moveTo>
                  <a:moveTo>
                    <a:pt x="479" y="1894"/>
                  </a:moveTo>
                  <a:lnTo>
                    <a:pt x="10" y="1894"/>
                  </a:lnTo>
                  <a:lnTo>
                    <a:pt x="10" y="0"/>
                  </a:lnTo>
                  <a:lnTo>
                    <a:pt x="479" y="0"/>
                  </a:lnTo>
                  <a:lnTo>
                    <a:pt x="194" y="947"/>
                  </a:lnTo>
                  <a:lnTo>
                    <a:pt x="479" y="1894"/>
                  </a:lnTo>
                  <a:close/>
                </a:path>
                <a:path w="8773" h="1893">
                  <a:moveTo>
                    <a:pt x="8294" y="1894"/>
                  </a:moveTo>
                  <a:moveTo>
                    <a:pt x="8294" y="1894"/>
                  </a:moveTo>
                  <a:lnTo>
                    <a:pt x="8763" y="1894"/>
                  </a:lnTo>
                  <a:lnTo>
                    <a:pt x="8763" y="0"/>
                  </a:lnTo>
                  <a:lnTo>
                    <a:pt x="8294" y="0"/>
                  </a:lnTo>
                  <a:lnTo>
                    <a:pt x="8578" y="947"/>
                  </a:lnTo>
                  <a:lnTo>
                    <a:pt x="8294" y="1894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5106733" y="4428743"/>
            <a:ext cx="5919311" cy="1203293"/>
            <a:chExt cx="5919311" cy="1203293"/>
          </a:xfrm>
        </p:grpSpPr>
        <p:sp>
          <p:nvSpPr>
            <p:cNvPr id="302" name="path"/>
            <p:cNvSpPr/>
            <p:nvPr/>
          </p:nvSpPr>
          <p:spPr>
            <a:xfrm>
              <a:off x="0" y="0"/>
              <a:ext cx="5919311" cy="1203293"/>
            </a:xfrm>
            <a:custGeom>
              <a:rect l="0" t="0" r="0" b="0"/>
              <a:pathLst>
                <a:path w="9321" h="1893">
                  <a:moveTo>
                    <a:pt x="9037" y="1894"/>
                  </a:moveTo>
                  <a:lnTo>
                    <a:pt x="284" y="1894"/>
                  </a:lnTo>
                  <a:lnTo>
                    <a:pt x="0" y="947"/>
                  </a:lnTo>
                  <a:lnTo>
                    <a:pt x="284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9037" y="0"/>
                  </a:lnTo>
                  <a:lnTo>
                    <a:pt x="9321" y="947"/>
                  </a:lnTo>
                  <a:lnTo>
                    <a:pt x="9037" y="1894"/>
                  </a:lnTo>
                  <a:lnTo>
                    <a:pt x="9037" y="1894"/>
                  </a:lnTo>
                  <a:close/>
                </a:path>
              </a:pathLst>
            </a:custGeom>
            <a:solidFill>
              <a:srgbClr val="FFEAC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3" name="path"/>
            <p:cNvSpPr/>
            <p:nvPr/>
          </p:nvSpPr>
          <p:spPr>
            <a:xfrm>
              <a:off x="174150" y="0"/>
              <a:ext cx="5571012" cy="1203293"/>
            </a:xfrm>
            <a:custGeom>
              <a:rect l="0" t="0" r="0" b="0"/>
              <a:pathLst>
                <a:path w="8773" h="1893">
                  <a:moveTo>
                    <a:pt x="479" y="1894"/>
                  </a:moveTo>
                  <a:moveTo>
                    <a:pt x="479" y="1894"/>
                  </a:moveTo>
                  <a:lnTo>
                    <a:pt x="10" y="1894"/>
                  </a:lnTo>
                  <a:lnTo>
                    <a:pt x="10" y="0"/>
                  </a:lnTo>
                  <a:lnTo>
                    <a:pt x="479" y="0"/>
                  </a:lnTo>
                  <a:lnTo>
                    <a:pt x="194" y="947"/>
                  </a:lnTo>
                  <a:lnTo>
                    <a:pt x="479" y="1894"/>
                  </a:lnTo>
                  <a:close/>
                </a:path>
                <a:path w="8773" h="1893">
                  <a:moveTo>
                    <a:pt x="8294" y="1894"/>
                  </a:moveTo>
                  <a:moveTo>
                    <a:pt x="8294" y="1894"/>
                  </a:moveTo>
                  <a:lnTo>
                    <a:pt x="8763" y="1894"/>
                  </a:lnTo>
                  <a:lnTo>
                    <a:pt x="8763" y="0"/>
                  </a:lnTo>
                  <a:lnTo>
                    <a:pt x="8294" y="0"/>
                  </a:lnTo>
                  <a:lnTo>
                    <a:pt x="8578" y="947"/>
                  </a:lnTo>
                  <a:lnTo>
                    <a:pt x="8294" y="1894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5106732" y="1821275"/>
            <a:ext cx="5919310" cy="1203293"/>
            <a:chExt cx="5919310" cy="1203293"/>
          </a:xfrm>
        </p:grpSpPr>
        <p:sp>
          <p:nvSpPr>
            <p:cNvPr id="304" name="path"/>
            <p:cNvSpPr/>
            <p:nvPr/>
          </p:nvSpPr>
          <p:spPr>
            <a:xfrm>
              <a:off x="0" y="0"/>
              <a:ext cx="5919310" cy="1203293"/>
            </a:xfrm>
            <a:custGeom>
              <a:rect l="0" t="0" r="0" b="0"/>
              <a:pathLst>
                <a:path w="9321" h="1893">
                  <a:moveTo>
                    <a:pt x="9037" y="1894"/>
                  </a:moveTo>
                  <a:lnTo>
                    <a:pt x="284" y="1894"/>
                  </a:lnTo>
                  <a:lnTo>
                    <a:pt x="0" y="947"/>
                  </a:lnTo>
                  <a:lnTo>
                    <a:pt x="284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7310" y="0"/>
                  </a:lnTo>
                  <a:lnTo>
                    <a:pt x="9037" y="0"/>
                  </a:lnTo>
                  <a:lnTo>
                    <a:pt x="9321" y="947"/>
                  </a:lnTo>
                  <a:lnTo>
                    <a:pt x="9037" y="1894"/>
                  </a:lnTo>
                  <a:lnTo>
                    <a:pt x="9037" y="1894"/>
                  </a:lnTo>
                  <a:close/>
                </a:path>
              </a:pathLst>
            </a:custGeom>
            <a:solidFill>
              <a:srgbClr val="FFEAC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174150" y="0"/>
              <a:ext cx="5571012" cy="1203293"/>
            </a:xfrm>
            <a:custGeom>
              <a:rect l="0" t="0" r="0" b="0"/>
              <a:pathLst>
                <a:path w="8773" h="1893">
                  <a:moveTo>
                    <a:pt x="479" y="1894"/>
                  </a:moveTo>
                  <a:moveTo>
                    <a:pt x="479" y="1894"/>
                  </a:moveTo>
                  <a:lnTo>
                    <a:pt x="10" y="1894"/>
                  </a:lnTo>
                  <a:lnTo>
                    <a:pt x="10" y="0"/>
                  </a:lnTo>
                  <a:lnTo>
                    <a:pt x="479" y="0"/>
                  </a:lnTo>
                  <a:lnTo>
                    <a:pt x="194" y="947"/>
                  </a:lnTo>
                  <a:lnTo>
                    <a:pt x="479" y="1894"/>
                  </a:lnTo>
                  <a:close/>
                </a:path>
                <a:path w="8773" h="1893">
                  <a:moveTo>
                    <a:pt x="8294" y="1894"/>
                  </a:moveTo>
                  <a:moveTo>
                    <a:pt x="8294" y="1894"/>
                  </a:moveTo>
                  <a:lnTo>
                    <a:pt x="8763" y="1894"/>
                  </a:lnTo>
                  <a:lnTo>
                    <a:pt x="8763" y="0"/>
                  </a:lnTo>
                  <a:lnTo>
                    <a:pt x="8294" y="0"/>
                  </a:lnTo>
                  <a:lnTo>
                    <a:pt x="8578" y="947"/>
                  </a:lnTo>
                  <a:lnTo>
                    <a:pt x="8294" y="1894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6" name="textbox 306"/>
          <p:cNvSpPr/>
          <p:nvPr/>
        </p:nvSpPr>
        <p:spPr>
          <a:xfrm>
            <a:off x="6450810" y="2168132"/>
            <a:ext cx="4023359" cy="558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60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</a:t>
            </a:r>
            <a:r>
              <a:rPr sz="1500" spc="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生产工艺流程和产能需求，选配合适的生产</a:t>
            </a:r>
            <a:endParaRPr lang="Microsoft YaHei" altLang="Microsoft YaHei" sz="1500"/>
          </a:p>
          <a:p>
            <a:pPr marL="14033" algn="l" rtl="0" eaLnBrk="0">
              <a:lnSpc>
                <a:spcPts val="2700"/>
              </a:lnSpc>
            </a:pPr>
            <a:r>
              <a:rPr sz="1500" spc="-7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设备，确保设备性能稳定、效率</a:t>
            </a:r>
            <a:r>
              <a:rPr sz="1500" spc="-3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r>
              <a:rPr sz="1500" spc="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07" name="textbox 307"/>
          <p:cNvSpPr/>
          <p:nvPr/>
        </p:nvSpPr>
        <p:spPr>
          <a:xfrm>
            <a:off x="6436019" y="3489631"/>
            <a:ext cx="4025265" cy="558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09"/>
              </a:lnSpc>
            </a:pPr>
            <a:endParaRPr lang="Arial" altLang="Arial" sz="100"/>
          </a:p>
          <a:p>
            <a:pPr marL="13842" algn="l" rtl="0" eaLnBrk="0">
              <a:lnSpc>
                <a:spcPct val="83000"/>
              </a:lnSpc>
            </a:pPr>
            <a:r>
              <a:rPr sz="1500" spc="-1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</a:t>
            </a:r>
            <a:r>
              <a:rPr sz="1500" spc="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设备维护和升级需求，选择具有良好售后服</a:t>
            </a:r>
            <a:endParaRPr lang="Microsoft YaHei" altLang="Microsoft YaHei" sz="1500"/>
          </a:p>
          <a:p>
            <a:pPr marL="12700" algn="l" rtl="0" eaLnBrk="0">
              <a:lnSpc>
                <a:spcPts val="2701"/>
              </a:lnSpc>
            </a:pPr>
            <a:r>
              <a:rPr sz="1500" spc="-8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务和技术支持的设备供应商</a:t>
            </a:r>
            <a:r>
              <a:rPr sz="1500" spc="-1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08" name="textbox 308"/>
          <p:cNvSpPr/>
          <p:nvPr/>
        </p:nvSpPr>
        <p:spPr>
          <a:xfrm>
            <a:off x="6437543" y="4776172"/>
            <a:ext cx="3985895" cy="558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09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对设备进行合理的布局和配置，优化生产空间</a:t>
            </a:r>
            <a:r>
              <a:rPr sz="1500" spc="-2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500"/>
          </a:p>
          <a:p>
            <a:pPr marL="12700" algn="l" rtl="0" eaLnBrk="0">
              <a:lnSpc>
                <a:spcPts val="2700"/>
              </a:lnSpc>
            </a:pPr>
            <a:r>
              <a:rPr sz="1500" spc="-9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提高生产效率和安全性</a:t>
            </a:r>
            <a:r>
              <a:rPr sz="1500" spc="-7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09" name="textbox 309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及配置方案</a:t>
            </a:r>
            <a:endParaRPr lang="Microsoft YaHei" altLang="Microsoft YaHei" sz="3000"/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1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330" name="picture 3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78840" y="3411473"/>
            <a:ext cx="1333699" cy="630268"/>
          </a:xfrm>
          <a:prstGeom prst="rect">
            <a:avLst/>
          </a:prstGeom>
        </p:spPr>
      </p:pic>
      <p:sp>
        <p:nvSpPr>
          <p:cNvPr id="331" name="path"/>
          <p:cNvSpPr/>
          <p:nvPr/>
        </p:nvSpPr>
        <p:spPr>
          <a:xfrm>
            <a:off x="10839192" y="3124961"/>
            <a:ext cx="186850" cy="1203293"/>
          </a:xfrm>
          <a:custGeom>
            <a:rect l="0" t="0" r="0" b="0"/>
            <a:pathLst>
              <a:path w="294" h="1893">
                <a:moveTo>
                  <a:pt x="10" y="1894"/>
                </a:moveTo>
                <a:moveTo>
                  <a:pt x="10" y="1894"/>
                </a:moveTo>
                <a:lnTo>
                  <a:pt x="294" y="947"/>
                </a:lnTo>
                <a:lnTo>
                  <a:pt x="10" y="0"/>
                </a:lnTo>
                <a:lnTo>
                  <a:pt x="10" y="1894"/>
                </a:lnTo>
                <a:close/>
              </a:path>
            </a:pathLst>
          </a:custGeom>
          <a:solidFill>
            <a:srgbClr val="FF6E4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2" name="path"/>
          <p:cNvSpPr/>
          <p:nvPr/>
        </p:nvSpPr>
        <p:spPr>
          <a:xfrm>
            <a:off x="10839195" y="1821275"/>
            <a:ext cx="186849" cy="1203293"/>
          </a:xfrm>
          <a:custGeom>
            <a:rect l="0" t="0" r="0" b="0"/>
            <a:pathLst>
              <a:path w="294" h="1893">
                <a:moveTo>
                  <a:pt x="10" y="1894"/>
                </a:moveTo>
                <a:moveTo>
                  <a:pt x="10" y="1894"/>
                </a:moveTo>
                <a:lnTo>
                  <a:pt x="294" y="947"/>
                </a:lnTo>
                <a:lnTo>
                  <a:pt x="10" y="0"/>
                </a:lnTo>
                <a:lnTo>
                  <a:pt x="10" y="1894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3" name="path"/>
          <p:cNvSpPr/>
          <p:nvPr/>
        </p:nvSpPr>
        <p:spPr>
          <a:xfrm>
            <a:off x="5106733" y="3124961"/>
            <a:ext cx="186849" cy="1203292"/>
          </a:xfrm>
          <a:custGeom>
            <a:rect l="0" t="0" r="0" b="0"/>
            <a:pathLst>
              <a:path w="294" h="1893">
                <a:moveTo>
                  <a:pt x="284" y="1894"/>
                </a:moveTo>
                <a:moveTo>
                  <a:pt x="284" y="1894"/>
                </a:moveTo>
                <a:lnTo>
                  <a:pt x="0" y="947"/>
                </a:lnTo>
                <a:lnTo>
                  <a:pt x="284" y="0"/>
                </a:lnTo>
                <a:lnTo>
                  <a:pt x="284" y="1894"/>
                </a:lnTo>
                <a:close/>
              </a:path>
            </a:pathLst>
          </a:custGeom>
          <a:solidFill>
            <a:srgbClr val="FF6E4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4" name="path"/>
          <p:cNvSpPr/>
          <p:nvPr/>
        </p:nvSpPr>
        <p:spPr>
          <a:xfrm>
            <a:off x="5106732" y="4428743"/>
            <a:ext cx="186849" cy="1203292"/>
          </a:xfrm>
          <a:custGeom>
            <a:rect l="0" t="0" r="0" b="0"/>
            <a:pathLst>
              <a:path w="294" h="1893">
                <a:moveTo>
                  <a:pt x="284" y="1894"/>
                </a:moveTo>
                <a:moveTo>
                  <a:pt x="284" y="1894"/>
                </a:moveTo>
                <a:lnTo>
                  <a:pt x="0" y="947"/>
                </a:lnTo>
                <a:lnTo>
                  <a:pt x="284" y="0"/>
                </a:lnTo>
                <a:lnTo>
                  <a:pt x="284" y="1894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5" name="path"/>
          <p:cNvSpPr/>
          <p:nvPr/>
        </p:nvSpPr>
        <p:spPr>
          <a:xfrm>
            <a:off x="10839197" y="4428744"/>
            <a:ext cx="186849" cy="1203293"/>
          </a:xfrm>
          <a:custGeom>
            <a:rect l="0" t="0" r="0" b="0"/>
            <a:pathLst>
              <a:path w="294" h="1893">
                <a:moveTo>
                  <a:pt x="10" y="1894"/>
                </a:moveTo>
                <a:moveTo>
                  <a:pt x="10" y="1894"/>
                </a:moveTo>
                <a:lnTo>
                  <a:pt x="294" y="947"/>
                </a:lnTo>
                <a:lnTo>
                  <a:pt x="10" y="0"/>
                </a:lnTo>
                <a:lnTo>
                  <a:pt x="10" y="1894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6" name="path"/>
          <p:cNvSpPr/>
          <p:nvPr/>
        </p:nvSpPr>
        <p:spPr>
          <a:xfrm>
            <a:off x="5106733" y="1821275"/>
            <a:ext cx="186849" cy="1203292"/>
          </a:xfrm>
          <a:custGeom>
            <a:rect l="0" t="0" r="0" b="0"/>
            <a:pathLst>
              <a:path w="294" h="1893">
                <a:moveTo>
                  <a:pt x="284" y="1894"/>
                </a:moveTo>
                <a:moveTo>
                  <a:pt x="284" y="1894"/>
                </a:moveTo>
                <a:lnTo>
                  <a:pt x="0" y="947"/>
                </a:lnTo>
                <a:lnTo>
                  <a:pt x="284" y="0"/>
                </a:lnTo>
                <a:lnTo>
                  <a:pt x="284" y="1894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7" name="textbox 337"/>
          <p:cNvSpPr/>
          <p:nvPr/>
        </p:nvSpPr>
        <p:spPr>
          <a:xfrm>
            <a:off x="5656304" y="2142948"/>
            <a:ext cx="552450" cy="501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297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3600" spc="-2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Microsoft YaHei" altLang="Microsoft YaHei" sz="3600"/>
          </a:p>
        </p:txBody>
      </p:sp>
      <p:sp>
        <p:nvSpPr>
          <p:cNvPr id="338" name="textbox 338"/>
          <p:cNvSpPr/>
          <p:nvPr/>
        </p:nvSpPr>
        <p:spPr>
          <a:xfrm>
            <a:off x="5656304" y="3464439"/>
            <a:ext cx="552450" cy="4997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044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3600" spc="-2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Microsoft YaHei" altLang="Microsoft YaHei" sz="3600"/>
          </a:p>
        </p:txBody>
      </p:sp>
      <p:sp>
        <p:nvSpPr>
          <p:cNvPr id="339" name="textbox 339"/>
          <p:cNvSpPr/>
          <p:nvPr/>
        </p:nvSpPr>
        <p:spPr>
          <a:xfrm>
            <a:off x="5656304" y="4794652"/>
            <a:ext cx="552450" cy="4997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044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3600" spc="-2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Microsoft YaHei" altLang="Microsoft YaHei" sz="3600"/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28312" y="2384831"/>
            <a:ext cx="1284233" cy="76200"/>
          </a:xfrm>
          <a:prstGeom prst="rect">
            <a:avLst/>
          </a:prstGeom>
        </p:spPr>
      </p:pic>
      <p:pic>
        <p:nvPicPr>
          <p:cNvPr id="341" name="picture 3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28312" y="4992287"/>
            <a:ext cx="1284233" cy="76200"/>
          </a:xfrm>
          <a:prstGeom prst="rect">
            <a:avLst/>
          </a:prstGeom>
        </p:spPr>
      </p:pic>
      <p:sp>
        <p:nvSpPr>
          <p:cNvPr id="342" name="rect"/>
          <p:cNvSpPr/>
          <p:nvPr/>
        </p:nvSpPr>
        <p:spPr>
          <a:xfrm>
            <a:off x="4309186" y="3726658"/>
            <a:ext cx="665253" cy="0"/>
          </a:xfrm>
          <a:prstGeom prst="rect">
            <a:avLst/>
          </a:prstGeom>
          <a:solidFill>
            <a:srgbClr val="FF6E4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6006172" y="1947861"/>
            <a:ext cx="5089918" cy="3224117"/>
            <a:chExt cx="5089918" cy="3224117"/>
          </a:xfrm>
        </p:grpSpPr>
        <p:sp>
          <p:nvSpPr>
            <p:cNvPr id="344" name="path"/>
            <p:cNvSpPr/>
            <p:nvPr/>
          </p:nvSpPr>
          <p:spPr>
            <a:xfrm>
              <a:off x="0" y="371453"/>
              <a:ext cx="1951095" cy="1897900"/>
            </a:xfrm>
            <a:custGeom>
              <a:rect l="0" t="0" r="0" b="0"/>
              <a:pathLst>
                <a:path w="3072" h="2988">
                  <a:moveTo>
                    <a:pt x="1395" y="888"/>
                  </a:moveTo>
                  <a:cubicBezTo>
                    <a:pt x="1067" y="964"/>
                    <a:pt x="862" y="1291"/>
                    <a:pt x="938" y="1619"/>
                  </a:cubicBezTo>
                  <a:lnTo>
                    <a:pt x="938" y="1619"/>
                  </a:lnTo>
                  <a:cubicBezTo>
                    <a:pt x="1014" y="1948"/>
                    <a:pt x="1342" y="2152"/>
                    <a:pt x="1670" y="2076"/>
                  </a:cubicBezTo>
                  <a:lnTo>
                    <a:pt x="1670" y="2076"/>
                  </a:lnTo>
                  <a:cubicBezTo>
                    <a:pt x="1998" y="2000"/>
                    <a:pt x="2202" y="1672"/>
                    <a:pt x="2126" y="1344"/>
                  </a:cubicBezTo>
                  <a:lnTo>
                    <a:pt x="2126" y="1344"/>
                  </a:lnTo>
                  <a:cubicBezTo>
                    <a:pt x="2050" y="1016"/>
                    <a:pt x="1723" y="812"/>
                    <a:pt x="1395" y="888"/>
                  </a:cubicBezTo>
                  <a:moveTo>
                    <a:pt x="1138" y="318"/>
                  </a:moveTo>
                  <a:lnTo>
                    <a:pt x="1322" y="276"/>
                  </a:lnTo>
                  <a:lnTo>
                    <a:pt x="1322" y="276"/>
                  </a:lnTo>
                  <a:cubicBezTo>
                    <a:pt x="1370" y="265"/>
                    <a:pt x="1417" y="294"/>
                    <a:pt x="1428" y="342"/>
                  </a:cubicBezTo>
                  <a:lnTo>
                    <a:pt x="1428" y="342"/>
                  </a:lnTo>
                  <a:lnTo>
                    <a:pt x="1487" y="596"/>
                  </a:lnTo>
                  <a:lnTo>
                    <a:pt x="1510" y="594"/>
                  </a:lnTo>
                  <a:lnTo>
                    <a:pt x="1510" y="594"/>
                  </a:lnTo>
                  <a:cubicBezTo>
                    <a:pt x="1658" y="590"/>
                    <a:pt x="1801" y="624"/>
                    <a:pt x="1928" y="687"/>
                  </a:cubicBezTo>
                  <a:lnTo>
                    <a:pt x="1928" y="687"/>
                  </a:lnTo>
                  <a:lnTo>
                    <a:pt x="1951" y="700"/>
                  </a:lnTo>
                  <a:lnTo>
                    <a:pt x="2156" y="461"/>
                  </a:lnTo>
                  <a:lnTo>
                    <a:pt x="2156" y="461"/>
                  </a:lnTo>
                  <a:cubicBezTo>
                    <a:pt x="2172" y="442"/>
                    <a:pt x="2194" y="432"/>
                    <a:pt x="2217" y="430"/>
                  </a:cubicBezTo>
                  <a:lnTo>
                    <a:pt x="2217" y="430"/>
                  </a:lnTo>
                  <a:cubicBezTo>
                    <a:pt x="2239" y="429"/>
                    <a:pt x="2263" y="436"/>
                    <a:pt x="2281" y="452"/>
                  </a:cubicBezTo>
                  <a:lnTo>
                    <a:pt x="2281" y="452"/>
                  </a:lnTo>
                  <a:lnTo>
                    <a:pt x="2425" y="575"/>
                  </a:lnTo>
                  <a:lnTo>
                    <a:pt x="2425" y="575"/>
                  </a:lnTo>
                  <a:cubicBezTo>
                    <a:pt x="2462" y="607"/>
                    <a:pt x="2466" y="663"/>
                    <a:pt x="2434" y="700"/>
                  </a:cubicBezTo>
                  <a:lnTo>
                    <a:pt x="2434" y="700"/>
                  </a:lnTo>
                  <a:lnTo>
                    <a:pt x="2232" y="936"/>
                  </a:lnTo>
                  <a:lnTo>
                    <a:pt x="2252" y="961"/>
                  </a:lnTo>
                  <a:lnTo>
                    <a:pt x="2252" y="961"/>
                  </a:lnTo>
                  <a:cubicBezTo>
                    <a:pt x="2302" y="1031"/>
                    <a:pt x="2343" y="1109"/>
                    <a:pt x="2373" y="1194"/>
                  </a:cubicBezTo>
                  <a:lnTo>
                    <a:pt x="2373" y="1194"/>
                  </a:lnTo>
                  <a:lnTo>
                    <a:pt x="2375" y="1204"/>
                  </a:lnTo>
                  <a:lnTo>
                    <a:pt x="2686" y="1132"/>
                  </a:lnTo>
                  <a:lnTo>
                    <a:pt x="2686" y="1132"/>
                  </a:lnTo>
                  <a:cubicBezTo>
                    <a:pt x="2734" y="1121"/>
                    <a:pt x="2782" y="1151"/>
                    <a:pt x="2793" y="1199"/>
                  </a:cubicBezTo>
                  <a:lnTo>
                    <a:pt x="2793" y="1199"/>
                  </a:lnTo>
                  <a:lnTo>
                    <a:pt x="2835" y="1383"/>
                  </a:lnTo>
                  <a:lnTo>
                    <a:pt x="2835" y="1383"/>
                  </a:lnTo>
                  <a:cubicBezTo>
                    <a:pt x="2846" y="1431"/>
                    <a:pt x="2817" y="1479"/>
                    <a:pt x="2769" y="1490"/>
                  </a:cubicBezTo>
                  <a:lnTo>
                    <a:pt x="2769" y="1490"/>
                  </a:lnTo>
                  <a:lnTo>
                    <a:pt x="2415" y="1572"/>
                  </a:lnTo>
                  <a:lnTo>
                    <a:pt x="2407" y="1634"/>
                  </a:lnTo>
                  <a:lnTo>
                    <a:pt x="2407" y="1634"/>
                  </a:lnTo>
                  <a:cubicBezTo>
                    <a:pt x="2393" y="1719"/>
                    <a:pt x="2365" y="1801"/>
                    <a:pt x="2327" y="1878"/>
                  </a:cubicBezTo>
                  <a:lnTo>
                    <a:pt x="2327" y="1878"/>
                  </a:lnTo>
                  <a:lnTo>
                    <a:pt x="2306" y="1916"/>
                  </a:lnTo>
                  <a:lnTo>
                    <a:pt x="2516" y="2060"/>
                  </a:lnTo>
                  <a:lnTo>
                    <a:pt x="2516" y="2060"/>
                  </a:lnTo>
                  <a:cubicBezTo>
                    <a:pt x="2556" y="2087"/>
                    <a:pt x="2567" y="2142"/>
                    <a:pt x="2539" y="2183"/>
                  </a:cubicBezTo>
                  <a:lnTo>
                    <a:pt x="2539" y="2183"/>
                  </a:lnTo>
                  <a:lnTo>
                    <a:pt x="2433" y="2339"/>
                  </a:lnTo>
                  <a:lnTo>
                    <a:pt x="2433" y="2339"/>
                  </a:lnTo>
                  <a:cubicBezTo>
                    <a:pt x="2405" y="2380"/>
                    <a:pt x="2350" y="2390"/>
                    <a:pt x="2309" y="2363"/>
                  </a:cubicBezTo>
                  <a:lnTo>
                    <a:pt x="2309" y="2363"/>
                  </a:lnTo>
                  <a:lnTo>
                    <a:pt x="2062" y="2194"/>
                  </a:lnTo>
                  <a:lnTo>
                    <a:pt x="2054" y="2201"/>
                  </a:lnTo>
                  <a:lnTo>
                    <a:pt x="2054" y="2201"/>
                  </a:lnTo>
                  <a:cubicBezTo>
                    <a:pt x="2007" y="2235"/>
                    <a:pt x="1957" y="2264"/>
                    <a:pt x="1903" y="2289"/>
                  </a:cubicBezTo>
                  <a:lnTo>
                    <a:pt x="1903" y="2289"/>
                  </a:lnTo>
                  <a:lnTo>
                    <a:pt x="1881" y="2298"/>
                  </a:lnTo>
                  <a:lnTo>
                    <a:pt x="1946" y="2576"/>
                  </a:lnTo>
                  <a:lnTo>
                    <a:pt x="1946" y="2576"/>
                  </a:lnTo>
                  <a:cubicBezTo>
                    <a:pt x="1957" y="2623"/>
                    <a:pt x="1927" y="2671"/>
                    <a:pt x="1879" y="2682"/>
                  </a:cubicBezTo>
                  <a:lnTo>
                    <a:pt x="1879" y="2682"/>
                  </a:lnTo>
                  <a:lnTo>
                    <a:pt x="1695" y="2725"/>
                  </a:lnTo>
                  <a:lnTo>
                    <a:pt x="1695" y="2725"/>
                  </a:lnTo>
                  <a:cubicBezTo>
                    <a:pt x="1647" y="2736"/>
                    <a:pt x="1599" y="2706"/>
                    <a:pt x="1588" y="2658"/>
                  </a:cubicBezTo>
                  <a:lnTo>
                    <a:pt x="1588" y="2658"/>
                  </a:lnTo>
                  <a:lnTo>
                    <a:pt x="1521" y="2369"/>
                  </a:lnTo>
                  <a:lnTo>
                    <a:pt x="1466" y="2368"/>
                  </a:lnTo>
                  <a:lnTo>
                    <a:pt x="1466" y="2368"/>
                  </a:lnTo>
                  <a:cubicBezTo>
                    <a:pt x="1379" y="2361"/>
                    <a:pt x="1295" y="2342"/>
                    <a:pt x="1215" y="2311"/>
                  </a:cubicBezTo>
                  <a:lnTo>
                    <a:pt x="1215" y="2311"/>
                  </a:lnTo>
                  <a:lnTo>
                    <a:pt x="1151" y="2283"/>
                  </a:lnTo>
                  <a:lnTo>
                    <a:pt x="944" y="2538"/>
                  </a:lnTo>
                  <a:lnTo>
                    <a:pt x="944" y="2538"/>
                  </a:lnTo>
                  <a:cubicBezTo>
                    <a:pt x="914" y="2576"/>
                    <a:pt x="858" y="2582"/>
                    <a:pt x="820" y="2551"/>
                  </a:cubicBezTo>
                  <a:lnTo>
                    <a:pt x="820" y="2551"/>
                  </a:lnTo>
                  <a:lnTo>
                    <a:pt x="673" y="2432"/>
                  </a:lnTo>
                  <a:lnTo>
                    <a:pt x="673" y="2432"/>
                  </a:lnTo>
                  <a:cubicBezTo>
                    <a:pt x="635" y="2401"/>
                    <a:pt x="629" y="2345"/>
                    <a:pt x="660" y="2307"/>
                  </a:cubicBezTo>
                  <a:lnTo>
                    <a:pt x="660" y="2307"/>
                  </a:lnTo>
                  <a:lnTo>
                    <a:pt x="860" y="2061"/>
                  </a:lnTo>
                  <a:lnTo>
                    <a:pt x="813" y="2003"/>
                  </a:lnTo>
                  <a:lnTo>
                    <a:pt x="779" y="1950"/>
                  </a:lnTo>
                  <a:lnTo>
                    <a:pt x="426" y="2032"/>
                  </a:lnTo>
                  <a:lnTo>
                    <a:pt x="426" y="2032"/>
                  </a:lnTo>
                  <a:cubicBezTo>
                    <a:pt x="379" y="2043"/>
                    <a:pt x="331" y="2013"/>
                    <a:pt x="320" y="1966"/>
                  </a:cubicBezTo>
                  <a:lnTo>
                    <a:pt x="320" y="1966"/>
                  </a:lnTo>
                  <a:lnTo>
                    <a:pt x="277" y="1781"/>
                  </a:lnTo>
                  <a:lnTo>
                    <a:pt x="277" y="1781"/>
                  </a:lnTo>
                  <a:cubicBezTo>
                    <a:pt x="266" y="1734"/>
                    <a:pt x="296" y="1686"/>
                    <a:pt x="344" y="1675"/>
                  </a:cubicBezTo>
                  <a:lnTo>
                    <a:pt x="344" y="1675"/>
                  </a:lnTo>
                  <a:lnTo>
                    <a:pt x="653" y="1603"/>
                  </a:lnTo>
                  <a:lnTo>
                    <a:pt x="651" y="1593"/>
                  </a:lnTo>
                  <a:lnTo>
                    <a:pt x="651" y="1593"/>
                  </a:lnTo>
                  <a:cubicBezTo>
                    <a:pt x="640" y="1503"/>
                    <a:pt x="642" y="1415"/>
                    <a:pt x="657" y="1330"/>
                  </a:cubicBezTo>
                  <a:lnTo>
                    <a:pt x="657" y="1330"/>
                  </a:lnTo>
                  <a:lnTo>
                    <a:pt x="676" y="1249"/>
                  </a:lnTo>
                  <a:lnTo>
                    <a:pt x="423" y="1095"/>
                  </a:lnTo>
                  <a:lnTo>
                    <a:pt x="423" y="1095"/>
                  </a:lnTo>
                  <a:cubicBezTo>
                    <a:pt x="381" y="1070"/>
                    <a:pt x="368" y="1015"/>
                    <a:pt x="394" y="973"/>
                  </a:cubicBezTo>
                  <a:lnTo>
                    <a:pt x="394" y="973"/>
                  </a:lnTo>
                  <a:lnTo>
                    <a:pt x="492" y="812"/>
                  </a:lnTo>
                  <a:lnTo>
                    <a:pt x="492" y="812"/>
                  </a:lnTo>
                  <a:cubicBezTo>
                    <a:pt x="505" y="791"/>
                    <a:pt x="525" y="777"/>
                    <a:pt x="547" y="772"/>
                  </a:cubicBezTo>
                  <a:lnTo>
                    <a:pt x="547" y="772"/>
                  </a:lnTo>
                  <a:cubicBezTo>
                    <a:pt x="569" y="766"/>
                    <a:pt x="593" y="769"/>
                    <a:pt x="614" y="782"/>
                  </a:cubicBezTo>
                  <a:lnTo>
                    <a:pt x="614" y="782"/>
                  </a:lnTo>
                  <a:lnTo>
                    <a:pt x="844" y="922"/>
                  </a:lnTo>
                  <a:lnTo>
                    <a:pt x="883" y="877"/>
                  </a:lnTo>
                  <a:lnTo>
                    <a:pt x="883" y="877"/>
                  </a:lnTo>
                  <a:cubicBezTo>
                    <a:pt x="941" y="814"/>
                    <a:pt x="1008" y="759"/>
                    <a:pt x="1084" y="715"/>
                  </a:cubicBezTo>
                  <a:lnTo>
                    <a:pt x="1084" y="715"/>
                  </a:lnTo>
                  <a:lnTo>
                    <a:pt x="1133" y="690"/>
                  </a:lnTo>
                  <a:lnTo>
                    <a:pt x="1071" y="425"/>
                  </a:lnTo>
                  <a:lnTo>
                    <a:pt x="1071" y="425"/>
                  </a:lnTo>
                  <a:cubicBezTo>
                    <a:pt x="1060" y="377"/>
                    <a:pt x="1090" y="329"/>
                    <a:pt x="1138" y="318"/>
                  </a:cubicBezTo>
                </a:path>
                <a:path w="3072" h="2988">
                  <a:moveTo>
                    <a:pt x="1244" y="1561"/>
                  </a:moveTo>
                  <a:cubicBezTo>
                    <a:pt x="1207" y="1400"/>
                    <a:pt x="1307" y="1240"/>
                    <a:pt x="1468" y="1202"/>
                  </a:cubicBezTo>
                  <a:lnTo>
                    <a:pt x="1468" y="1202"/>
                  </a:lnTo>
                  <a:lnTo>
                    <a:pt x="1468" y="1202"/>
                  </a:lnTo>
                  <a:lnTo>
                    <a:pt x="1468" y="1202"/>
                  </a:lnTo>
                  <a:cubicBezTo>
                    <a:pt x="1629" y="1165"/>
                    <a:pt x="1790" y="1265"/>
                    <a:pt x="1827" y="1426"/>
                  </a:cubicBezTo>
                  <a:lnTo>
                    <a:pt x="1827" y="1426"/>
                  </a:lnTo>
                  <a:cubicBezTo>
                    <a:pt x="1827" y="1426"/>
                    <a:pt x="1827" y="1426"/>
                    <a:pt x="1827" y="1426"/>
                  </a:cubicBezTo>
                  <a:lnTo>
                    <a:pt x="1827" y="1426"/>
                  </a:lnTo>
                  <a:lnTo>
                    <a:pt x="1827" y="1426"/>
                  </a:lnTo>
                  <a:lnTo>
                    <a:pt x="1827" y="1426"/>
                  </a:lnTo>
                  <a:cubicBezTo>
                    <a:pt x="1865" y="1587"/>
                    <a:pt x="1764" y="1748"/>
                    <a:pt x="1603" y="1786"/>
                  </a:cubicBezTo>
                  <a:lnTo>
                    <a:pt x="1603" y="1786"/>
                  </a:lnTo>
                  <a:lnTo>
                    <a:pt x="1603" y="1786"/>
                  </a:lnTo>
                  <a:lnTo>
                    <a:pt x="1603" y="1786"/>
                  </a:lnTo>
                  <a:cubicBezTo>
                    <a:pt x="1442" y="1823"/>
                    <a:pt x="1282" y="1722"/>
                    <a:pt x="1244" y="1561"/>
                  </a:cubicBezTo>
                  <a:lnTo>
                    <a:pt x="1244" y="1561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5" name="path"/>
            <p:cNvSpPr/>
            <p:nvPr/>
          </p:nvSpPr>
          <p:spPr>
            <a:xfrm>
              <a:off x="1719688" y="0"/>
              <a:ext cx="3370230" cy="3224117"/>
            </a:xfrm>
            <a:custGeom>
              <a:rect l="0" t="0" r="0" b="0"/>
              <a:pathLst>
                <a:path w="5307" h="5077">
                  <a:moveTo>
                    <a:pt x="2652" y="1259"/>
                  </a:moveTo>
                  <a:cubicBezTo>
                    <a:pt x="1960" y="1259"/>
                    <a:pt x="1398" y="1820"/>
                    <a:pt x="1398" y="2513"/>
                  </a:cubicBezTo>
                  <a:lnTo>
                    <a:pt x="1398" y="2513"/>
                  </a:lnTo>
                  <a:cubicBezTo>
                    <a:pt x="1398" y="3205"/>
                    <a:pt x="1960" y="3766"/>
                    <a:pt x="2652" y="3766"/>
                  </a:cubicBezTo>
                  <a:lnTo>
                    <a:pt x="2652" y="3766"/>
                  </a:lnTo>
                  <a:cubicBezTo>
                    <a:pt x="3344" y="3766"/>
                    <a:pt x="3905" y="3205"/>
                    <a:pt x="3905" y="2513"/>
                  </a:cubicBezTo>
                  <a:lnTo>
                    <a:pt x="3905" y="2513"/>
                  </a:lnTo>
                  <a:cubicBezTo>
                    <a:pt x="3905" y="1820"/>
                    <a:pt x="3344" y="1259"/>
                    <a:pt x="2652" y="1259"/>
                  </a:cubicBezTo>
                  <a:moveTo>
                    <a:pt x="2401" y="0"/>
                  </a:moveTo>
                  <a:lnTo>
                    <a:pt x="2790" y="0"/>
                  </a:lnTo>
                  <a:lnTo>
                    <a:pt x="2790" y="0"/>
                  </a:lnTo>
                  <a:cubicBezTo>
                    <a:pt x="2891" y="0"/>
                    <a:pt x="2972" y="81"/>
                    <a:pt x="2972" y="182"/>
                  </a:cubicBezTo>
                  <a:lnTo>
                    <a:pt x="2972" y="182"/>
                  </a:lnTo>
                  <a:lnTo>
                    <a:pt x="2972" y="717"/>
                  </a:lnTo>
                  <a:lnTo>
                    <a:pt x="3020" y="724"/>
                  </a:lnTo>
                  <a:lnTo>
                    <a:pt x="3020" y="724"/>
                  </a:lnTo>
                  <a:cubicBezTo>
                    <a:pt x="3317" y="785"/>
                    <a:pt x="3588" y="918"/>
                    <a:pt x="3813" y="1104"/>
                  </a:cubicBezTo>
                  <a:lnTo>
                    <a:pt x="3813" y="1104"/>
                  </a:lnTo>
                  <a:lnTo>
                    <a:pt x="3853" y="1141"/>
                  </a:lnTo>
                  <a:lnTo>
                    <a:pt x="4375" y="757"/>
                  </a:lnTo>
                  <a:lnTo>
                    <a:pt x="4375" y="757"/>
                  </a:lnTo>
                  <a:cubicBezTo>
                    <a:pt x="4415" y="728"/>
                    <a:pt x="4464" y="717"/>
                    <a:pt x="4510" y="724"/>
                  </a:cubicBezTo>
                  <a:lnTo>
                    <a:pt x="4510" y="724"/>
                  </a:lnTo>
                  <a:cubicBezTo>
                    <a:pt x="4556" y="731"/>
                    <a:pt x="4600" y="756"/>
                    <a:pt x="4629" y="796"/>
                  </a:cubicBezTo>
                  <a:lnTo>
                    <a:pt x="4629" y="796"/>
                  </a:lnTo>
                  <a:lnTo>
                    <a:pt x="4860" y="1110"/>
                  </a:lnTo>
                  <a:lnTo>
                    <a:pt x="4860" y="1110"/>
                  </a:lnTo>
                  <a:cubicBezTo>
                    <a:pt x="4920" y="1191"/>
                    <a:pt x="4902" y="1305"/>
                    <a:pt x="4821" y="1365"/>
                  </a:cubicBezTo>
                  <a:lnTo>
                    <a:pt x="4821" y="1365"/>
                  </a:lnTo>
                  <a:lnTo>
                    <a:pt x="4306" y="1743"/>
                  </a:lnTo>
                  <a:lnTo>
                    <a:pt x="4334" y="1802"/>
                  </a:lnTo>
                  <a:lnTo>
                    <a:pt x="4334" y="1802"/>
                  </a:lnTo>
                  <a:cubicBezTo>
                    <a:pt x="4403" y="1966"/>
                    <a:pt x="4449" y="2142"/>
                    <a:pt x="4468" y="2326"/>
                  </a:cubicBezTo>
                  <a:lnTo>
                    <a:pt x="4468" y="2326"/>
                  </a:lnTo>
                  <a:lnTo>
                    <a:pt x="4469" y="2348"/>
                  </a:lnTo>
                  <a:lnTo>
                    <a:pt x="5125" y="2348"/>
                  </a:lnTo>
                  <a:lnTo>
                    <a:pt x="5125" y="2348"/>
                  </a:lnTo>
                  <a:cubicBezTo>
                    <a:pt x="5225" y="2348"/>
                    <a:pt x="5307" y="2429"/>
                    <a:pt x="5307" y="2530"/>
                  </a:cubicBezTo>
                  <a:lnTo>
                    <a:pt x="5307" y="2530"/>
                  </a:lnTo>
                  <a:lnTo>
                    <a:pt x="5307" y="2919"/>
                  </a:lnTo>
                  <a:lnTo>
                    <a:pt x="5307" y="2919"/>
                  </a:lnTo>
                  <a:cubicBezTo>
                    <a:pt x="5307" y="3020"/>
                    <a:pt x="5225" y="3101"/>
                    <a:pt x="5125" y="3101"/>
                  </a:cubicBezTo>
                  <a:lnTo>
                    <a:pt x="5125" y="3101"/>
                  </a:lnTo>
                  <a:lnTo>
                    <a:pt x="4378" y="3101"/>
                  </a:lnTo>
                  <a:lnTo>
                    <a:pt x="4334" y="3223"/>
                  </a:lnTo>
                  <a:lnTo>
                    <a:pt x="4334" y="3223"/>
                  </a:lnTo>
                  <a:cubicBezTo>
                    <a:pt x="4265" y="3387"/>
                    <a:pt x="4172" y="3538"/>
                    <a:pt x="4060" y="3674"/>
                  </a:cubicBezTo>
                  <a:lnTo>
                    <a:pt x="4060" y="3674"/>
                  </a:lnTo>
                  <a:lnTo>
                    <a:pt x="3999" y="3741"/>
                  </a:lnTo>
                  <a:lnTo>
                    <a:pt x="4354" y="4126"/>
                  </a:lnTo>
                  <a:lnTo>
                    <a:pt x="4354" y="4126"/>
                  </a:lnTo>
                  <a:cubicBezTo>
                    <a:pt x="4422" y="4200"/>
                    <a:pt x="4417" y="4315"/>
                    <a:pt x="4343" y="4383"/>
                  </a:cubicBezTo>
                  <a:lnTo>
                    <a:pt x="4343" y="4383"/>
                  </a:lnTo>
                  <a:lnTo>
                    <a:pt x="4057" y="4647"/>
                  </a:lnTo>
                  <a:lnTo>
                    <a:pt x="4057" y="4647"/>
                  </a:lnTo>
                  <a:cubicBezTo>
                    <a:pt x="3983" y="4715"/>
                    <a:pt x="3868" y="4711"/>
                    <a:pt x="3800" y="4637"/>
                  </a:cubicBezTo>
                  <a:lnTo>
                    <a:pt x="3800" y="4637"/>
                  </a:lnTo>
                  <a:lnTo>
                    <a:pt x="3383" y="4185"/>
                  </a:lnTo>
                  <a:lnTo>
                    <a:pt x="3362" y="4194"/>
                  </a:lnTo>
                  <a:lnTo>
                    <a:pt x="3362" y="4194"/>
                  </a:lnTo>
                  <a:cubicBezTo>
                    <a:pt x="3253" y="4241"/>
                    <a:pt x="3139" y="4276"/>
                    <a:pt x="3020" y="4301"/>
                  </a:cubicBezTo>
                  <a:lnTo>
                    <a:pt x="3020" y="4301"/>
                  </a:lnTo>
                  <a:lnTo>
                    <a:pt x="2972" y="4308"/>
                  </a:lnTo>
                  <a:lnTo>
                    <a:pt x="2972" y="4895"/>
                  </a:lnTo>
                  <a:lnTo>
                    <a:pt x="2972" y="4895"/>
                  </a:lnTo>
                  <a:cubicBezTo>
                    <a:pt x="2972" y="4995"/>
                    <a:pt x="2891" y="5077"/>
                    <a:pt x="2790" y="5077"/>
                  </a:cubicBezTo>
                  <a:lnTo>
                    <a:pt x="2790" y="5077"/>
                  </a:lnTo>
                  <a:lnTo>
                    <a:pt x="2401" y="5077"/>
                  </a:lnTo>
                  <a:lnTo>
                    <a:pt x="2401" y="5077"/>
                  </a:lnTo>
                  <a:cubicBezTo>
                    <a:pt x="2300" y="5077"/>
                    <a:pt x="2219" y="4995"/>
                    <a:pt x="2219" y="4895"/>
                  </a:cubicBezTo>
                  <a:lnTo>
                    <a:pt x="2219" y="4895"/>
                  </a:lnTo>
                  <a:lnTo>
                    <a:pt x="2219" y="4284"/>
                  </a:lnTo>
                  <a:lnTo>
                    <a:pt x="2109" y="4256"/>
                  </a:lnTo>
                  <a:lnTo>
                    <a:pt x="2109" y="4256"/>
                  </a:lnTo>
                  <a:cubicBezTo>
                    <a:pt x="1938" y="4202"/>
                    <a:pt x="1777" y="4125"/>
                    <a:pt x="1631" y="4026"/>
                  </a:cubicBezTo>
                  <a:lnTo>
                    <a:pt x="1631" y="4026"/>
                  </a:lnTo>
                  <a:lnTo>
                    <a:pt x="1517" y="3941"/>
                  </a:lnTo>
                  <a:lnTo>
                    <a:pt x="985" y="4356"/>
                  </a:lnTo>
                  <a:lnTo>
                    <a:pt x="985" y="4356"/>
                  </a:lnTo>
                  <a:cubicBezTo>
                    <a:pt x="905" y="4417"/>
                    <a:pt x="791" y="4403"/>
                    <a:pt x="729" y="4324"/>
                  </a:cubicBezTo>
                  <a:lnTo>
                    <a:pt x="729" y="4324"/>
                  </a:lnTo>
                  <a:lnTo>
                    <a:pt x="490" y="4017"/>
                  </a:lnTo>
                  <a:lnTo>
                    <a:pt x="490" y="4017"/>
                  </a:lnTo>
                  <a:cubicBezTo>
                    <a:pt x="428" y="3937"/>
                    <a:pt x="442" y="3823"/>
                    <a:pt x="521" y="3761"/>
                  </a:cubicBezTo>
                  <a:lnTo>
                    <a:pt x="521" y="3761"/>
                  </a:lnTo>
                  <a:lnTo>
                    <a:pt x="1036" y="3360"/>
                  </a:lnTo>
                  <a:lnTo>
                    <a:pt x="970" y="3223"/>
                  </a:lnTo>
                  <a:lnTo>
                    <a:pt x="926" y="3101"/>
                  </a:lnTo>
                  <a:lnTo>
                    <a:pt x="182" y="3101"/>
                  </a:lnTo>
                  <a:lnTo>
                    <a:pt x="182" y="3101"/>
                  </a:lnTo>
                  <a:cubicBezTo>
                    <a:pt x="81" y="3101"/>
                    <a:pt x="0" y="3020"/>
                    <a:pt x="0" y="2919"/>
                  </a:cubicBezTo>
                  <a:lnTo>
                    <a:pt x="0" y="2919"/>
                  </a:lnTo>
                  <a:lnTo>
                    <a:pt x="0" y="2530"/>
                  </a:lnTo>
                  <a:lnTo>
                    <a:pt x="0" y="2530"/>
                  </a:lnTo>
                  <a:cubicBezTo>
                    <a:pt x="0" y="2429"/>
                    <a:pt x="81" y="2348"/>
                    <a:pt x="182" y="2348"/>
                  </a:cubicBezTo>
                  <a:lnTo>
                    <a:pt x="182" y="2348"/>
                  </a:lnTo>
                  <a:lnTo>
                    <a:pt x="835" y="2348"/>
                  </a:lnTo>
                  <a:lnTo>
                    <a:pt x="836" y="2326"/>
                  </a:lnTo>
                  <a:lnTo>
                    <a:pt x="836" y="2326"/>
                  </a:lnTo>
                  <a:cubicBezTo>
                    <a:pt x="855" y="2142"/>
                    <a:pt x="901" y="1966"/>
                    <a:pt x="970" y="1802"/>
                  </a:cubicBezTo>
                  <a:lnTo>
                    <a:pt x="970" y="1802"/>
                  </a:lnTo>
                  <a:lnTo>
                    <a:pt x="1044" y="1648"/>
                  </a:lnTo>
                  <a:lnTo>
                    <a:pt x="610" y="1224"/>
                  </a:lnTo>
                  <a:lnTo>
                    <a:pt x="610" y="1224"/>
                  </a:lnTo>
                  <a:cubicBezTo>
                    <a:pt x="538" y="1153"/>
                    <a:pt x="537" y="1038"/>
                    <a:pt x="607" y="966"/>
                  </a:cubicBezTo>
                  <a:lnTo>
                    <a:pt x="607" y="966"/>
                  </a:lnTo>
                  <a:lnTo>
                    <a:pt x="880" y="688"/>
                  </a:lnTo>
                  <a:lnTo>
                    <a:pt x="880" y="688"/>
                  </a:lnTo>
                  <a:cubicBezTo>
                    <a:pt x="915" y="652"/>
                    <a:pt x="961" y="633"/>
                    <a:pt x="1008" y="633"/>
                  </a:cubicBezTo>
                  <a:lnTo>
                    <a:pt x="1008" y="633"/>
                  </a:lnTo>
                  <a:cubicBezTo>
                    <a:pt x="1055" y="632"/>
                    <a:pt x="1101" y="650"/>
                    <a:pt x="1137" y="685"/>
                  </a:cubicBezTo>
                  <a:lnTo>
                    <a:pt x="1137" y="685"/>
                  </a:lnTo>
                  <a:lnTo>
                    <a:pt x="1533" y="1072"/>
                  </a:lnTo>
                  <a:lnTo>
                    <a:pt x="1631" y="999"/>
                  </a:lnTo>
                  <a:lnTo>
                    <a:pt x="1631" y="999"/>
                  </a:lnTo>
                  <a:cubicBezTo>
                    <a:pt x="1777" y="901"/>
                    <a:pt x="1938" y="823"/>
                    <a:pt x="2109" y="769"/>
                  </a:cubicBezTo>
                  <a:lnTo>
                    <a:pt x="2109" y="769"/>
                  </a:lnTo>
                  <a:lnTo>
                    <a:pt x="2219" y="741"/>
                  </a:lnTo>
                  <a:lnTo>
                    <a:pt x="2219" y="182"/>
                  </a:lnTo>
                  <a:lnTo>
                    <a:pt x="2219" y="182"/>
                  </a:lnTo>
                  <a:cubicBezTo>
                    <a:pt x="2219" y="81"/>
                    <a:pt x="2300" y="0"/>
                    <a:pt x="2401" y="0"/>
                  </a:cubicBezTo>
                </a:path>
                <a:path w="5307" h="5077">
                  <a:moveTo>
                    <a:pt x="2131" y="2630"/>
                  </a:moveTo>
                  <a:cubicBezTo>
                    <a:pt x="2065" y="2342"/>
                    <a:pt x="2244" y="2054"/>
                    <a:pt x="2532" y="1988"/>
                  </a:cubicBezTo>
                  <a:lnTo>
                    <a:pt x="2532" y="1988"/>
                  </a:lnTo>
                  <a:lnTo>
                    <a:pt x="2532" y="1988"/>
                  </a:lnTo>
                  <a:lnTo>
                    <a:pt x="2532" y="1988"/>
                  </a:lnTo>
                  <a:cubicBezTo>
                    <a:pt x="2821" y="1921"/>
                    <a:pt x="3108" y="2100"/>
                    <a:pt x="3175" y="2389"/>
                  </a:cubicBezTo>
                  <a:lnTo>
                    <a:pt x="3175" y="2389"/>
                  </a:lnTo>
                  <a:cubicBezTo>
                    <a:pt x="3175" y="2389"/>
                    <a:pt x="3175" y="2389"/>
                    <a:pt x="3175" y="2389"/>
                  </a:cubicBezTo>
                  <a:lnTo>
                    <a:pt x="3175" y="2389"/>
                  </a:lnTo>
                  <a:lnTo>
                    <a:pt x="3175" y="2389"/>
                  </a:lnTo>
                  <a:lnTo>
                    <a:pt x="3175" y="2389"/>
                  </a:lnTo>
                  <a:cubicBezTo>
                    <a:pt x="3242" y="2677"/>
                    <a:pt x="3062" y="2965"/>
                    <a:pt x="2774" y="3031"/>
                  </a:cubicBezTo>
                  <a:lnTo>
                    <a:pt x="2774" y="3031"/>
                  </a:lnTo>
                  <a:cubicBezTo>
                    <a:pt x="2486" y="3098"/>
                    <a:pt x="2198" y="2919"/>
                    <a:pt x="2131" y="2630"/>
                  </a:cubicBezTo>
                  <a:lnTo>
                    <a:pt x="2131" y="2630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6" name="path"/>
            <p:cNvSpPr/>
            <p:nvPr/>
          </p:nvSpPr>
          <p:spPr>
            <a:xfrm>
              <a:off x="950782" y="2152219"/>
              <a:ext cx="1021747" cy="977456"/>
            </a:xfrm>
            <a:custGeom>
              <a:rect l="0" t="0" r="0" b="0"/>
              <a:pathLst>
                <a:path w="1609" h="1539">
                  <a:moveTo>
                    <a:pt x="804" y="381"/>
                  </a:moveTo>
                  <a:cubicBezTo>
                    <a:pt x="594" y="381"/>
                    <a:pt x="424" y="552"/>
                    <a:pt x="424" y="761"/>
                  </a:cubicBezTo>
                  <a:lnTo>
                    <a:pt x="424" y="761"/>
                  </a:lnTo>
                  <a:cubicBezTo>
                    <a:pt x="424" y="971"/>
                    <a:pt x="594" y="1141"/>
                    <a:pt x="804" y="1141"/>
                  </a:cubicBezTo>
                  <a:lnTo>
                    <a:pt x="804" y="1141"/>
                  </a:lnTo>
                  <a:cubicBezTo>
                    <a:pt x="1014" y="1141"/>
                    <a:pt x="1184" y="971"/>
                    <a:pt x="1184" y="761"/>
                  </a:cubicBezTo>
                  <a:lnTo>
                    <a:pt x="1184" y="761"/>
                  </a:lnTo>
                  <a:cubicBezTo>
                    <a:pt x="1184" y="552"/>
                    <a:pt x="1014" y="381"/>
                    <a:pt x="804" y="381"/>
                  </a:cubicBezTo>
                  <a:moveTo>
                    <a:pt x="727" y="0"/>
                  </a:moveTo>
                  <a:lnTo>
                    <a:pt x="846" y="0"/>
                  </a:lnTo>
                  <a:lnTo>
                    <a:pt x="846" y="0"/>
                  </a:lnTo>
                  <a:cubicBezTo>
                    <a:pt x="876" y="0"/>
                    <a:pt x="901" y="24"/>
                    <a:pt x="901" y="55"/>
                  </a:cubicBezTo>
                  <a:lnTo>
                    <a:pt x="901" y="55"/>
                  </a:lnTo>
                  <a:lnTo>
                    <a:pt x="901" y="217"/>
                  </a:lnTo>
                  <a:lnTo>
                    <a:pt x="915" y="219"/>
                  </a:lnTo>
                  <a:lnTo>
                    <a:pt x="915" y="219"/>
                  </a:lnTo>
                  <a:cubicBezTo>
                    <a:pt x="1005" y="238"/>
                    <a:pt x="1087" y="278"/>
                    <a:pt x="1156" y="334"/>
                  </a:cubicBezTo>
                  <a:lnTo>
                    <a:pt x="1156" y="334"/>
                  </a:lnTo>
                  <a:lnTo>
                    <a:pt x="1168" y="345"/>
                  </a:lnTo>
                  <a:lnTo>
                    <a:pt x="1326" y="229"/>
                  </a:lnTo>
                  <a:lnTo>
                    <a:pt x="1326" y="229"/>
                  </a:lnTo>
                  <a:cubicBezTo>
                    <a:pt x="1338" y="220"/>
                    <a:pt x="1353" y="217"/>
                    <a:pt x="1367" y="219"/>
                  </a:cubicBezTo>
                  <a:lnTo>
                    <a:pt x="1367" y="219"/>
                  </a:lnTo>
                  <a:cubicBezTo>
                    <a:pt x="1381" y="221"/>
                    <a:pt x="1394" y="229"/>
                    <a:pt x="1403" y="241"/>
                  </a:cubicBezTo>
                  <a:lnTo>
                    <a:pt x="1403" y="241"/>
                  </a:lnTo>
                  <a:lnTo>
                    <a:pt x="1473" y="336"/>
                  </a:lnTo>
                  <a:lnTo>
                    <a:pt x="1473" y="336"/>
                  </a:lnTo>
                  <a:cubicBezTo>
                    <a:pt x="1491" y="361"/>
                    <a:pt x="1486" y="395"/>
                    <a:pt x="1461" y="413"/>
                  </a:cubicBezTo>
                  <a:lnTo>
                    <a:pt x="1461" y="413"/>
                  </a:lnTo>
                  <a:lnTo>
                    <a:pt x="1305" y="528"/>
                  </a:lnTo>
                  <a:lnTo>
                    <a:pt x="1314" y="546"/>
                  </a:lnTo>
                  <a:lnTo>
                    <a:pt x="1314" y="546"/>
                  </a:lnTo>
                  <a:cubicBezTo>
                    <a:pt x="1335" y="596"/>
                    <a:pt x="1348" y="649"/>
                    <a:pt x="1354" y="705"/>
                  </a:cubicBezTo>
                  <a:lnTo>
                    <a:pt x="1354" y="705"/>
                  </a:lnTo>
                  <a:lnTo>
                    <a:pt x="1355" y="711"/>
                  </a:lnTo>
                  <a:lnTo>
                    <a:pt x="1553" y="711"/>
                  </a:lnTo>
                  <a:lnTo>
                    <a:pt x="1553" y="711"/>
                  </a:lnTo>
                  <a:cubicBezTo>
                    <a:pt x="1584" y="711"/>
                    <a:pt x="1609" y="736"/>
                    <a:pt x="1609" y="767"/>
                  </a:cubicBezTo>
                  <a:lnTo>
                    <a:pt x="1609" y="767"/>
                  </a:lnTo>
                  <a:lnTo>
                    <a:pt x="1609" y="885"/>
                  </a:lnTo>
                  <a:lnTo>
                    <a:pt x="1609" y="885"/>
                  </a:lnTo>
                  <a:cubicBezTo>
                    <a:pt x="1609" y="915"/>
                    <a:pt x="1584" y="940"/>
                    <a:pt x="1553" y="940"/>
                  </a:cubicBezTo>
                  <a:lnTo>
                    <a:pt x="1553" y="940"/>
                  </a:lnTo>
                  <a:lnTo>
                    <a:pt x="1327" y="940"/>
                  </a:lnTo>
                  <a:lnTo>
                    <a:pt x="1314" y="977"/>
                  </a:lnTo>
                  <a:lnTo>
                    <a:pt x="1314" y="977"/>
                  </a:lnTo>
                  <a:cubicBezTo>
                    <a:pt x="1293" y="1026"/>
                    <a:pt x="1264" y="1072"/>
                    <a:pt x="1231" y="1113"/>
                  </a:cubicBezTo>
                  <a:lnTo>
                    <a:pt x="1231" y="1113"/>
                  </a:lnTo>
                  <a:lnTo>
                    <a:pt x="1212" y="1134"/>
                  </a:lnTo>
                  <a:lnTo>
                    <a:pt x="1320" y="1250"/>
                  </a:lnTo>
                  <a:lnTo>
                    <a:pt x="1320" y="1250"/>
                  </a:lnTo>
                  <a:cubicBezTo>
                    <a:pt x="1340" y="1273"/>
                    <a:pt x="1339" y="1308"/>
                    <a:pt x="1316" y="1328"/>
                  </a:cubicBezTo>
                  <a:lnTo>
                    <a:pt x="1316" y="1328"/>
                  </a:lnTo>
                  <a:lnTo>
                    <a:pt x="1230" y="1409"/>
                  </a:lnTo>
                  <a:lnTo>
                    <a:pt x="1230" y="1409"/>
                  </a:lnTo>
                  <a:cubicBezTo>
                    <a:pt x="1207" y="1429"/>
                    <a:pt x="1172" y="1428"/>
                    <a:pt x="1152" y="1405"/>
                  </a:cubicBezTo>
                  <a:lnTo>
                    <a:pt x="1152" y="1405"/>
                  </a:lnTo>
                  <a:lnTo>
                    <a:pt x="1025" y="1268"/>
                  </a:lnTo>
                  <a:lnTo>
                    <a:pt x="1019" y="1271"/>
                  </a:lnTo>
                  <a:lnTo>
                    <a:pt x="1019" y="1271"/>
                  </a:lnTo>
                  <a:cubicBezTo>
                    <a:pt x="986" y="1285"/>
                    <a:pt x="951" y="1296"/>
                    <a:pt x="915" y="1304"/>
                  </a:cubicBezTo>
                  <a:lnTo>
                    <a:pt x="915" y="1304"/>
                  </a:lnTo>
                  <a:lnTo>
                    <a:pt x="901" y="1306"/>
                  </a:lnTo>
                  <a:lnTo>
                    <a:pt x="901" y="1484"/>
                  </a:lnTo>
                  <a:lnTo>
                    <a:pt x="901" y="1484"/>
                  </a:lnTo>
                  <a:cubicBezTo>
                    <a:pt x="901" y="1514"/>
                    <a:pt x="876" y="1539"/>
                    <a:pt x="846" y="1539"/>
                  </a:cubicBezTo>
                  <a:lnTo>
                    <a:pt x="846" y="1539"/>
                  </a:lnTo>
                  <a:lnTo>
                    <a:pt x="727" y="1539"/>
                  </a:lnTo>
                  <a:lnTo>
                    <a:pt x="727" y="1539"/>
                  </a:lnTo>
                  <a:cubicBezTo>
                    <a:pt x="697" y="1539"/>
                    <a:pt x="672" y="1514"/>
                    <a:pt x="672" y="1484"/>
                  </a:cubicBezTo>
                  <a:lnTo>
                    <a:pt x="672" y="1484"/>
                  </a:lnTo>
                  <a:lnTo>
                    <a:pt x="672" y="1298"/>
                  </a:lnTo>
                  <a:lnTo>
                    <a:pt x="639" y="1290"/>
                  </a:lnTo>
                  <a:lnTo>
                    <a:pt x="639" y="1290"/>
                  </a:lnTo>
                  <a:cubicBezTo>
                    <a:pt x="587" y="1274"/>
                    <a:pt x="538" y="1250"/>
                    <a:pt x="494" y="1220"/>
                  </a:cubicBezTo>
                  <a:lnTo>
                    <a:pt x="494" y="1220"/>
                  </a:lnTo>
                  <a:lnTo>
                    <a:pt x="460" y="1194"/>
                  </a:lnTo>
                  <a:lnTo>
                    <a:pt x="298" y="1320"/>
                  </a:lnTo>
                  <a:lnTo>
                    <a:pt x="298" y="1320"/>
                  </a:lnTo>
                  <a:cubicBezTo>
                    <a:pt x="274" y="1339"/>
                    <a:pt x="239" y="1335"/>
                    <a:pt x="221" y="1311"/>
                  </a:cubicBezTo>
                  <a:lnTo>
                    <a:pt x="221" y="1311"/>
                  </a:lnTo>
                  <a:lnTo>
                    <a:pt x="148" y="1217"/>
                  </a:lnTo>
                  <a:lnTo>
                    <a:pt x="148" y="1217"/>
                  </a:lnTo>
                  <a:cubicBezTo>
                    <a:pt x="129" y="1193"/>
                    <a:pt x="134" y="1159"/>
                    <a:pt x="158" y="1140"/>
                  </a:cubicBezTo>
                  <a:lnTo>
                    <a:pt x="158" y="1140"/>
                  </a:lnTo>
                  <a:lnTo>
                    <a:pt x="314" y="1018"/>
                  </a:lnTo>
                  <a:lnTo>
                    <a:pt x="294" y="977"/>
                  </a:lnTo>
                  <a:lnTo>
                    <a:pt x="280" y="940"/>
                  </a:lnTo>
                  <a:lnTo>
                    <a:pt x="55" y="940"/>
                  </a:lnTo>
                  <a:lnTo>
                    <a:pt x="55" y="940"/>
                  </a:lnTo>
                  <a:cubicBezTo>
                    <a:pt x="24" y="940"/>
                    <a:pt x="0" y="915"/>
                    <a:pt x="0" y="885"/>
                  </a:cubicBezTo>
                  <a:lnTo>
                    <a:pt x="0" y="885"/>
                  </a:lnTo>
                  <a:lnTo>
                    <a:pt x="0" y="767"/>
                  </a:lnTo>
                  <a:lnTo>
                    <a:pt x="0" y="767"/>
                  </a:lnTo>
                  <a:cubicBezTo>
                    <a:pt x="0" y="736"/>
                    <a:pt x="24" y="711"/>
                    <a:pt x="55" y="711"/>
                  </a:cubicBezTo>
                  <a:lnTo>
                    <a:pt x="55" y="711"/>
                  </a:lnTo>
                  <a:lnTo>
                    <a:pt x="253" y="711"/>
                  </a:lnTo>
                  <a:lnTo>
                    <a:pt x="253" y="705"/>
                  </a:lnTo>
                  <a:lnTo>
                    <a:pt x="253" y="705"/>
                  </a:lnTo>
                  <a:cubicBezTo>
                    <a:pt x="259" y="649"/>
                    <a:pt x="273" y="596"/>
                    <a:pt x="294" y="546"/>
                  </a:cubicBezTo>
                  <a:lnTo>
                    <a:pt x="294" y="546"/>
                  </a:lnTo>
                  <a:lnTo>
                    <a:pt x="316" y="499"/>
                  </a:lnTo>
                  <a:lnTo>
                    <a:pt x="185" y="371"/>
                  </a:lnTo>
                  <a:lnTo>
                    <a:pt x="185" y="371"/>
                  </a:lnTo>
                  <a:cubicBezTo>
                    <a:pt x="163" y="349"/>
                    <a:pt x="162" y="314"/>
                    <a:pt x="184" y="293"/>
                  </a:cubicBezTo>
                  <a:lnTo>
                    <a:pt x="184" y="293"/>
                  </a:lnTo>
                  <a:lnTo>
                    <a:pt x="266" y="208"/>
                  </a:lnTo>
                  <a:lnTo>
                    <a:pt x="266" y="208"/>
                  </a:lnTo>
                  <a:cubicBezTo>
                    <a:pt x="277" y="197"/>
                    <a:pt x="291" y="192"/>
                    <a:pt x="305" y="192"/>
                  </a:cubicBezTo>
                  <a:lnTo>
                    <a:pt x="305" y="192"/>
                  </a:lnTo>
                  <a:cubicBezTo>
                    <a:pt x="319" y="191"/>
                    <a:pt x="334" y="197"/>
                    <a:pt x="344" y="207"/>
                  </a:cubicBezTo>
                  <a:lnTo>
                    <a:pt x="344" y="207"/>
                  </a:lnTo>
                  <a:lnTo>
                    <a:pt x="464" y="325"/>
                  </a:lnTo>
                  <a:lnTo>
                    <a:pt x="494" y="303"/>
                  </a:lnTo>
                  <a:lnTo>
                    <a:pt x="494" y="303"/>
                  </a:lnTo>
                  <a:cubicBezTo>
                    <a:pt x="538" y="273"/>
                    <a:pt x="587" y="249"/>
                    <a:pt x="639" y="233"/>
                  </a:cubicBezTo>
                  <a:lnTo>
                    <a:pt x="639" y="233"/>
                  </a:lnTo>
                  <a:lnTo>
                    <a:pt x="672" y="224"/>
                  </a:lnTo>
                  <a:lnTo>
                    <a:pt x="672" y="55"/>
                  </a:lnTo>
                  <a:lnTo>
                    <a:pt x="672" y="55"/>
                  </a:lnTo>
                  <a:cubicBezTo>
                    <a:pt x="672" y="24"/>
                    <a:pt x="697" y="0"/>
                    <a:pt x="727" y="0"/>
                  </a:cubicBezTo>
                </a:path>
                <a:path w="1609" h="1539">
                  <a:moveTo>
                    <a:pt x="618" y="769"/>
                  </a:moveTo>
                  <a:cubicBezTo>
                    <a:pt x="618" y="666"/>
                    <a:pt x="701" y="583"/>
                    <a:pt x="804" y="583"/>
                  </a:cubicBezTo>
                  <a:lnTo>
                    <a:pt x="804" y="583"/>
                  </a:lnTo>
                  <a:lnTo>
                    <a:pt x="804" y="583"/>
                  </a:lnTo>
                  <a:lnTo>
                    <a:pt x="804" y="583"/>
                  </a:lnTo>
                  <a:cubicBezTo>
                    <a:pt x="907" y="583"/>
                    <a:pt x="991" y="666"/>
                    <a:pt x="991" y="769"/>
                  </a:cubicBezTo>
                  <a:lnTo>
                    <a:pt x="991" y="769"/>
                  </a:lnTo>
                  <a:cubicBezTo>
                    <a:pt x="991" y="769"/>
                    <a:pt x="991" y="769"/>
                    <a:pt x="991" y="769"/>
                  </a:cubicBezTo>
                  <a:lnTo>
                    <a:pt x="991" y="769"/>
                  </a:lnTo>
                  <a:lnTo>
                    <a:pt x="991" y="769"/>
                  </a:lnTo>
                  <a:lnTo>
                    <a:pt x="991" y="769"/>
                  </a:lnTo>
                  <a:cubicBezTo>
                    <a:pt x="991" y="872"/>
                    <a:pt x="907" y="956"/>
                    <a:pt x="804" y="956"/>
                  </a:cubicBezTo>
                  <a:lnTo>
                    <a:pt x="804" y="956"/>
                  </a:lnTo>
                  <a:lnTo>
                    <a:pt x="804" y="956"/>
                  </a:lnTo>
                  <a:lnTo>
                    <a:pt x="804" y="956"/>
                  </a:lnTo>
                  <a:cubicBezTo>
                    <a:pt x="701" y="956"/>
                    <a:pt x="618" y="872"/>
                    <a:pt x="618" y="769"/>
                  </a:cubicBezTo>
                  <a:lnTo>
                    <a:pt x="618" y="769"/>
                  </a:lnTo>
                  <a:close/>
                </a:path>
              </a:pathLst>
            </a:custGeom>
            <a:solidFill>
              <a:srgbClr val="C769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47" name="textbox 347"/>
          <p:cNvSpPr/>
          <p:nvPr/>
        </p:nvSpPr>
        <p:spPr>
          <a:xfrm>
            <a:off x="442263" y="318468"/>
            <a:ext cx="5361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0415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供应渠道稳定性分析</a:t>
            </a:r>
            <a:endParaRPr lang="Microsoft YaHei" altLang="Microsoft YaHei" sz="300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4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8" name="textbox 368"/>
          <p:cNvSpPr/>
          <p:nvPr/>
        </p:nvSpPr>
        <p:spPr>
          <a:xfrm>
            <a:off x="1436447" y="3280414"/>
            <a:ext cx="3966209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9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与优质供应商建立长期合作关系，确保原材料质量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endParaRPr lang="Microsoft YaHei" altLang="Microsoft YaHei" sz="1300"/>
          </a:p>
          <a:p>
            <a:pPr marL="13728" algn="l" rtl="0" eaLnBrk="0">
              <a:lnSpc>
                <a:spcPts val="2429"/>
              </a:lnSpc>
            </a:pPr>
            <a:r>
              <a:rPr sz="13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交货期的稳定性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369" name="textbox 369"/>
          <p:cNvSpPr/>
          <p:nvPr/>
        </p:nvSpPr>
        <p:spPr>
          <a:xfrm>
            <a:off x="1435933" y="4503847"/>
            <a:ext cx="3966845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98"/>
              </a:lnSpc>
            </a:pPr>
            <a:endParaRPr lang="Arial" altLang="Arial" sz="100"/>
          </a:p>
          <a:p>
            <a:pPr marL="12871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建立原材料库存管理制度，合理控制库存水平，避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</a:t>
            </a:r>
            <a:endParaRPr lang="Microsoft YaHei" altLang="Microsoft YaHei" sz="1300"/>
          </a:p>
          <a:p>
            <a:pPr marL="12700" algn="l" rtl="0" eaLnBrk="0">
              <a:lnSpc>
                <a:spcPts val="2423"/>
              </a:lnSpc>
            </a:pPr>
            <a:r>
              <a:rPr sz="13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积压和浪费</a:t>
            </a: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370" name="textbox 370"/>
          <p:cNvSpPr/>
          <p:nvPr/>
        </p:nvSpPr>
        <p:spPr>
          <a:xfrm>
            <a:off x="1435418" y="2111422"/>
            <a:ext cx="3967479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74"/>
              </a:lnSpc>
            </a:pPr>
            <a:endParaRPr lang="Arial" altLang="Arial" sz="100"/>
          </a:p>
          <a:p>
            <a:pPr marL="13557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评估主要原材料的市场供应情况和价格波动趋势，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</a:t>
            </a:r>
            <a:endParaRPr lang="Microsoft YaHei" altLang="Microsoft YaHei" sz="1300"/>
          </a:p>
          <a:p>
            <a:pPr marL="12700" algn="l" rtl="0" eaLnBrk="0">
              <a:lnSpc>
                <a:spcPts val="2425"/>
              </a:lnSpc>
            </a:pPr>
            <a:r>
              <a:rPr sz="13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保原材料供应的稳定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569757" y="2039491"/>
            <a:ext cx="603308" cy="603307"/>
            <a:chExt cx="603308" cy="603307"/>
          </a:xfrm>
        </p:grpSpPr>
        <p:sp>
          <p:nvSpPr>
            <p:cNvPr id="371" name="path"/>
            <p:cNvSpPr/>
            <p:nvPr/>
          </p:nvSpPr>
          <p:spPr>
            <a:xfrm>
              <a:off x="0" y="0"/>
              <a:ext cx="603308" cy="603307"/>
            </a:xfrm>
            <a:custGeom>
              <a:rect l="0" t="0" r="0" b="0"/>
              <a:pathLst>
                <a:path w="950" h="950">
                  <a:moveTo>
                    <a:pt x="15" y="475"/>
                  </a:moveTo>
                  <a:cubicBezTo>
                    <a:pt x="15" y="220"/>
                    <a:pt x="220" y="15"/>
                    <a:pt x="475" y="15"/>
                  </a:cubicBezTo>
                  <a:lnTo>
                    <a:pt x="475" y="15"/>
                  </a:lnTo>
                  <a:lnTo>
                    <a:pt x="475" y="15"/>
                  </a:lnTo>
                  <a:lnTo>
                    <a:pt x="475" y="15"/>
                  </a:lnTo>
                  <a:cubicBezTo>
                    <a:pt x="729" y="14"/>
                    <a:pt x="935" y="220"/>
                    <a:pt x="935" y="475"/>
                  </a:cubicBezTo>
                  <a:lnTo>
                    <a:pt x="935" y="475"/>
                  </a:lnTo>
                  <a:cubicBezTo>
                    <a:pt x="935" y="475"/>
                    <a:pt x="935" y="475"/>
                    <a:pt x="935" y="475"/>
                  </a:cubicBezTo>
                  <a:lnTo>
                    <a:pt x="935" y="475"/>
                  </a:lnTo>
                  <a:lnTo>
                    <a:pt x="935" y="475"/>
                  </a:lnTo>
                  <a:lnTo>
                    <a:pt x="935" y="475"/>
                  </a:lnTo>
                  <a:cubicBezTo>
                    <a:pt x="935" y="729"/>
                    <a:pt x="729" y="935"/>
                    <a:pt x="475" y="935"/>
                  </a:cubicBezTo>
                  <a:lnTo>
                    <a:pt x="475" y="935"/>
                  </a:lnTo>
                  <a:lnTo>
                    <a:pt x="475" y="935"/>
                  </a:lnTo>
                  <a:lnTo>
                    <a:pt x="475" y="935"/>
                  </a:lnTo>
                  <a:cubicBezTo>
                    <a:pt x="220" y="935"/>
                    <a:pt x="15" y="729"/>
                    <a:pt x="15" y="475"/>
                  </a:cubicBezTo>
                  <a:lnTo>
                    <a:pt x="15" y="475"/>
                  </a:lnTo>
                  <a:close/>
                </a:path>
              </a:pathLst>
            </a:custGeom>
            <a:noFill/>
            <a:ln w="19050" cap="flat">
              <a:solidFill>
                <a:srgbClr val="FF960E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2" name="textbox 372"/>
            <p:cNvSpPr/>
            <p:nvPr/>
          </p:nvSpPr>
          <p:spPr>
            <a:xfrm>
              <a:off x="-12700" y="-12700"/>
              <a:ext cx="629284" cy="68706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43000"/>
                </a:lnSpc>
              </a:pPr>
              <a:endParaRPr lang="Arial" altLang="Arial" sz="1000"/>
            </a:p>
            <a:p>
              <a:pPr algn="l" rtl="0" eaLnBrk="0">
                <a:lnSpc>
                  <a:spcPct val="9543"/>
                </a:lnSpc>
              </a:pPr>
              <a:endParaRPr lang="Arial" altLang="Arial" sz="100"/>
            </a:p>
            <a:p>
              <a:pPr marL="168469" algn="l" rtl="0" eaLnBrk="0">
                <a:lnSpc>
                  <a:spcPct val="85000"/>
                </a:lnSpc>
              </a:pP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000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569757" y="3208655"/>
            <a:ext cx="603308" cy="603306"/>
            <a:chExt cx="603308" cy="603306"/>
          </a:xfrm>
        </p:grpSpPr>
        <p:sp>
          <p:nvSpPr>
            <p:cNvPr id="373" name="path"/>
            <p:cNvSpPr/>
            <p:nvPr/>
          </p:nvSpPr>
          <p:spPr>
            <a:xfrm>
              <a:off x="0" y="0"/>
              <a:ext cx="603308" cy="603306"/>
            </a:xfrm>
            <a:custGeom>
              <a:rect l="0" t="0" r="0" b="0"/>
              <a:pathLst>
                <a:path w="950" h="950">
                  <a:moveTo>
                    <a:pt x="15" y="475"/>
                  </a:moveTo>
                  <a:cubicBezTo>
                    <a:pt x="15" y="220"/>
                    <a:pt x="220" y="15"/>
                    <a:pt x="475" y="15"/>
                  </a:cubicBezTo>
                  <a:lnTo>
                    <a:pt x="475" y="15"/>
                  </a:lnTo>
                  <a:lnTo>
                    <a:pt x="475" y="15"/>
                  </a:lnTo>
                  <a:lnTo>
                    <a:pt x="475" y="15"/>
                  </a:lnTo>
                  <a:cubicBezTo>
                    <a:pt x="729" y="15"/>
                    <a:pt x="935" y="220"/>
                    <a:pt x="935" y="475"/>
                  </a:cubicBezTo>
                  <a:lnTo>
                    <a:pt x="935" y="475"/>
                  </a:lnTo>
                  <a:cubicBezTo>
                    <a:pt x="935" y="475"/>
                    <a:pt x="935" y="475"/>
                    <a:pt x="935" y="475"/>
                  </a:cubicBezTo>
                  <a:lnTo>
                    <a:pt x="935" y="475"/>
                  </a:lnTo>
                  <a:lnTo>
                    <a:pt x="935" y="475"/>
                  </a:lnTo>
                  <a:lnTo>
                    <a:pt x="935" y="475"/>
                  </a:lnTo>
                  <a:cubicBezTo>
                    <a:pt x="935" y="729"/>
                    <a:pt x="729" y="935"/>
                    <a:pt x="475" y="935"/>
                  </a:cubicBezTo>
                  <a:lnTo>
                    <a:pt x="475" y="935"/>
                  </a:lnTo>
                  <a:lnTo>
                    <a:pt x="475" y="935"/>
                  </a:lnTo>
                  <a:lnTo>
                    <a:pt x="475" y="935"/>
                  </a:lnTo>
                  <a:cubicBezTo>
                    <a:pt x="220" y="935"/>
                    <a:pt x="15" y="729"/>
                    <a:pt x="15" y="475"/>
                  </a:cubicBezTo>
                  <a:lnTo>
                    <a:pt x="15" y="475"/>
                  </a:lnTo>
                  <a:close/>
                </a:path>
              </a:pathLst>
            </a:custGeom>
            <a:noFill/>
            <a:ln w="19050" cap="flat">
              <a:solidFill>
                <a:srgbClr val="FF771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4" name="textbox 374"/>
            <p:cNvSpPr/>
            <p:nvPr/>
          </p:nvSpPr>
          <p:spPr>
            <a:xfrm>
              <a:off x="-12700" y="-12700"/>
              <a:ext cx="629284" cy="68706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43000"/>
                </a:lnSpc>
              </a:pPr>
              <a:endParaRPr lang="Arial" altLang="Arial" sz="1000"/>
            </a:p>
            <a:p>
              <a:pPr algn="l" rtl="0" eaLnBrk="0">
                <a:lnSpc>
                  <a:spcPct val="9542"/>
                </a:lnSpc>
              </a:pPr>
              <a:endParaRPr lang="Arial" altLang="Arial" sz="100"/>
            </a:p>
            <a:p>
              <a:pPr marL="177997" algn="l" rtl="0" eaLnBrk="0">
                <a:lnSpc>
                  <a:spcPct val="85000"/>
                </a:lnSpc>
              </a:pP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771B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771B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000"/>
            </a:p>
          </p:txBody>
        </p:sp>
      </p:grpSp>
      <p:grpSp>
        <p:nvGrpSpPr>
          <p:cNvPr id="68" name="group 68"/>
          <p:cNvGrpSpPr/>
          <p:nvPr/>
        </p:nvGrpSpPr>
        <p:grpSpPr>
          <a:xfrm rot="21600000">
            <a:off x="565523" y="4432259"/>
            <a:ext cx="603307" cy="603306"/>
            <a:chExt cx="603307" cy="603306"/>
          </a:xfrm>
        </p:grpSpPr>
        <p:sp>
          <p:nvSpPr>
            <p:cNvPr id="375" name="path"/>
            <p:cNvSpPr/>
            <p:nvPr/>
          </p:nvSpPr>
          <p:spPr>
            <a:xfrm>
              <a:off x="0" y="0"/>
              <a:ext cx="603307" cy="603306"/>
            </a:xfrm>
            <a:custGeom>
              <a:rect l="0" t="0" r="0" b="0"/>
              <a:pathLst>
                <a:path w="950" h="950">
                  <a:moveTo>
                    <a:pt x="15" y="475"/>
                  </a:moveTo>
                  <a:cubicBezTo>
                    <a:pt x="15" y="220"/>
                    <a:pt x="220" y="15"/>
                    <a:pt x="475" y="15"/>
                  </a:cubicBezTo>
                  <a:lnTo>
                    <a:pt x="475" y="15"/>
                  </a:lnTo>
                  <a:lnTo>
                    <a:pt x="475" y="15"/>
                  </a:lnTo>
                  <a:lnTo>
                    <a:pt x="475" y="15"/>
                  </a:lnTo>
                  <a:cubicBezTo>
                    <a:pt x="729" y="14"/>
                    <a:pt x="935" y="220"/>
                    <a:pt x="935" y="475"/>
                  </a:cubicBezTo>
                  <a:lnTo>
                    <a:pt x="935" y="475"/>
                  </a:lnTo>
                  <a:cubicBezTo>
                    <a:pt x="935" y="475"/>
                    <a:pt x="935" y="475"/>
                    <a:pt x="935" y="475"/>
                  </a:cubicBezTo>
                  <a:lnTo>
                    <a:pt x="935" y="475"/>
                  </a:lnTo>
                  <a:lnTo>
                    <a:pt x="935" y="475"/>
                  </a:lnTo>
                  <a:lnTo>
                    <a:pt x="935" y="475"/>
                  </a:lnTo>
                  <a:cubicBezTo>
                    <a:pt x="935" y="729"/>
                    <a:pt x="729" y="935"/>
                    <a:pt x="475" y="935"/>
                  </a:cubicBezTo>
                  <a:lnTo>
                    <a:pt x="475" y="935"/>
                  </a:lnTo>
                  <a:lnTo>
                    <a:pt x="475" y="935"/>
                  </a:lnTo>
                  <a:lnTo>
                    <a:pt x="475" y="935"/>
                  </a:lnTo>
                  <a:cubicBezTo>
                    <a:pt x="220" y="935"/>
                    <a:pt x="15" y="729"/>
                    <a:pt x="15" y="475"/>
                  </a:cubicBezTo>
                  <a:lnTo>
                    <a:pt x="15" y="475"/>
                  </a:lnTo>
                  <a:close/>
                </a:path>
              </a:pathLst>
            </a:custGeom>
            <a:noFill/>
            <a:ln w="19050" cap="flat">
              <a:solidFill>
                <a:srgbClr val="C769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6" name="textbox 376"/>
            <p:cNvSpPr/>
            <p:nvPr/>
          </p:nvSpPr>
          <p:spPr>
            <a:xfrm>
              <a:off x="-12700" y="-12700"/>
              <a:ext cx="629284" cy="68706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43000"/>
                </a:lnSpc>
              </a:pPr>
              <a:endParaRPr lang="Arial" altLang="Arial" sz="1000"/>
            </a:p>
            <a:p>
              <a:pPr algn="l" rtl="0" eaLnBrk="0">
                <a:lnSpc>
                  <a:spcPct val="9542"/>
                </a:lnSpc>
              </a:pPr>
              <a:endParaRPr lang="Arial" altLang="Arial" sz="100"/>
            </a:p>
            <a:p>
              <a:pPr marL="168896" algn="l" rtl="0" eaLnBrk="0">
                <a:lnSpc>
                  <a:spcPct val="85000"/>
                </a:lnSpc>
              </a:pP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C769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C769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000"/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0" name="group 70"/>
          <p:cNvGrpSpPr/>
          <p:nvPr/>
        </p:nvGrpSpPr>
        <p:grpSpPr>
          <a:xfrm rot="21600000">
            <a:off x="3164016" y="2833671"/>
            <a:ext cx="6023882" cy="1616135"/>
            <a:chExt cx="6023882" cy="1616135"/>
          </a:xfrm>
        </p:grpSpPr>
        <p:grpSp>
          <p:nvGrpSpPr>
            <p:cNvPr id="72" name="group 72"/>
            <p:cNvGrpSpPr/>
            <p:nvPr/>
          </p:nvGrpSpPr>
          <p:grpSpPr>
            <a:xfrm rot="21600000">
              <a:off x="0" y="0"/>
              <a:ext cx="6023882" cy="1616135"/>
              <a:chExt cx="6023882" cy="1616135"/>
            </a:xfrm>
          </p:grpSpPr>
          <p:sp>
            <p:nvSpPr>
              <p:cNvPr id="378" name="path"/>
              <p:cNvSpPr/>
              <p:nvPr/>
            </p:nvSpPr>
            <p:spPr>
              <a:xfrm>
                <a:off x="0" y="0"/>
                <a:ext cx="1616136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9" name="path"/>
              <p:cNvSpPr/>
              <p:nvPr/>
            </p:nvSpPr>
            <p:spPr>
              <a:xfrm>
                <a:off x="1469248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C7690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0" name="path"/>
              <p:cNvSpPr/>
              <p:nvPr/>
            </p:nvSpPr>
            <p:spPr>
              <a:xfrm>
                <a:off x="2938494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1" name="path"/>
              <p:cNvSpPr/>
              <p:nvPr/>
            </p:nvSpPr>
            <p:spPr>
              <a:xfrm>
                <a:off x="4407745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C7690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82" name="textbox 382"/>
            <p:cNvSpPr/>
            <p:nvPr/>
          </p:nvSpPr>
          <p:spPr>
            <a:xfrm>
              <a:off x="-12700" y="-12700"/>
              <a:ext cx="6049645" cy="180086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marL="561872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5500" spc="3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</a:t>
              </a:r>
              <a:endParaRPr lang="Microsoft YaHei" altLang="Microsoft YaHei" sz="5500"/>
            </a:p>
          </p:txBody>
        </p:sp>
      </p:grpSp>
      <p:sp>
        <p:nvSpPr>
          <p:cNvPr id="383" name="textbox 383"/>
          <p:cNvSpPr/>
          <p:nvPr/>
        </p:nvSpPr>
        <p:spPr>
          <a:xfrm>
            <a:off x="5850894" y="1565409"/>
            <a:ext cx="2120264" cy="1089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08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强员工质量意识和技能</a:t>
            </a:r>
            <a:endParaRPr lang="Microsoft YaHei" altLang="Microsoft YaHei" sz="1500"/>
          </a:p>
          <a:p>
            <a:pPr marL="14985" indent="-571" algn="l" rtl="0" eaLnBrk="0">
              <a:lnSpc>
                <a:spcPct val="191000"/>
              </a:lnSpc>
              <a:spcBef>
                <a:spcPts val="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，提高全员参与质量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管理的意识和能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力。</a:t>
            </a:r>
            <a:endParaRPr lang="Microsoft YaHei" altLang="Microsoft YaHei" sz="1500"/>
          </a:p>
        </p:txBody>
      </p:sp>
      <p:sp>
        <p:nvSpPr>
          <p:cNvPr id="384" name="textbox 384"/>
          <p:cNvSpPr/>
          <p:nvPr/>
        </p:nvSpPr>
        <p:spPr>
          <a:xfrm>
            <a:off x="4382409" y="4742446"/>
            <a:ext cx="2119629" cy="1087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59"/>
              </a:lnSpc>
            </a:pPr>
            <a:endParaRPr lang="Arial" altLang="Arial" sz="100"/>
          </a:p>
          <a:p>
            <a:pPr marL="24891" algn="l" rtl="0" eaLnBrk="0">
              <a:lnSpc>
                <a:spcPct val="82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引入先进的质量检测技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</a:t>
            </a:r>
            <a:endParaRPr lang="Microsoft YaHei" altLang="Microsoft YaHei" sz="1500"/>
          </a:p>
          <a:p>
            <a:pPr marL="12700" indent="761" algn="l" rtl="0" eaLnBrk="0">
              <a:lnSpc>
                <a:spcPct val="191000"/>
              </a:lnSpc>
              <a:spcBef>
                <a:spcPts val="8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和设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备，提高产品质量检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测的准确性和效率。</a:t>
            </a:r>
            <a:endParaRPr lang="Microsoft YaHei" altLang="Microsoft YaHei" sz="1500"/>
          </a:p>
        </p:txBody>
      </p:sp>
      <p:sp>
        <p:nvSpPr>
          <p:cNvPr id="385" name="textbox 385"/>
          <p:cNvSpPr/>
          <p:nvPr/>
        </p:nvSpPr>
        <p:spPr>
          <a:xfrm>
            <a:off x="2932916" y="1613523"/>
            <a:ext cx="2080895" cy="9823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47"/>
              </a:lnSpc>
            </a:pPr>
            <a:endParaRPr lang="Arial" altLang="Arial" sz="100"/>
          </a:p>
          <a:p>
            <a:pPr marL="13557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制定完善的质量管理制度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endParaRPr lang="Microsoft YaHei" altLang="Microsoft YaHei" sz="1300"/>
          </a:p>
          <a:p>
            <a:pPr marL="12700" algn="l" rtl="0" eaLnBrk="0">
              <a:lnSpc>
                <a:spcPct val="198000"/>
              </a:lnSpc>
              <a:spcBef>
                <a:spcPts val="1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检验标准，确保产品质量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合相关标准和客户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要求。</a:t>
            </a:r>
            <a:endParaRPr lang="Microsoft YaHei" altLang="Microsoft YaHei" sz="1300"/>
          </a:p>
        </p:txBody>
      </p:sp>
      <p:sp>
        <p:nvSpPr>
          <p:cNvPr id="386" name="textbox 386"/>
          <p:cNvSpPr/>
          <p:nvPr/>
        </p:nvSpPr>
        <p:spPr>
          <a:xfrm>
            <a:off x="7315428" y="4805716"/>
            <a:ext cx="2129789" cy="9290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67"/>
              </a:lnSpc>
            </a:pPr>
            <a:endParaRPr lang="Arial" altLang="Arial" sz="100"/>
          </a:p>
          <a:p>
            <a:pPr marL="14319" algn="l" rtl="0" eaLnBrk="0">
              <a:lnSpc>
                <a:spcPct val="88000"/>
              </a:lnSpc>
            </a:pPr>
            <a:r>
              <a:rPr sz="12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建立质量追溯体系，对产</a:t>
            </a:r>
            <a:r>
              <a:rPr sz="12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</a:t>
            </a:r>
            <a:endParaRPr lang="Microsoft YaHei" altLang="Microsoft YaHei" sz="1200"/>
          </a:p>
          <a:p>
            <a:pPr marL="12700" indent="2105" algn="l" rtl="0" eaLnBrk="0">
              <a:lnSpc>
                <a:spcPct val="202000"/>
              </a:lnSpc>
              <a:spcBef>
                <a:spcPts val="26"/>
              </a:spcBef>
            </a:pPr>
            <a:r>
              <a:rPr sz="12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量问题进行及</a:t>
            </a:r>
            <a:r>
              <a:rPr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时跟踪和处理，   </a:t>
            </a:r>
            <a:r>
              <a:rPr sz="12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确保产品质量持续改进</a:t>
            </a:r>
            <a:r>
              <a:rPr sz="12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387" name="textbox 387"/>
          <p:cNvSpPr/>
          <p:nvPr/>
        </p:nvSpPr>
        <p:spPr>
          <a:xfrm>
            <a:off x="1210920" y="379028"/>
            <a:ext cx="3068954" cy="438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81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体系建设</a:t>
            </a:r>
            <a:endParaRPr lang="Microsoft YaHei" altLang="Microsoft YaHei" sz="3000"/>
          </a:p>
        </p:txBody>
      </p:sp>
      <p:grpSp>
        <p:nvGrpSpPr>
          <p:cNvPr id="74" name="group 74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388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9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0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1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2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6" name="group 76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39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8" name="group 78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39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9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0" name="group 80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40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5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6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7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09" name="textbox 409"/>
          <p:cNvSpPr/>
          <p:nvPr/>
        </p:nvSpPr>
        <p:spPr>
          <a:xfrm>
            <a:off x="3413506" y="2513827"/>
            <a:ext cx="5367020" cy="17157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2257144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Microsoft YaHei" altLang="Microsoft YaHei" sz="5700"/>
          </a:p>
          <a:p>
            <a:pPr algn="l" rtl="0" eaLnBrk="0">
              <a:lnSpc>
                <a:spcPct val="178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</a:pPr>
            <a:r>
              <a:rPr sz="38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经济效益评价与财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https://d.book118.com/636003114124010100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2024-09-24T14:40:45.137</cp:lastPrinted>
  <dcterms:created xsi:type="dcterms:W3CDTF">2024-09-24T06:40:45Z</dcterms:created>
  <dcterms:modified xsi:type="dcterms:W3CDTF">2024-09-24T06:40:46Z</dcterms:modified>
</cp:coreProperties>
</file>