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AD2D1E2-DEC2-4C3B-9A79-7EEC1C6C92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B389121-F548-4727-96C8-0E2B22D75A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95504DF-1B46-49BC-BEE2-F174DE4D30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7BDD8BC-7503-4AB3-A0F8-17A2208585B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B3F1623-86FE-401F-BD6F-192042D9E64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BBD3524-9DDC-4368-9A55-2C8C3B85AEA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BD5E736-506E-47C2-B810-7C66BB45DA8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413B933-A983-42A9-8BA6-D18604F2827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8A21DCF-BE2D-4A29-B1E2-E88549D62C0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3528FAA-6B02-47A1-B7C2-93BAADF1FB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79C7236-81F5-475A-AA15-3D65662784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36015101243010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424273" y="2083443"/>
            <a:ext cx="9343454"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175" b="1">
                <a:solidFill>
                  <a:srgbClr val="000000">
                    <a:alpha val="100000"/>
                  </a:srgbClr>
                </a:solidFill>
                <a:latin typeface="Microsoft Yahei"/>
                <a:ea typeface="Microsoft Yahei"/>
                <a:cs typeface="Microsoft Yahei"/>
              </a:rPr>
              <a:t>带锯车间岗位职责描述</a:t>
            </a:r>
          </a:p>
        </p:txBody>
      </p:sp>
      <p:sp>
        <p:nvSpPr>
          <p:cNvPr id="3" name="AutoShape 3"/>
          <p:cNvSpPr/>
          <p:nvPr/>
        </p:nvSpPr>
        <p:spPr>
          <a:xfrm>
            <a:off x="4341788" y="3875459"/>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1788" y="4791058"/>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岗位概述与重要性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生产计划与执行</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设备操作与维护</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安全生产与环境保护</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团队协作与沟通</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绩效考核与改进</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01</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岗位概述与重要性</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750" r="18750"/>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rcRect l="18750" r="18750"/>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负责操作、维护和监控带锯设备，确保设备正常运行，提高生产效率。</a:t>
            </a:r>
          </a:p>
        </p:txBody>
      </p:sp>
      <p:pic>
        <p:nvPicPr>
          <p:cNvPr id="5" name="Picture 5"/>
          <p:cNvPicPr>
            <a:picLocks noChangeAspect="1"/>
          </p:cNvPicPr>
          <p:nvPr/>
        </p:nvPicPr>
        <p:blipFill>
          <a:blip r:embed="rId4"/>
          <a:srcRect l="18750" r="18750"/>
          <a:stretch>
            <a:fillRect/>
          </a:stretch>
        </p:blipFill>
        <p:spPr>
          <a:xfrm>
            <a:off x="8413043"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根据生产计划和工艺要求，对原材料进行精确的切割和加工。</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检查产品质量，确保符合相关标准和客户要求。</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带锯车间岗位简介</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3637" r="33637"/>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岗位在生产线中的位置</a:t>
              </a:r>
            </a:p>
          </p:txBody>
        </p:sp>
      </p:grpSp>
      <p:sp>
        <p:nvSpPr>
          <p:cNvPr id="31" name="AutoShape 31"/>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其工作质量和效率直接影响到后续生产工序的顺利进行和产品质量的稳定性。</a:t>
            </a:r>
            <a:endParaRPr lang="en-US" sz="1100"/>
          </a:p>
        </p:txBody>
      </p:sp>
      <p:sp>
        <p:nvSpPr>
          <p:cNvPr id="32" name="AutoShape 32"/>
          <p:cNvSpPr/>
          <p:nvPr/>
        </p:nvSpPr>
        <p:spPr>
          <a:xfrm>
            <a:off x="8406414" y="2594489"/>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带锯车间岗位通常位于生产线的前端，是原材料加工的重要环节。</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岗位职责</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操作带锯设备，对原材料进行切割和加工。</a:t>
            </a:r>
          </a:p>
        </p:txBody>
      </p:sp>
      <p:pic>
        <p:nvPicPr>
          <p:cNvPr id="6" name="Picture 6"/>
          <p:cNvPicPr>
            <a:picLocks noChangeAspect="1"/>
          </p:cNvPicPr>
          <p:nvPr/>
        </p:nvPicPr>
        <p:blipFill>
          <a:blip r:embed="rId2"/>
          <a:srcRect t="12012" b="12012"/>
          <a:stretch>
            <a:fillRect/>
          </a:stretch>
        </p:blipFill>
        <p:spPr>
          <a:xfrm>
            <a:off x="539110" y="1388510"/>
            <a:ext cx="2256056" cy="1267968"/>
          </a:xfrm>
          <a:prstGeom prst="rect">
            <a:avLst/>
          </a:prstGeom>
        </p:spPr>
      </p:pic>
      <p:pic>
        <p:nvPicPr>
          <p:cNvPr id="7" name="Picture 7"/>
          <p:cNvPicPr>
            <a:picLocks noChangeAspect="1"/>
          </p:cNvPicPr>
          <p:nvPr/>
        </p:nvPicPr>
        <p:blipFill>
          <a:blip r:embed="rId3"/>
          <a:srcRect t="7848" b="7848"/>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监控设备运行状态，及时发现并处理故障。</a:t>
            </a:r>
          </a:p>
        </p:txBody>
      </p:sp>
      <p:pic>
        <p:nvPicPr>
          <p:cNvPr id="10" name="Picture 10"/>
          <p:cNvPicPr>
            <a:picLocks noChangeAspect="1"/>
          </p:cNvPicPr>
          <p:nvPr/>
        </p:nvPicPr>
        <p:blipFill>
          <a:blip r:embed="rId4"/>
          <a:srcRect t="9125" b="9125"/>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岗位职责与重要性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检查产品质量，确保符合标准。</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维护设备和工作区域的清洁与安全。</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岗位职责与重要性</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96324" y="1798767"/>
            <a:ext cx="2754316" cy="64698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642414" y="1798767"/>
            <a:ext cx="2708226" cy="646984"/>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3000" b="1">
                <a:solidFill>
                  <a:srgbClr val="FFFFFF">
                    <a:alpha val="100000"/>
                  </a:srgbClr>
                </a:solidFill>
                <a:latin typeface="Microsoft Yahei"/>
                <a:ea typeface="Microsoft Yahei"/>
                <a:cs typeface="Microsoft Yahei"/>
              </a:rPr>
              <a:t>01</a:t>
            </a:r>
            <a:endParaRPr lang="en-US" sz="1100"/>
          </a:p>
        </p:txBody>
      </p:sp>
      <p:sp>
        <p:nvSpPr>
          <p:cNvPr id="4" name="Freeform 4"/>
          <p:cNvSpPr/>
          <p:nvPr/>
        </p:nvSpPr>
        <p:spPr>
          <a:xfrm>
            <a:off x="1810403" y="1798767"/>
            <a:ext cx="559947" cy="562395"/>
          </a:xfrm>
          <a:custGeom>
            <a:rect l="l" t="t" r="r" b="b"/>
            <a:pathLst>
              <a:path w="85" h="85">
                <a:moveTo>
                  <a:pt x="80" y="53"/>
                </a:moveTo>
                <a:cubicBezTo>
                  <a:pt x="80" y="80"/>
                  <a:pt x="80" y="80"/>
                  <a:pt x="80" y="80"/>
                </a:cubicBezTo>
                <a:cubicBezTo>
                  <a:pt x="80" y="83"/>
                  <a:pt x="78" y="85"/>
                  <a:pt x="74" y="85"/>
                </a:cubicBezTo>
                <a:cubicBezTo>
                  <a:pt x="10" y="85"/>
                  <a:pt x="10" y="85"/>
                  <a:pt x="10" y="85"/>
                </a:cubicBezTo>
                <a:cubicBezTo>
                  <a:pt x="7" y="85"/>
                  <a:pt x="5" y="83"/>
                  <a:pt x="5" y="80"/>
                </a:cubicBezTo>
                <a:cubicBezTo>
                  <a:pt x="5" y="53"/>
                  <a:pt x="5" y="53"/>
                  <a:pt x="5" y="53"/>
                </a:cubicBezTo>
                <a:cubicBezTo>
                  <a:pt x="9" y="54"/>
                  <a:pt x="13" y="55"/>
                  <a:pt x="17" y="56"/>
                </a:cubicBezTo>
                <a:cubicBezTo>
                  <a:pt x="17" y="60"/>
                  <a:pt x="17" y="60"/>
                  <a:pt x="17" y="60"/>
                </a:cubicBezTo>
                <a:cubicBezTo>
                  <a:pt x="20" y="60"/>
                  <a:pt x="20" y="60"/>
                  <a:pt x="20" y="60"/>
                </a:cubicBezTo>
                <a:cubicBezTo>
                  <a:pt x="20" y="68"/>
                  <a:pt x="20" y="68"/>
                  <a:pt x="20" y="68"/>
                </a:cubicBezTo>
                <a:cubicBezTo>
                  <a:pt x="27" y="68"/>
                  <a:pt x="27" y="68"/>
                  <a:pt x="27" y="68"/>
                </a:cubicBezTo>
                <a:cubicBezTo>
                  <a:pt x="27" y="60"/>
                  <a:pt x="27" y="60"/>
                  <a:pt x="27" y="60"/>
                </a:cubicBezTo>
                <a:cubicBezTo>
                  <a:pt x="30" y="60"/>
                  <a:pt x="30" y="60"/>
                  <a:pt x="30" y="60"/>
                </a:cubicBezTo>
                <a:cubicBezTo>
                  <a:pt x="30" y="57"/>
                  <a:pt x="30" y="57"/>
                  <a:pt x="30" y="57"/>
                </a:cubicBezTo>
                <a:cubicBezTo>
                  <a:pt x="38" y="58"/>
                  <a:pt x="46" y="58"/>
                  <a:pt x="54" y="57"/>
                </a:cubicBezTo>
                <a:cubicBezTo>
                  <a:pt x="54" y="60"/>
                  <a:pt x="54" y="60"/>
                  <a:pt x="54" y="60"/>
                </a:cubicBezTo>
                <a:cubicBezTo>
                  <a:pt x="57" y="60"/>
                  <a:pt x="57" y="60"/>
                  <a:pt x="57" y="60"/>
                </a:cubicBezTo>
                <a:cubicBezTo>
                  <a:pt x="57" y="68"/>
                  <a:pt x="57" y="68"/>
                  <a:pt x="57" y="68"/>
                </a:cubicBezTo>
                <a:cubicBezTo>
                  <a:pt x="63" y="68"/>
                  <a:pt x="63" y="68"/>
                  <a:pt x="63" y="68"/>
                </a:cubicBezTo>
                <a:cubicBezTo>
                  <a:pt x="63" y="60"/>
                  <a:pt x="63" y="60"/>
                  <a:pt x="63" y="60"/>
                </a:cubicBezTo>
                <a:cubicBezTo>
                  <a:pt x="66" y="60"/>
                  <a:pt x="66" y="60"/>
                  <a:pt x="66" y="60"/>
                </a:cubicBezTo>
                <a:cubicBezTo>
                  <a:pt x="66" y="56"/>
                  <a:pt x="66" y="56"/>
                  <a:pt x="66" y="56"/>
                </a:cubicBezTo>
                <a:cubicBezTo>
                  <a:pt x="71" y="55"/>
                  <a:pt x="75" y="54"/>
                  <a:pt x="80" y="53"/>
                </a:cubicBezTo>
                <a:close/>
                <a:moveTo>
                  <a:pt x="31" y="0"/>
                </a:moveTo>
                <a:cubicBezTo>
                  <a:pt x="54" y="0"/>
                  <a:pt x="54" y="0"/>
                  <a:pt x="54" y="0"/>
                </a:cubicBezTo>
                <a:cubicBezTo>
                  <a:pt x="58" y="0"/>
                  <a:pt x="61" y="3"/>
                  <a:pt x="61" y="7"/>
                </a:cubicBezTo>
                <a:cubicBezTo>
                  <a:pt x="61" y="16"/>
                  <a:pt x="61" y="16"/>
                  <a:pt x="61" y="16"/>
                </a:cubicBezTo>
                <a:cubicBezTo>
                  <a:pt x="53" y="16"/>
                  <a:pt x="53" y="16"/>
                  <a:pt x="53" y="16"/>
                </a:cubicBezTo>
                <a:cubicBezTo>
                  <a:pt x="53" y="8"/>
                  <a:pt x="53" y="8"/>
                  <a:pt x="53" y="8"/>
                </a:cubicBezTo>
                <a:cubicBezTo>
                  <a:pt x="32" y="8"/>
                  <a:pt x="32" y="8"/>
                  <a:pt x="32" y="8"/>
                </a:cubicBezTo>
                <a:cubicBezTo>
                  <a:pt x="32" y="16"/>
                  <a:pt x="32" y="16"/>
                  <a:pt x="32" y="16"/>
                </a:cubicBezTo>
                <a:cubicBezTo>
                  <a:pt x="24" y="16"/>
                  <a:pt x="24" y="16"/>
                  <a:pt x="24" y="16"/>
                </a:cubicBezTo>
                <a:cubicBezTo>
                  <a:pt x="24" y="7"/>
                  <a:pt x="24" y="7"/>
                  <a:pt x="24" y="7"/>
                </a:cubicBezTo>
                <a:cubicBezTo>
                  <a:pt x="24" y="3"/>
                  <a:pt x="27" y="0"/>
                  <a:pt x="31" y="0"/>
                </a:cubicBezTo>
                <a:close/>
                <a:moveTo>
                  <a:pt x="0" y="20"/>
                </a:moveTo>
                <a:cubicBezTo>
                  <a:pt x="0" y="48"/>
                  <a:pt x="0" y="48"/>
                  <a:pt x="0" y="48"/>
                </a:cubicBezTo>
                <a:cubicBezTo>
                  <a:pt x="27" y="55"/>
                  <a:pt x="56" y="55"/>
                  <a:pt x="85" y="48"/>
                </a:cubicBezTo>
                <a:cubicBezTo>
                  <a:pt x="85" y="20"/>
                  <a:pt x="85" y="20"/>
                  <a:pt x="85" y="20"/>
                </a:cubicBezTo>
                <a:lnTo>
                  <a:pt x="0" y="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642414" y="2932252"/>
            <a:ext cx="2753936" cy="645148"/>
          </a:xfrm>
          <a:prstGeom prst="roundRect">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2654004" y="4055207"/>
            <a:ext cx="2752792" cy="64469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781996" y="4110075"/>
            <a:ext cx="644511" cy="521244"/>
          </a:xfrm>
          <a:custGeom>
            <a:rect l="l" t="t" r="r" b="b"/>
            <a:pathLst>
              <a:path w="109" h="88">
                <a:moveTo>
                  <a:pt x="80" y="88"/>
                </a:moveTo>
                <a:cubicBezTo>
                  <a:pt x="86" y="88"/>
                  <a:pt x="86" y="88"/>
                  <a:pt x="86" y="88"/>
                </a:cubicBezTo>
                <a:cubicBezTo>
                  <a:pt x="86" y="44"/>
                  <a:pt x="86" y="44"/>
                  <a:pt x="86" y="44"/>
                </a:cubicBezTo>
                <a:cubicBezTo>
                  <a:pt x="84" y="44"/>
                  <a:pt x="84" y="44"/>
                  <a:pt x="84" y="44"/>
                </a:cubicBezTo>
                <a:cubicBezTo>
                  <a:pt x="82" y="70"/>
                  <a:pt x="82" y="70"/>
                  <a:pt x="82" y="70"/>
                </a:cubicBezTo>
                <a:cubicBezTo>
                  <a:pt x="80" y="71"/>
                  <a:pt x="80" y="71"/>
                  <a:pt x="80" y="71"/>
                </a:cubicBezTo>
                <a:cubicBezTo>
                  <a:pt x="80" y="88"/>
                  <a:pt x="80" y="88"/>
                  <a:pt x="80" y="88"/>
                </a:cubicBezTo>
                <a:close/>
                <a:moveTo>
                  <a:pt x="109" y="0"/>
                </a:moveTo>
                <a:cubicBezTo>
                  <a:pt x="100" y="17"/>
                  <a:pt x="100" y="17"/>
                  <a:pt x="100" y="17"/>
                </a:cubicBezTo>
                <a:cubicBezTo>
                  <a:pt x="92" y="33"/>
                  <a:pt x="92" y="33"/>
                  <a:pt x="92" y="33"/>
                </a:cubicBezTo>
                <a:cubicBezTo>
                  <a:pt x="84" y="22"/>
                  <a:pt x="84" y="22"/>
                  <a:pt x="84" y="22"/>
                </a:cubicBezTo>
                <a:cubicBezTo>
                  <a:pt x="80" y="25"/>
                  <a:pt x="80" y="25"/>
                  <a:pt x="80" y="25"/>
                </a:cubicBezTo>
                <a:cubicBezTo>
                  <a:pt x="77" y="64"/>
                  <a:pt x="77" y="64"/>
                  <a:pt x="77" y="64"/>
                </a:cubicBezTo>
                <a:cubicBezTo>
                  <a:pt x="67" y="68"/>
                  <a:pt x="67" y="68"/>
                  <a:pt x="67" y="68"/>
                </a:cubicBezTo>
                <a:cubicBezTo>
                  <a:pt x="48" y="50"/>
                  <a:pt x="48" y="50"/>
                  <a:pt x="48" y="50"/>
                </a:cubicBezTo>
                <a:cubicBezTo>
                  <a:pt x="37" y="73"/>
                  <a:pt x="37" y="73"/>
                  <a:pt x="37" y="73"/>
                </a:cubicBezTo>
                <a:cubicBezTo>
                  <a:pt x="26" y="73"/>
                  <a:pt x="26" y="73"/>
                  <a:pt x="26" y="73"/>
                </a:cubicBezTo>
                <a:cubicBezTo>
                  <a:pt x="19" y="63"/>
                  <a:pt x="19" y="63"/>
                  <a:pt x="19" y="63"/>
                </a:cubicBezTo>
                <a:cubicBezTo>
                  <a:pt x="4" y="67"/>
                  <a:pt x="4" y="67"/>
                  <a:pt x="4" y="67"/>
                </a:cubicBezTo>
                <a:cubicBezTo>
                  <a:pt x="0" y="56"/>
                  <a:pt x="0" y="56"/>
                  <a:pt x="0" y="56"/>
                </a:cubicBezTo>
                <a:cubicBezTo>
                  <a:pt x="20" y="50"/>
                  <a:pt x="20" y="50"/>
                  <a:pt x="20" y="50"/>
                </a:cubicBezTo>
                <a:cubicBezTo>
                  <a:pt x="25" y="48"/>
                  <a:pt x="25" y="48"/>
                  <a:pt x="25" y="48"/>
                </a:cubicBezTo>
                <a:cubicBezTo>
                  <a:pt x="27" y="52"/>
                  <a:pt x="27" y="52"/>
                  <a:pt x="27" y="52"/>
                </a:cubicBezTo>
                <a:cubicBezTo>
                  <a:pt x="30" y="57"/>
                  <a:pt x="30" y="57"/>
                  <a:pt x="30" y="57"/>
                </a:cubicBezTo>
                <a:cubicBezTo>
                  <a:pt x="40" y="37"/>
                  <a:pt x="40" y="37"/>
                  <a:pt x="40" y="37"/>
                </a:cubicBezTo>
                <a:cubicBezTo>
                  <a:pt x="44" y="29"/>
                  <a:pt x="44" y="29"/>
                  <a:pt x="44" y="29"/>
                </a:cubicBezTo>
                <a:cubicBezTo>
                  <a:pt x="50" y="35"/>
                  <a:pt x="50" y="35"/>
                  <a:pt x="50" y="35"/>
                </a:cubicBezTo>
                <a:cubicBezTo>
                  <a:pt x="66" y="50"/>
                  <a:pt x="66" y="50"/>
                  <a:pt x="66" y="50"/>
                </a:cubicBezTo>
                <a:cubicBezTo>
                  <a:pt x="68" y="21"/>
                  <a:pt x="68" y="21"/>
                  <a:pt x="68" y="21"/>
                </a:cubicBezTo>
                <a:cubicBezTo>
                  <a:pt x="68" y="18"/>
                  <a:pt x="68" y="18"/>
                  <a:pt x="68" y="18"/>
                </a:cubicBezTo>
                <a:cubicBezTo>
                  <a:pt x="71" y="16"/>
                  <a:pt x="71" y="16"/>
                  <a:pt x="71" y="16"/>
                </a:cubicBezTo>
                <a:cubicBezTo>
                  <a:pt x="78" y="12"/>
                  <a:pt x="78" y="12"/>
                  <a:pt x="78" y="12"/>
                </a:cubicBezTo>
                <a:cubicBezTo>
                  <a:pt x="72" y="2"/>
                  <a:pt x="72" y="2"/>
                  <a:pt x="72" y="2"/>
                </a:cubicBezTo>
                <a:cubicBezTo>
                  <a:pt x="90" y="1"/>
                  <a:pt x="90" y="1"/>
                  <a:pt x="90" y="1"/>
                </a:cubicBezTo>
                <a:cubicBezTo>
                  <a:pt x="109" y="0"/>
                  <a:pt x="109" y="0"/>
                  <a:pt x="109" y="0"/>
                </a:cubicBezTo>
                <a:close/>
                <a:moveTo>
                  <a:pt x="22" y="88"/>
                </a:moveTo>
                <a:cubicBezTo>
                  <a:pt x="24" y="88"/>
                  <a:pt x="27" y="88"/>
                  <a:pt x="29" y="88"/>
                </a:cubicBezTo>
                <a:cubicBezTo>
                  <a:pt x="29" y="80"/>
                  <a:pt x="29" y="80"/>
                  <a:pt x="29" y="80"/>
                </a:cubicBezTo>
                <a:cubicBezTo>
                  <a:pt x="23" y="81"/>
                  <a:pt x="23" y="81"/>
                  <a:pt x="23" y="81"/>
                </a:cubicBezTo>
                <a:cubicBezTo>
                  <a:pt x="22" y="79"/>
                  <a:pt x="22" y="79"/>
                  <a:pt x="22" y="79"/>
                </a:cubicBezTo>
                <a:cubicBezTo>
                  <a:pt x="22" y="88"/>
                  <a:pt x="22" y="88"/>
                  <a:pt x="22" y="88"/>
                </a:cubicBezTo>
                <a:close/>
                <a:moveTo>
                  <a:pt x="11" y="88"/>
                </a:moveTo>
                <a:cubicBezTo>
                  <a:pt x="17" y="88"/>
                  <a:pt x="17" y="88"/>
                  <a:pt x="17" y="88"/>
                </a:cubicBezTo>
                <a:cubicBezTo>
                  <a:pt x="17" y="71"/>
                  <a:pt x="17" y="71"/>
                  <a:pt x="17" y="71"/>
                </a:cubicBezTo>
                <a:cubicBezTo>
                  <a:pt x="17" y="71"/>
                  <a:pt x="17" y="71"/>
                  <a:pt x="17" y="71"/>
                </a:cubicBezTo>
                <a:cubicBezTo>
                  <a:pt x="11" y="73"/>
                  <a:pt x="11" y="73"/>
                  <a:pt x="11" y="73"/>
                </a:cubicBezTo>
                <a:cubicBezTo>
                  <a:pt x="11" y="88"/>
                  <a:pt x="11" y="88"/>
                  <a:pt x="11" y="88"/>
                </a:cubicBezTo>
                <a:close/>
                <a:moveTo>
                  <a:pt x="34" y="88"/>
                </a:moveTo>
                <a:cubicBezTo>
                  <a:pt x="36" y="88"/>
                  <a:pt x="38" y="88"/>
                  <a:pt x="40" y="88"/>
                </a:cubicBezTo>
                <a:cubicBezTo>
                  <a:pt x="40" y="79"/>
                  <a:pt x="40" y="79"/>
                  <a:pt x="40" y="79"/>
                </a:cubicBezTo>
                <a:cubicBezTo>
                  <a:pt x="40" y="80"/>
                  <a:pt x="40" y="80"/>
                  <a:pt x="40" y="80"/>
                </a:cubicBezTo>
                <a:cubicBezTo>
                  <a:pt x="34" y="80"/>
                  <a:pt x="34" y="80"/>
                  <a:pt x="34" y="80"/>
                </a:cubicBezTo>
                <a:cubicBezTo>
                  <a:pt x="34" y="88"/>
                  <a:pt x="34" y="88"/>
                  <a:pt x="34" y="88"/>
                </a:cubicBezTo>
                <a:close/>
                <a:moveTo>
                  <a:pt x="45" y="88"/>
                </a:moveTo>
                <a:cubicBezTo>
                  <a:pt x="47" y="88"/>
                  <a:pt x="50" y="88"/>
                  <a:pt x="52" y="88"/>
                </a:cubicBezTo>
                <a:cubicBezTo>
                  <a:pt x="52" y="63"/>
                  <a:pt x="52" y="63"/>
                  <a:pt x="52" y="63"/>
                </a:cubicBezTo>
                <a:cubicBezTo>
                  <a:pt x="49" y="60"/>
                  <a:pt x="49" y="60"/>
                  <a:pt x="49" y="60"/>
                </a:cubicBezTo>
                <a:cubicBezTo>
                  <a:pt x="45" y="69"/>
                  <a:pt x="45" y="69"/>
                  <a:pt x="45" y="69"/>
                </a:cubicBezTo>
                <a:cubicBezTo>
                  <a:pt x="45" y="88"/>
                  <a:pt x="45" y="88"/>
                  <a:pt x="45" y="88"/>
                </a:cubicBezTo>
                <a:close/>
                <a:moveTo>
                  <a:pt x="57" y="88"/>
                </a:moveTo>
                <a:cubicBezTo>
                  <a:pt x="59" y="88"/>
                  <a:pt x="61" y="88"/>
                  <a:pt x="63" y="88"/>
                </a:cubicBezTo>
                <a:cubicBezTo>
                  <a:pt x="63" y="73"/>
                  <a:pt x="63" y="73"/>
                  <a:pt x="63" y="73"/>
                </a:cubicBezTo>
                <a:cubicBezTo>
                  <a:pt x="57" y="67"/>
                  <a:pt x="57" y="67"/>
                  <a:pt x="57" y="67"/>
                </a:cubicBezTo>
                <a:cubicBezTo>
                  <a:pt x="57" y="88"/>
                  <a:pt x="57" y="88"/>
                  <a:pt x="57" y="88"/>
                </a:cubicBezTo>
                <a:close/>
                <a:moveTo>
                  <a:pt x="68" y="88"/>
                </a:moveTo>
                <a:cubicBezTo>
                  <a:pt x="70" y="88"/>
                  <a:pt x="73" y="88"/>
                  <a:pt x="75" y="88"/>
                </a:cubicBezTo>
                <a:cubicBezTo>
                  <a:pt x="75" y="72"/>
                  <a:pt x="75" y="72"/>
                  <a:pt x="75" y="72"/>
                </a:cubicBezTo>
                <a:cubicBezTo>
                  <a:pt x="68" y="75"/>
                  <a:pt x="68" y="75"/>
                  <a:pt x="68" y="75"/>
                </a:cubicBezTo>
                <a:lnTo>
                  <a:pt x="68" y="8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2619378" y="5177711"/>
            <a:ext cx="2754121" cy="647099"/>
          </a:xfrm>
          <a:prstGeom prst="roundRect">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776120" y="5179997"/>
            <a:ext cx="628513" cy="649269"/>
          </a:xfrm>
          <a:custGeom>
            <a:rect l="l" t="t" r="r" b="b"/>
            <a:pathLst>
              <a:path w="89" h="92">
                <a:moveTo>
                  <a:pt x="45" y="0"/>
                </a:moveTo>
                <a:cubicBezTo>
                  <a:pt x="40" y="0"/>
                  <a:pt x="35" y="5"/>
                  <a:pt x="35" y="11"/>
                </a:cubicBezTo>
                <a:cubicBezTo>
                  <a:pt x="35" y="16"/>
                  <a:pt x="40" y="21"/>
                  <a:pt x="45" y="21"/>
                </a:cubicBezTo>
                <a:cubicBezTo>
                  <a:pt x="51" y="21"/>
                  <a:pt x="56" y="16"/>
                  <a:pt x="56" y="11"/>
                </a:cubicBezTo>
                <a:cubicBezTo>
                  <a:pt x="56" y="5"/>
                  <a:pt x="51" y="0"/>
                  <a:pt x="45" y="0"/>
                </a:cubicBezTo>
                <a:close/>
                <a:moveTo>
                  <a:pt x="70" y="10"/>
                </a:moveTo>
                <a:cubicBezTo>
                  <a:pt x="65" y="10"/>
                  <a:pt x="61" y="14"/>
                  <a:pt x="61" y="18"/>
                </a:cubicBezTo>
                <a:cubicBezTo>
                  <a:pt x="61" y="23"/>
                  <a:pt x="65" y="27"/>
                  <a:pt x="70" y="27"/>
                </a:cubicBezTo>
                <a:cubicBezTo>
                  <a:pt x="74" y="27"/>
                  <a:pt x="78" y="23"/>
                  <a:pt x="78" y="18"/>
                </a:cubicBezTo>
                <a:cubicBezTo>
                  <a:pt x="78" y="14"/>
                  <a:pt x="74" y="10"/>
                  <a:pt x="70" y="10"/>
                </a:cubicBezTo>
                <a:close/>
                <a:moveTo>
                  <a:pt x="30" y="52"/>
                </a:moveTo>
                <a:cubicBezTo>
                  <a:pt x="30" y="55"/>
                  <a:pt x="30" y="55"/>
                  <a:pt x="30" y="55"/>
                </a:cubicBezTo>
                <a:cubicBezTo>
                  <a:pt x="30" y="55"/>
                  <a:pt x="30" y="55"/>
                  <a:pt x="30" y="55"/>
                </a:cubicBezTo>
                <a:cubicBezTo>
                  <a:pt x="32" y="85"/>
                  <a:pt x="32" y="85"/>
                  <a:pt x="32" y="85"/>
                </a:cubicBezTo>
                <a:cubicBezTo>
                  <a:pt x="24" y="85"/>
                  <a:pt x="24" y="85"/>
                  <a:pt x="24" y="85"/>
                </a:cubicBezTo>
                <a:cubicBezTo>
                  <a:pt x="22" y="59"/>
                  <a:pt x="22" y="59"/>
                  <a:pt x="22" y="59"/>
                </a:cubicBezTo>
                <a:cubicBezTo>
                  <a:pt x="19" y="59"/>
                  <a:pt x="19" y="59"/>
                  <a:pt x="19" y="59"/>
                </a:cubicBezTo>
                <a:cubicBezTo>
                  <a:pt x="17" y="85"/>
                  <a:pt x="17" y="85"/>
                  <a:pt x="17" y="85"/>
                </a:cubicBezTo>
                <a:cubicBezTo>
                  <a:pt x="10" y="85"/>
                  <a:pt x="10" y="85"/>
                  <a:pt x="10" y="85"/>
                </a:cubicBezTo>
                <a:cubicBezTo>
                  <a:pt x="11" y="55"/>
                  <a:pt x="11" y="55"/>
                  <a:pt x="11" y="55"/>
                </a:cubicBezTo>
                <a:cubicBezTo>
                  <a:pt x="10" y="43"/>
                  <a:pt x="10" y="43"/>
                  <a:pt x="10" y="43"/>
                </a:cubicBezTo>
                <a:cubicBezTo>
                  <a:pt x="4" y="53"/>
                  <a:pt x="4" y="53"/>
                  <a:pt x="4" y="53"/>
                </a:cubicBezTo>
                <a:cubicBezTo>
                  <a:pt x="0" y="50"/>
                  <a:pt x="0" y="50"/>
                  <a:pt x="0" y="50"/>
                </a:cubicBezTo>
                <a:cubicBezTo>
                  <a:pt x="10" y="28"/>
                  <a:pt x="10" y="28"/>
                  <a:pt x="10" y="28"/>
                </a:cubicBezTo>
                <a:cubicBezTo>
                  <a:pt x="16" y="28"/>
                  <a:pt x="16" y="28"/>
                  <a:pt x="16" y="28"/>
                </a:cubicBezTo>
                <a:cubicBezTo>
                  <a:pt x="21" y="35"/>
                  <a:pt x="21" y="35"/>
                  <a:pt x="21" y="35"/>
                </a:cubicBezTo>
                <a:cubicBezTo>
                  <a:pt x="26" y="28"/>
                  <a:pt x="26" y="28"/>
                  <a:pt x="26" y="28"/>
                </a:cubicBezTo>
                <a:cubicBezTo>
                  <a:pt x="31" y="28"/>
                  <a:pt x="31" y="28"/>
                  <a:pt x="31" y="28"/>
                </a:cubicBezTo>
                <a:cubicBezTo>
                  <a:pt x="33" y="24"/>
                  <a:pt x="33" y="24"/>
                  <a:pt x="33" y="24"/>
                </a:cubicBezTo>
                <a:cubicBezTo>
                  <a:pt x="44" y="24"/>
                  <a:pt x="44" y="24"/>
                  <a:pt x="44" y="24"/>
                </a:cubicBezTo>
                <a:cubicBezTo>
                  <a:pt x="43" y="25"/>
                  <a:pt x="43" y="25"/>
                  <a:pt x="43" y="25"/>
                </a:cubicBezTo>
                <a:cubicBezTo>
                  <a:pt x="44" y="27"/>
                  <a:pt x="44" y="27"/>
                  <a:pt x="44" y="27"/>
                </a:cubicBezTo>
                <a:cubicBezTo>
                  <a:pt x="41" y="44"/>
                  <a:pt x="41" y="44"/>
                  <a:pt x="41" y="44"/>
                </a:cubicBezTo>
                <a:cubicBezTo>
                  <a:pt x="45" y="48"/>
                  <a:pt x="45" y="48"/>
                  <a:pt x="45" y="48"/>
                </a:cubicBezTo>
                <a:cubicBezTo>
                  <a:pt x="45" y="48"/>
                  <a:pt x="45" y="48"/>
                  <a:pt x="45" y="48"/>
                </a:cubicBezTo>
                <a:cubicBezTo>
                  <a:pt x="45" y="48"/>
                  <a:pt x="45" y="48"/>
                  <a:pt x="45" y="48"/>
                </a:cubicBezTo>
                <a:cubicBezTo>
                  <a:pt x="45" y="48"/>
                  <a:pt x="45" y="48"/>
                  <a:pt x="45" y="48"/>
                </a:cubicBezTo>
                <a:cubicBezTo>
                  <a:pt x="45" y="48"/>
                  <a:pt x="45" y="48"/>
                  <a:pt x="45" y="48"/>
                </a:cubicBezTo>
                <a:cubicBezTo>
                  <a:pt x="49" y="44"/>
                  <a:pt x="49" y="44"/>
                  <a:pt x="49" y="44"/>
                </a:cubicBezTo>
                <a:cubicBezTo>
                  <a:pt x="47" y="27"/>
                  <a:pt x="47" y="27"/>
                  <a:pt x="47" y="27"/>
                </a:cubicBezTo>
                <a:cubicBezTo>
                  <a:pt x="48" y="25"/>
                  <a:pt x="48" y="25"/>
                  <a:pt x="48" y="25"/>
                </a:cubicBezTo>
                <a:cubicBezTo>
                  <a:pt x="47" y="24"/>
                  <a:pt x="47" y="24"/>
                  <a:pt x="47" y="24"/>
                </a:cubicBezTo>
                <a:cubicBezTo>
                  <a:pt x="58" y="24"/>
                  <a:pt x="58" y="24"/>
                  <a:pt x="58" y="24"/>
                </a:cubicBezTo>
                <a:cubicBezTo>
                  <a:pt x="59" y="28"/>
                  <a:pt x="59" y="28"/>
                  <a:pt x="59" y="28"/>
                </a:cubicBezTo>
                <a:cubicBezTo>
                  <a:pt x="64" y="28"/>
                  <a:pt x="64" y="28"/>
                  <a:pt x="64" y="28"/>
                </a:cubicBezTo>
                <a:cubicBezTo>
                  <a:pt x="70" y="35"/>
                  <a:pt x="70" y="35"/>
                  <a:pt x="70" y="35"/>
                </a:cubicBezTo>
                <a:cubicBezTo>
                  <a:pt x="75" y="28"/>
                  <a:pt x="75" y="28"/>
                  <a:pt x="75" y="28"/>
                </a:cubicBezTo>
                <a:cubicBezTo>
                  <a:pt x="80" y="28"/>
                  <a:pt x="80" y="28"/>
                  <a:pt x="80" y="28"/>
                </a:cubicBezTo>
                <a:cubicBezTo>
                  <a:pt x="89" y="48"/>
                  <a:pt x="89" y="48"/>
                  <a:pt x="89" y="48"/>
                </a:cubicBezTo>
                <a:cubicBezTo>
                  <a:pt x="85" y="51"/>
                  <a:pt x="85" y="51"/>
                  <a:pt x="85" y="51"/>
                </a:cubicBezTo>
                <a:cubicBezTo>
                  <a:pt x="79" y="41"/>
                  <a:pt x="79" y="41"/>
                  <a:pt x="79" y="41"/>
                </a:cubicBezTo>
                <a:cubicBezTo>
                  <a:pt x="79" y="55"/>
                  <a:pt x="79" y="55"/>
                  <a:pt x="79" y="55"/>
                </a:cubicBezTo>
                <a:cubicBezTo>
                  <a:pt x="79" y="55"/>
                  <a:pt x="79" y="55"/>
                  <a:pt x="79" y="55"/>
                </a:cubicBezTo>
                <a:cubicBezTo>
                  <a:pt x="80" y="85"/>
                  <a:pt x="80" y="85"/>
                  <a:pt x="80" y="85"/>
                </a:cubicBezTo>
                <a:cubicBezTo>
                  <a:pt x="72" y="85"/>
                  <a:pt x="72" y="85"/>
                  <a:pt x="72" y="85"/>
                </a:cubicBezTo>
                <a:cubicBezTo>
                  <a:pt x="71" y="59"/>
                  <a:pt x="71" y="59"/>
                  <a:pt x="71" y="59"/>
                </a:cubicBezTo>
                <a:cubicBezTo>
                  <a:pt x="68" y="59"/>
                  <a:pt x="68" y="59"/>
                  <a:pt x="68" y="59"/>
                </a:cubicBezTo>
                <a:cubicBezTo>
                  <a:pt x="66" y="85"/>
                  <a:pt x="66" y="85"/>
                  <a:pt x="66" y="85"/>
                </a:cubicBezTo>
                <a:cubicBezTo>
                  <a:pt x="59" y="85"/>
                  <a:pt x="59" y="85"/>
                  <a:pt x="59" y="85"/>
                </a:cubicBezTo>
                <a:cubicBezTo>
                  <a:pt x="60" y="55"/>
                  <a:pt x="60" y="55"/>
                  <a:pt x="60" y="55"/>
                </a:cubicBezTo>
                <a:cubicBezTo>
                  <a:pt x="60" y="53"/>
                  <a:pt x="60" y="53"/>
                  <a:pt x="60" y="53"/>
                </a:cubicBezTo>
                <a:cubicBezTo>
                  <a:pt x="57" y="55"/>
                  <a:pt x="57" y="55"/>
                  <a:pt x="57" y="55"/>
                </a:cubicBezTo>
                <a:cubicBezTo>
                  <a:pt x="58" y="92"/>
                  <a:pt x="58" y="92"/>
                  <a:pt x="58" y="92"/>
                </a:cubicBezTo>
                <a:cubicBezTo>
                  <a:pt x="49" y="92"/>
                  <a:pt x="49" y="92"/>
                  <a:pt x="49" y="92"/>
                </a:cubicBezTo>
                <a:cubicBezTo>
                  <a:pt x="47" y="61"/>
                  <a:pt x="47" y="61"/>
                  <a:pt x="47" y="61"/>
                </a:cubicBezTo>
                <a:cubicBezTo>
                  <a:pt x="43" y="61"/>
                  <a:pt x="43" y="61"/>
                  <a:pt x="43" y="61"/>
                </a:cubicBezTo>
                <a:cubicBezTo>
                  <a:pt x="42" y="92"/>
                  <a:pt x="42" y="92"/>
                  <a:pt x="42" y="92"/>
                </a:cubicBezTo>
                <a:cubicBezTo>
                  <a:pt x="32" y="92"/>
                  <a:pt x="32" y="92"/>
                  <a:pt x="32" y="92"/>
                </a:cubicBezTo>
                <a:cubicBezTo>
                  <a:pt x="34" y="55"/>
                  <a:pt x="34" y="55"/>
                  <a:pt x="34" y="55"/>
                </a:cubicBezTo>
                <a:cubicBezTo>
                  <a:pt x="30" y="52"/>
                  <a:pt x="30" y="52"/>
                  <a:pt x="30" y="52"/>
                </a:cubicBezTo>
                <a:close/>
                <a:moveTo>
                  <a:pt x="21" y="10"/>
                </a:moveTo>
                <a:cubicBezTo>
                  <a:pt x="16" y="10"/>
                  <a:pt x="13" y="14"/>
                  <a:pt x="13" y="18"/>
                </a:cubicBezTo>
                <a:cubicBezTo>
                  <a:pt x="13" y="23"/>
                  <a:pt x="16" y="27"/>
                  <a:pt x="21" y="27"/>
                </a:cubicBezTo>
                <a:cubicBezTo>
                  <a:pt x="25" y="27"/>
                  <a:pt x="29" y="23"/>
                  <a:pt x="29" y="18"/>
                </a:cubicBezTo>
                <a:cubicBezTo>
                  <a:pt x="29" y="14"/>
                  <a:pt x="25" y="10"/>
                  <a:pt x="21" y="1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590556" y="2936787"/>
            <a:ext cx="5364583" cy="582295"/>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带锯车间岗位是生产线上的关键岗位，其工作质量和效率直接影响到整个生产线的运行和产品质量。</a:t>
            </a:r>
            <a:endParaRPr lang="en-US" sz="1100"/>
          </a:p>
        </p:txBody>
      </p:sp>
      <p:sp>
        <p:nvSpPr>
          <p:cNvPr id="11" name="AutoShape 11"/>
          <p:cNvSpPr/>
          <p:nvPr/>
        </p:nvSpPr>
        <p:spPr>
          <a:xfrm>
            <a:off x="5590556" y="4059741"/>
            <a:ext cx="5364583" cy="582295"/>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精确的切割和加工是确保产品质量和生产效率的重要环节，需要高度的专业技能和责任心。</a:t>
            </a:r>
            <a:endParaRPr lang="en-US" sz="1100"/>
          </a:p>
        </p:txBody>
      </p:sp>
      <p:sp>
        <p:nvSpPr>
          <p:cNvPr id="12" name="AutoShape 12"/>
          <p:cNvSpPr/>
          <p:nvPr/>
        </p:nvSpPr>
        <p:spPr>
          <a:xfrm>
            <a:off x="5590556" y="5182247"/>
            <a:ext cx="5364583" cy="582295"/>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对于设备的维护和保养也是确保生产线稳定运行的关键因素之一。</a:t>
            </a:r>
            <a:endParaRPr lang="en-US" sz="1100"/>
          </a:p>
        </p:txBody>
      </p:sp>
      <p:sp>
        <p:nvSpPr>
          <p:cNvPr id="13" name="AutoShape 13"/>
          <p:cNvSpPr/>
          <p:nvPr/>
        </p:nvSpPr>
        <p:spPr>
          <a:xfrm>
            <a:off x="5590556" y="1803301"/>
            <a:ext cx="5364583" cy="582295"/>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重要性</a:t>
            </a:r>
            <a:endParaRPr lang="en-US" sz="1100"/>
          </a:p>
        </p:txBody>
      </p:sp>
      <p:sp>
        <p:nvSpPr>
          <p:cNvPr id="14" name="AutoShape 14"/>
          <p:cNvSpPr/>
          <p:nvPr/>
        </p:nvSpPr>
        <p:spPr>
          <a:xfrm>
            <a:off x="2642414" y="2923559"/>
            <a:ext cx="2708226" cy="646984"/>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3000" b="1">
                <a:solidFill>
                  <a:srgbClr val="FFFFFF">
                    <a:alpha val="100000"/>
                  </a:srgbClr>
                </a:solidFill>
                <a:latin typeface="Microsoft Yahei"/>
                <a:ea typeface="Microsoft Yahei"/>
                <a:cs typeface="Microsoft Yahei"/>
              </a:rPr>
              <a:t>02</a:t>
            </a:r>
            <a:endParaRPr lang="en-US" sz="1100"/>
          </a:p>
        </p:txBody>
      </p:sp>
      <p:sp>
        <p:nvSpPr>
          <p:cNvPr id="15" name="AutoShape 15"/>
          <p:cNvSpPr/>
          <p:nvPr/>
        </p:nvSpPr>
        <p:spPr>
          <a:xfrm>
            <a:off x="2642414" y="4055207"/>
            <a:ext cx="2708226" cy="646984"/>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3000" b="1">
                <a:solidFill>
                  <a:srgbClr val="FFFFFF">
                    <a:alpha val="100000"/>
                  </a:srgbClr>
                </a:solidFill>
                <a:latin typeface="Microsoft Yahei"/>
                <a:ea typeface="Microsoft Yahei"/>
                <a:cs typeface="Microsoft Yahei"/>
              </a:rPr>
              <a:t>03</a:t>
            </a:r>
            <a:endParaRPr lang="en-US" sz="1100"/>
          </a:p>
        </p:txBody>
      </p:sp>
      <p:sp>
        <p:nvSpPr>
          <p:cNvPr id="16" name="AutoShape 16"/>
          <p:cNvSpPr/>
          <p:nvPr/>
        </p:nvSpPr>
        <p:spPr>
          <a:xfrm>
            <a:off x="2642414" y="5177711"/>
            <a:ext cx="2708226" cy="646984"/>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3000" b="1">
                <a:solidFill>
                  <a:srgbClr val="FFFFFF">
                    <a:alpha val="100000"/>
                  </a:srgbClr>
                </a:solidFill>
                <a:latin typeface="Microsoft Yahei"/>
                <a:ea typeface="Microsoft Yahei"/>
                <a:cs typeface="Microsoft Yahei"/>
              </a:rPr>
              <a:t>04</a:t>
            </a:r>
            <a:endParaRPr lang="en-US" sz="1100"/>
          </a:p>
        </p:txBody>
      </p:sp>
      <p:sp>
        <p:nvSpPr>
          <p:cNvPr id="17" name="Freeform 17"/>
          <p:cNvSpPr/>
          <p:nvPr/>
        </p:nvSpPr>
        <p:spPr>
          <a:xfrm>
            <a:off x="1810403" y="2932252"/>
            <a:ext cx="568288" cy="568288"/>
          </a:xfrm>
          <a:custGeom>
            <a:rect l="l" t="t" r="r" b="b"/>
            <a:pathLst>
              <a:path w="304800" h="304800">
                <a:moveTo>
                  <a:pt x="247650" y="38100"/>
                </a:moveTo>
                <a:lnTo>
                  <a:pt x="247650" y="57598"/>
                </a:lnTo>
                <a:cubicBezTo>
                  <a:pt x="247650" y="78657"/>
                  <a:pt x="230610" y="95698"/>
                  <a:pt x="209550" y="95698"/>
                </a:cubicBezTo>
                <a:cubicBezTo>
                  <a:pt x="188490" y="95698"/>
                  <a:pt x="171450" y="78657"/>
                  <a:pt x="171450" y="57598"/>
                </a:cubicBezTo>
                <a:lnTo>
                  <a:pt x="171450" y="38100"/>
                </a:lnTo>
                <a:lnTo>
                  <a:pt x="133350" y="38100"/>
                </a:lnTo>
                <a:lnTo>
                  <a:pt x="133350" y="57598"/>
                </a:lnTo>
                <a:cubicBezTo>
                  <a:pt x="133350" y="78657"/>
                  <a:pt x="116310" y="95698"/>
                  <a:pt x="95250" y="95698"/>
                </a:cubicBezTo>
                <a:cubicBezTo>
                  <a:pt x="74190" y="95698"/>
                  <a:pt x="57150" y="78657"/>
                  <a:pt x="57150" y="57598"/>
                </a:cubicBezTo>
                <a:lnTo>
                  <a:pt x="57150" y="38100"/>
                </a:lnTo>
                <a:lnTo>
                  <a:pt x="0" y="38100"/>
                </a:lnTo>
                <a:lnTo>
                  <a:pt x="0" y="304800"/>
                </a:lnTo>
                <a:lnTo>
                  <a:pt x="304800" y="304800"/>
                </a:lnTo>
                <a:lnTo>
                  <a:pt x="304800" y="38100"/>
                </a:lnTo>
                <a:lnTo>
                  <a:pt x="247650" y="38100"/>
                </a:lnTo>
                <a:close/>
                <a:moveTo>
                  <a:pt x="95250" y="266700"/>
                </a:moveTo>
                <a:lnTo>
                  <a:pt x="57150" y="266700"/>
                </a:lnTo>
                <a:lnTo>
                  <a:pt x="57150" y="228600"/>
                </a:lnTo>
                <a:lnTo>
                  <a:pt x="95250" y="228600"/>
                </a:lnTo>
                <a:lnTo>
                  <a:pt x="95250" y="266700"/>
                </a:lnTo>
                <a:close/>
                <a:moveTo>
                  <a:pt x="95250" y="190500"/>
                </a:moveTo>
                <a:lnTo>
                  <a:pt x="57150" y="190500"/>
                </a:lnTo>
                <a:lnTo>
                  <a:pt x="57150" y="152400"/>
                </a:lnTo>
                <a:lnTo>
                  <a:pt x="95250" y="152400"/>
                </a:lnTo>
                <a:lnTo>
                  <a:pt x="95250" y="190500"/>
                </a:lnTo>
                <a:close/>
                <a:moveTo>
                  <a:pt x="171450" y="266700"/>
                </a:moveTo>
                <a:lnTo>
                  <a:pt x="133350" y="266700"/>
                </a:lnTo>
                <a:lnTo>
                  <a:pt x="133350" y="228600"/>
                </a:lnTo>
                <a:lnTo>
                  <a:pt x="171450" y="228600"/>
                </a:lnTo>
                <a:lnTo>
                  <a:pt x="171450" y="266700"/>
                </a:lnTo>
                <a:close/>
                <a:moveTo>
                  <a:pt x="171450" y="190500"/>
                </a:moveTo>
                <a:lnTo>
                  <a:pt x="133350" y="190500"/>
                </a:lnTo>
                <a:lnTo>
                  <a:pt x="133350" y="152400"/>
                </a:lnTo>
                <a:lnTo>
                  <a:pt x="171450" y="152400"/>
                </a:lnTo>
                <a:lnTo>
                  <a:pt x="171450" y="190500"/>
                </a:lnTo>
                <a:close/>
                <a:moveTo>
                  <a:pt x="209550" y="266700"/>
                </a:moveTo>
                <a:lnTo>
                  <a:pt x="209550" y="228600"/>
                </a:lnTo>
                <a:lnTo>
                  <a:pt x="247650" y="228600"/>
                </a:lnTo>
                <a:lnTo>
                  <a:pt x="209550" y="266700"/>
                </a:lnTo>
                <a:close/>
                <a:moveTo>
                  <a:pt x="247650" y="190500"/>
                </a:moveTo>
                <a:lnTo>
                  <a:pt x="209550" y="190500"/>
                </a:lnTo>
                <a:lnTo>
                  <a:pt x="209550" y="152400"/>
                </a:lnTo>
                <a:lnTo>
                  <a:pt x="247650" y="152400"/>
                </a:lnTo>
                <a:lnTo>
                  <a:pt x="247650" y="190500"/>
                </a:lnTo>
                <a:close/>
                <a:moveTo>
                  <a:pt x="76200" y="57150"/>
                </a:moveTo>
                <a:lnTo>
                  <a:pt x="76200" y="19050"/>
                </a:lnTo>
                <a:cubicBezTo>
                  <a:pt x="76200" y="8525"/>
                  <a:pt x="84725" y="0"/>
                  <a:pt x="95250" y="0"/>
                </a:cubicBezTo>
                <a:cubicBezTo>
                  <a:pt x="105775" y="0"/>
                  <a:pt x="114300" y="8525"/>
                  <a:pt x="114300" y="19050"/>
                </a:cubicBezTo>
                <a:lnTo>
                  <a:pt x="114300" y="57150"/>
                </a:lnTo>
                <a:cubicBezTo>
                  <a:pt x="114300" y="67675"/>
                  <a:pt x="105775" y="76200"/>
                  <a:pt x="95250" y="76200"/>
                </a:cubicBezTo>
                <a:cubicBezTo>
                  <a:pt x="84725" y="76200"/>
                  <a:pt x="76200" y="67675"/>
                  <a:pt x="76200" y="57150"/>
                </a:cubicBezTo>
                <a:close/>
                <a:moveTo>
                  <a:pt x="190500" y="57150"/>
                </a:moveTo>
                <a:lnTo>
                  <a:pt x="190500" y="19050"/>
                </a:lnTo>
                <a:cubicBezTo>
                  <a:pt x="190500" y="8525"/>
                  <a:pt x="199025" y="0"/>
                  <a:pt x="209550" y="0"/>
                </a:cubicBezTo>
                <a:cubicBezTo>
                  <a:pt x="220075" y="0"/>
                  <a:pt x="228600" y="8525"/>
                  <a:pt x="228600" y="19050"/>
                </a:cubicBezTo>
                <a:lnTo>
                  <a:pt x="228600" y="57150"/>
                </a:lnTo>
                <a:cubicBezTo>
                  <a:pt x="228600" y="67675"/>
                  <a:pt x="220075" y="76200"/>
                  <a:pt x="209550" y="76200"/>
                </a:cubicBezTo>
                <a:cubicBezTo>
                  <a:pt x="199025" y="76200"/>
                  <a:pt x="190500" y="67675"/>
                  <a:pt x="190500" y="5715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岗位职责与重要性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02</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生产计划与执行</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5625" r="1562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协调与其他部门之间的沟通，确保生产计划的顺利执行。</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根据公司总体战略和市场需求，制定带锯车间的生产计划和策略。</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评估生产能力，合理安排生产任务，确保生产计划的可行性和准确性。</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制定生产计划</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协调资源，确保生产顺利进行</a:t>
              </a:r>
            </a:p>
          </p:txBody>
        </p:sp>
      </p:grpSp>
      <p:grpSp>
        <p:nvGrpSpPr>
          <p:cNvPr id="28" name="Group 28"/>
          <p:cNvGrpSpPr/>
          <p:nvPr/>
        </p:nvGrpSpPr>
        <p:grpSpPr>
          <a:xfrm>
            <a:off x="5784437" y="1687163"/>
            <a:ext cx="4496144" cy="565817"/>
            <a:chOff x="5784437" y="1687163"/>
            <a:chExt cx="4496144" cy="565817"/>
          </a:xfrm>
        </p:grpSpPr>
        <p:sp>
          <p:nvSpPr>
            <p:cNvPr id="29" name="AutoShape 29"/>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0" name="TextBox 30"/>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grpSp>
        <p:nvGrpSpPr>
          <p:cNvPr id="31" name="Group 31"/>
          <p:cNvGrpSpPr/>
          <p:nvPr/>
        </p:nvGrpSpPr>
        <p:grpSpPr>
          <a:xfrm>
            <a:off x="5784437" y="2262505"/>
            <a:ext cx="4496144" cy="820535"/>
            <a:chOff x="5784437" y="2262505"/>
            <a:chExt cx="4496144" cy="820535"/>
          </a:xfrm>
        </p:grpSpPr>
        <p:sp>
          <p:nvSpPr>
            <p:cNvPr id="32" name="TextBox 32"/>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负责带锯车间的人力、物力、财力等资源的调配和管理，确保生产所需资源的充足和有效利用。</a:t>
              </a:r>
            </a:p>
          </p:txBody>
        </p:sp>
      </p:grpSp>
      <p:grpSp>
        <p:nvGrpSpPr>
          <p:cNvPr id="33" name="Group 33"/>
          <p:cNvGrpSpPr/>
          <p:nvPr/>
        </p:nvGrpSpPr>
        <p:grpSpPr>
          <a:xfrm>
            <a:off x="5784437" y="3120755"/>
            <a:ext cx="4496144" cy="565817"/>
            <a:chOff x="5784437" y="3120755"/>
            <a:chExt cx="4496144" cy="565817"/>
          </a:xfrm>
        </p:grpSpPr>
        <p:sp>
          <p:nvSpPr>
            <p:cNvPr id="34" name="AutoShape 34"/>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5" name="TextBox 35"/>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grpSp>
        <p:nvGrpSpPr>
          <p:cNvPr id="36" name="Group 36"/>
          <p:cNvGrpSpPr/>
          <p:nvPr/>
        </p:nvGrpSpPr>
        <p:grpSpPr>
          <a:xfrm>
            <a:off x="5784437" y="3715147"/>
            <a:ext cx="4496144" cy="820535"/>
            <a:chOff x="5784437" y="3715147"/>
            <a:chExt cx="4496144" cy="820535"/>
          </a:xfrm>
        </p:grpSpPr>
        <p:sp>
          <p:nvSpPr>
            <p:cNvPr id="37" name="TextBox 37"/>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及时处理生产过程中出现的问题和困难，确保生产的顺利进行。</a:t>
              </a:r>
            </a:p>
          </p:txBody>
        </p:sp>
      </p:grpSp>
      <p:grpSp>
        <p:nvGrpSpPr>
          <p:cNvPr id="38" name="Group 38"/>
          <p:cNvGrpSpPr/>
          <p:nvPr/>
        </p:nvGrpSpPr>
        <p:grpSpPr>
          <a:xfrm>
            <a:off x="5784437" y="4609991"/>
            <a:ext cx="4496144" cy="565817"/>
            <a:chOff x="5784437" y="4609991"/>
            <a:chExt cx="4496144" cy="565817"/>
          </a:xfrm>
        </p:grpSpPr>
        <p:sp>
          <p:nvSpPr>
            <p:cNvPr id="39" name="AutoShape 39"/>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5784437" y="5204382"/>
            <a:ext cx="4496144" cy="820535"/>
            <a:chOff x="5784437" y="5204382"/>
            <a:chExt cx="4496144" cy="820535"/>
          </a:xfrm>
        </p:grpSpPr>
        <p:sp>
          <p:nvSpPr>
            <p:cNvPr id="41" name="TextBox 41"/>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协调与供应商、物流等外部资源的关系，确保原材料和零部件的及时供应。</a:t>
              </a:r>
            </a:p>
          </p:txBody>
        </p:sp>
      </p:grpSp>
      <p:sp>
        <p:nvSpPr>
          <p:cNvPr id="42" name="TextBox 42"/>
          <p:cNvSpPr txBox="1"/>
          <p:nvPr/>
        </p:nvSpPr>
        <p:spPr>
          <a:xfrm>
            <a:off x="5945582" y="4609991"/>
            <a:ext cx="4173855" cy="561199"/>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cxnSp>
        <p:nvCxnSpPr>
          <p:cNvPr id="2" name="Connector 2"/>
          <p:cNvCxnSpPr/>
          <p:nvPr/>
        </p:nvCxnSpPr>
        <p:spPr>
          <a:xfrm>
            <a:off x="637353" y="2404706"/>
            <a:ext cx="670328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271485" y="1863863"/>
            <a:ext cx="3274807" cy="327480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218543" y="2058700"/>
            <a:ext cx="692012" cy="692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18543" y="2152294"/>
            <a:ext cx="692012" cy="504825"/>
          </a:xfrm>
          <a:prstGeom prst="rect">
            <a:avLst/>
          </a:prstGeom>
        </p:spPr>
        <p:txBody>
          <a:bodyPr vert="horz" wrap="square" lIns="114300" tIns="57150" rIns="114300" bIns="5715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550" b="1">
                <a:solidFill>
                  <a:srgbClr val="FFFFFF">
                    <a:alpha val="100000"/>
                  </a:srgbClr>
                </a:solidFill>
                <a:latin typeface="Microsoft Yahei"/>
                <a:ea typeface="Microsoft Yahei"/>
                <a:cs typeface="Microsoft Yahei"/>
              </a:rPr>
              <a:t>01</a:t>
            </a:r>
          </a:p>
        </p:txBody>
      </p:sp>
      <p:sp>
        <p:nvSpPr>
          <p:cNvPr id="6" name="AutoShape 6"/>
          <p:cNvSpPr/>
          <p:nvPr/>
        </p:nvSpPr>
        <p:spPr>
          <a:xfrm>
            <a:off x="3642991" y="2058700"/>
            <a:ext cx="692012" cy="692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3652135" y="2152294"/>
            <a:ext cx="673724" cy="504825"/>
          </a:xfrm>
          <a:prstGeom prst="rect">
            <a:avLst/>
          </a:prstGeom>
        </p:spPr>
        <p:txBody>
          <a:bodyPr vert="horz" wrap="square" lIns="114300" tIns="57150" rIns="114300" bIns="5715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550" b="1">
                <a:solidFill>
                  <a:srgbClr val="FFFFFF">
                    <a:alpha val="100000"/>
                  </a:srgbClr>
                </a:solidFill>
                <a:latin typeface="Microsoft Yahei"/>
                <a:ea typeface="Microsoft Yahei"/>
                <a:cs typeface="Microsoft Yahei"/>
              </a:rPr>
              <a:t>02</a:t>
            </a:r>
          </a:p>
        </p:txBody>
      </p:sp>
      <p:sp>
        <p:nvSpPr>
          <p:cNvPr id="8" name="AutoShape 8"/>
          <p:cNvSpPr/>
          <p:nvPr/>
        </p:nvSpPr>
        <p:spPr>
          <a:xfrm>
            <a:off x="5990360" y="2058700"/>
            <a:ext cx="692012" cy="692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990360" y="2105497"/>
            <a:ext cx="692012" cy="598419"/>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700" b="1">
                <a:solidFill>
                  <a:srgbClr val="FFFFFF">
                    <a:alpha val="100000"/>
                  </a:srgbClr>
                </a:solidFill>
                <a:latin typeface="Microsoft Yahei"/>
                <a:ea typeface="Microsoft Yahei"/>
                <a:cs typeface="Microsoft Yahei"/>
              </a:rPr>
              <a:t>03</a:t>
            </a:r>
          </a:p>
        </p:txBody>
      </p:sp>
      <p:cxnSp>
        <p:nvCxnSpPr>
          <p:cNvPr id="10" name="Connector 10"/>
          <p:cNvCxnSpPr/>
          <p:nvPr/>
        </p:nvCxnSpPr>
        <p:spPr>
          <a:xfrm flipH="1">
            <a:off x="2732226" y="2404706"/>
            <a:ext cx="0" cy="2857056"/>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518866" y="3421503"/>
            <a:ext cx="2091366" cy="13971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350">
                <a:solidFill>
                  <a:schemeClr val="dk1">
                    <a:alpha val="100000"/>
                  </a:schemeClr>
                </a:solidFill>
                <a:latin typeface="Microsoft Yahei"/>
                <a:ea typeface="Microsoft Yahei"/>
                <a:cs typeface="Microsoft Yahei"/>
              </a:rPr>
              <a:t>制定带锯车间的生产标准和工艺流程，确保生产过程的规范化和标准化。</a:t>
            </a:r>
          </a:p>
        </p:txBody>
      </p:sp>
      <p:sp>
        <p:nvSpPr>
          <p:cNvPr id="12" name="TextBox 12"/>
          <p:cNvSpPr txBox="1"/>
          <p:nvPr/>
        </p:nvSpPr>
        <p:spPr>
          <a:xfrm>
            <a:off x="2875468" y="3421503"/>
            <a:ext cx="2091366" cy="13971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350">
                <a:solidFill>
                  <a:schemeClr val="dk1">
                    <a:alpha val="100000"/>
                  </a:schemeClr>
                </a:solidFill>
                <a:latin typeface="Microsoft Yahei"/>
                <a:ea typeface="Microsoft Yahei"/>
                <a:cs typeface="Microsoft Yahei"/>
              </a:rPr>
              <a:t>监督生产过程中的各个环节，确保产品质量符合公司要求和客户标准。</a:t>
            </a:r>
          </a:p>
        </p:txBody>
      </p:sp>
      <p:sp>
        <p:nvSpPr>
          <p:cNvPr id="13" name="TextBox 13"/>
          <p:cNvSpPr txBox="1"/>
          <p:nvPr/>
        </p:nvSpPr>
        <p:spPr>
          <a:xfrm>
            <a:off x="5290683" y="3421503"/>
            <a:ext cx="2091366" cy="13971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350">
                <a:solidFill>
                  <a:schemeClr val="dk1">
                    <a:alpha val="100000"/>
                  </a:schemeClr>
                </a:solidFill>
                <a:latin typeface="Microsoft Yahei"/>
                <a:ea typeface="Microsoft Yahei"/>
                <a:cs typeface="Microsoft Yahei"/>
              </a:rPr>
              <a:t>负责组织对不合格品的评审和处理，分析原因并采取相应的纠正措施，防止类似问题的再次发生。</a:t>
            </a:r>
          </a:p>
        </p:txBody>
      </p:sp>
      <p:pic>
        <p:nvPicPr>
          <p:cNvPr id="14" name="Picture 14"/>
          <p:cNvPicPr>
            <a:picLocks noChangeAspect="1"/>
          </p:cNvPicPr>
          <p:nvPr/>
        </p:nvPicPr>
        <p:blipFill>
          <a:blip r:embed="rId2"/>
          <a:srcRect l="14447" r="14447"/>
          <a:stretch>
            <a:fillRect/>
          </a:stretch>
        </p:blipFill>
        <p:spPr>
          <a:xfrm>
            <a:off x="8376853" y="1993076"/>
            <a:ext cx="3064070" cy="3016380"/>
          </a:xfrm>
          <a:prstGeom prst="ellipse">
            <a:avLst/>
          </a:prstGeom>
        </p:spPr>
      </p:pic>
      <p:cxnSp>
        <p:nvCxnSpPr>
          <p:cNvPr id="15" name="Connector 15"/>
          <p:cNvCxnSpPr/>
          <p:nvPr/>
        </p:nvCxnSpPr>
        <p:spPr>
          <a:xfrm flipH="1">
            <a:off x="5100616" y="2404706"/>
            <a:ext cx="0" cy="2857056"/>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监控生产过程，确保产品质量</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03</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设备操作与维护</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grpSp>
        <p:nvGrpSpPr>
          <p:cNvPr id="2" name="Group 2"/>
          <p:cNvGrpSpPr/>
          <p:nvPr/>
        </p:nvGrpSpPr>
        <p:grpSpPr>
          <a:xfrm>
            <a:off x="1218874" y="1354848"/>
            <a:ext cx="4394883" cy="1340950"/>
            <a:chOff x="1218874" y="1354848"/>
            <a:chExt cx="4394883" cy="1340950"/>
          </a:xfrm>
        </p:grpSpPr>
        <p:sp>
          <p:nvSpPr>
            <p:cNvPr id="3" name="AutoShape 3"/>
            <p:cNvSpPr/>
            <p:nvPr/>
          </p:nvSpPr>
          <p:spPr>
            <a:xfrm>
              <a:off x="1218874" y="1354848"/>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18874" y="1993615"/>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熟悉带锯设备的结构、性能、工作原理和操作规程。</a:t>
              </a:r>
            </a:p>
          </p:txBody>
        </p:sp>
        <p:sp>
          <p:nvSpPr>
            <p:cNvPr id="5" name="Freeform 5"/>
            <p:cNvSpPr/>
            <p:nvPr/>
          </p:nvSpPr>
          <p:spPr>
            <a:xfrm>
              <a:off x="1303561" y="1482500"/>
              <a:ext cx="469392" cy="383462"/>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218874" y="3134853"/>
            <a:ext cx="4394883" cy="1304934"/>
            <a:chOff x="1218874" y="3134853"/>
            <a:chExt cx="4394883" cy="1304934"/>
          </a:xfrm>
        </p:grpSpPr>
        <p:sp>
          <p:nvSpPr>
            <p:cNvPr id="7" name="AutoShape 7"/>
            <p:cNvSpPr/>
            <p:nvPr/>
          </p:nvSpPr>
          <p:spPr>
            <a:xfrm>
              <a:off x="1218874" y="313485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358514" y="3274494"/>
              <a:ext cx="359485" cy="359485"/>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18874" y="373760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能够独立操作带锯设备，完成木材的锯割、修整和分类等工作。</a:t>
              </a:r>
            </a:p>
          </p:txBody>
        </p:sp>
      </p:grpSp>
      <p:grpSp>
        <p:nvGrpSpPr>
          <p:cNvPr id="10" name="Group 10"/>
          <p:cNvGrpSpPr/>
          <p:nvPr/>
        </p:nvGrpSpPr>
        <p:grpSpPr>
          <a:xfrm>
            <a:off x="1218874" y="4878843"/>
            <a:ext cx="4394883" cy="1316184"/>
            <a:chOff x="1218874" y="4878843"/>
            <a:chExt cx="4394883" cy="1316184"/>
          </a:xfrm>
        </p:grpSpPr>
        <p:sp>
          <p:nvSpPr>
            <p:cNvPr id="11" name="AutoShape 11"/>
            <p:cNvSpPr/>
            <p:nvPr/>
          </p:nvSpPr>
          <p:spPr>
            <a:xfrm>
              <a:off x="1218874" y="487884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372678" y="5037742"/>
              <a:ext cx="331158" cy="320969"/>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1218874" y="549284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掌握设备操作技能，提高锯割效率和木材利用率，减少浪费。</a:t>
              </a:r>
            </a:p>
          </p:txBody>
        </p:sp>
      </p:grpSp>
      <p:pic>
        <p:nvPicPr>
          <p:cNvPr id="14" name="Picture 14"/>
          <p:cNvPicPr>
            <a:picLocks noChangeAspect="1"/>
          </p:cNvPicPr>
          <p:nvPr/>
        </p:nvPicPr>
        <p:blipFill>
          <a:blip r:embed="rId2"/>
          <a:srcRect l="16667" r="16667"/>
          <a:stretch>
            <a:fillRect/>
          </a:stretch>
        </p:blipFill>
        <p:spPr>
          <a:xfrm>
            <a:off x="6603343" y="1773672"/>
            <a:ext cx="4619078" cy="4619078"/>
          </a:xfrm>
          <a:prstGeom prst="ellipse">
            <a:avLst/>
          </a:prstGeom>
        </p:spPr>
      </p:pic>
      <p:pic>
        <p:nvPicPr>
          <p:cNvPr id="15" name="Picture 15"/>
          <p:cNvPicPr>
            <a:picLocks noChangeAspect="1"/>
          </p:cNvPicPr>
          <p:nvPr/>
        </p:nvPicPr>
        <p:blipFill>
          <a:blip r:embed="rId3"/>
          <a:srcRect l="16675" r="16675"/>
          <a:stretch>
            <a:fillRect/>
          </a:stretch>
        </p:blipFill>
        <p:spPr>
          <a:xfrm>
            <a:off x="9353197" y="779822"/>
            <a:ext cx="2231507" cy="2231507"/>
          </a:xfrm>
          <a:prstGeom prst="ellipse">
            <a:avLst/>
          </a:prstGeom>
        </p:spPr>
      </p:pic>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熟练掌握带锯设备操作技能</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https://d.book118.com/636015101243010044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66</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2024-09-13T15:00:25.360</cp:lastPrinted>
  <dcterms:created xsi:type="dcterms:W3CDTF">2024-09-13T07:00:25Z</dcterms:created>
  <dcterms:modified xsi:type="dcterms:W3CDTF">2024-09-13T07:00:27Z</dcterms:modified>
</cp:coreProperties>
</file>