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 ContentType="application/msword"/>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3.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7.wmf" /><Relationship Id="rId3" Type="http://schemas.openxmlformats.org/officeDocument/2006/relationships/image" Target="../media/image8.wmf" /><Relationship Id="rId4" Type="http://schemas.openxmlformats.org/officeDocument/2006/relationships/image" Target="../media/image9.wmf" /><Relationship Id="rId5" Type="http://schemas.openxmlformats.org/officeDocument/2006/relationships/image" Target="../media/image10.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57DCA1-D6C0-42F4-98A9-A3ABD0867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BFAA9-7CEF-490B-B81E-58DEC24D2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B67470-F234-4D93-B1DE-AA10D3F13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0BB4E9-FFCE-40C0-82BC-BDA4FEAFF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8AE6AE-BE8F-4FDF-88D5-E7D4B8DD20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290217-16A1-4D5C-8205-5BEC6882B0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1EB771-5A85-4269-9D9A-F51286D668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EE048-A5F2-4D59-AAC2-193C472A08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AB1D6-08F9-4839-87E8-FD6EEBE33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11991-F96D-428B-9239-301D1EAC7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1D236-90F1-48AA-BF5E-8D4DA91EF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48D92496-A7D7-4E59-82DA-8CDA75A18577}" type="footer">
              <a:rPr sz="1400"/>
              <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CCFFFF">
                <a:gamma/>
                <a:tint val="0"/>
                <a:invGamma/>
              </a:srgbClr>
            </a:gs>
            <a:gs pos="50000">
              <a:srgbClr val="CCFFFF"/>
            </a:gs>
            <a:gs pos="100000">
              <a:srgbClr val="CCFFFF">
                <a:gamma/>
                <a:tint val="0"/>
                <a:invGamma/>
              </a:srgbClr>
            </a:gs>
          </a:gsLst>
          <a:lin ang="5400000" scaled="1"/>
        </a:gra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250953E5-8D0E-479D-AC2C-0C3E48256CC0}" type="footer">
              <a:rPr sz="1400"/>
              <a:t/>
            </a:fld>
            <a:endParaRPr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ACAB2FB5-0F3D-4D38-A3D1-E6CEA0EEC84A}"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doc" TargetMode="Internal" /><Relationship Id="rId3" Type="http://schemas.openxmlformats.org/officeDocument/2006/relationships/image" Target="../media/image1.wmf" /><Relationship Id="rId4"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2.doc" TargetMode="Internal" /><Relationship Id="rId3" Type="http://schemas.openxmlformats.org/officeDocument/2006/relationships/image" Target="../media/image2.wmf" /><Relationship Id="rId4" Type="http://schemas.openxmlformats.org/officeDocument/2006/relationships/vmlDrawing" Target="../drawings/vmlDrawing2.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5.doc" TargetMode="Internal" /><Relationship Id="rId3" Type="http://schemas.openxmlformats.org/officeDocument/2006/relationships/image" Target="../media/image3.wmf" /><Relationship Id="rId4" Type="http://schemas.openxmlformats.org/officeDocument/2006/relationships/vmlDrawing" Target="../drawings/vmlDrawing3.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9.bin" TargetMode="Internal" /><Relationship Id="rId3" Type="http://schemas.openxmlformats.org/officeDocument/2006/relationships/image" Target="../media/image4.wmf" /><Relationship Id="rId4" Type="http://schemas.openxmlformats.org/officeDocument/2006/relationships/oleObject" Target="../embeddings/oleObject10.bin" TargetMode="Internal" /><Relationship Id="rId5" Type="http://schemas.openxmlformats.org/officeDocument/2006/relationships/image" Target="../media/image5.wmf" /><Relationship Id="rId6" Type="http://schemas.openxmlformats.org/officeDocument/2006/relationships/vmlDrawing" Target="../drawings/vmlDrawing4.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oleObject" Target="../embeddings/oleObject16.bin" TargetMode="Internal" /><Relationship Id="rId11" Type="http://schemas.openxmlformats.org/officeDocument/2006/relationships/image" Target="../media/image10.wmf" /><Relationship Id="rId12" Type="http://schemas.openxmlformats.org/officeDocument/2006/relationships/vmlDrawing" Target="../drawings/vmlDrawing5.vml" /><Relationship Id="rId2" Type="http://schemas.openxmlformats.org/officeDocument/2006/relationships/oleObject" Target="../embeddings/oleObject12.bin" TargetMode="Internal" /><Relationship Id="rId3" Type="http://schemas.openxmlformats.org/officeDocument/2006/relationships/image" Target="../media/image6.wmf" /><Relationship Id="rId4" Type="http://schemas.openxmlformats.org/officeDocument/2006/relationships/oleObject" Target="../embeddings/oleObject13.bin" TargetMode="Internal" /><Relationship Id="rId5" Type="http://schemas.openxmlformats.org/officeDocument/2006/relationships/image" Target="../media/image7.wmf" /><Relationship Id="rId6" Type="http://schemas.openxmlformats.org/officeDocument/2006/relationships/oleObject" Target="../embeddings/oleObject14.bin" TargetMode="Internal" /><Relationship Id="rId7" Type="http://schemas.openxmlformats.org/officeDocument/2006/relationships/image" Target="../media/image8.wmf" /><Relationship Id="rId8" Type="http://schemas.openxmlformats.org/officeDocument/2006/relationships/oleObject" Target="../embeddings/oleObject15.bin" TargetMode="Internal" /><Relationship Id="rId9" Type="http://schemas.openxmlformats.org/officeDocument/2006/relationships/image" Target="../media/image9.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23.doc" TargetMode="Internal" /><Relationship Id="rId3" Type="http://schemas.openxmlformats.org/officeDocument/2006/relationships/image" Target="../media/image11.wmf" /><Relationship Id="rId4" Type="http://schemas.openxmlformats.org/officeDocument/2006/relationships/vmlDrawing" Target="../drawings/vmlDrawing6.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32144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nvSpPr>
        <p:spPr>
          <a:xfrm>
            <a:off x="609600" y="838200"/>
            <a:ext cx="8077200" cy="544830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4000" b="1">
                <a:solidFill>
                  <a:srgbClr val="CC0000"/>
                </a:solidFill>
                <a:effectLst>
                  <a:outerShdw blurRad="38100" dist="38100" dir="2700000" algn="tl">
                    <a:schemeClr val="bg2"/>
                  </a:outerShdw>
                </a:effectLst>
                <a:ea typeface="黑体" pitchFamily="2" charset="-122"/>
              </a:rPr>
              <a:t>第六章 网络金融、贸易与经济发展</a:t>
            </a:r>
          </a:p>
          <a:p>
            <a:pPr lvl="0" algn="just"/>
            <a:endParaRPr sz="4000" b="1">
              <a:solidFill>
                <a:srgbClr val="CC0000"/>
              </a:solidFill>
              <a:effectLst>
                <a:outerShdw blurRad="38100" dist="38100" dir="2700000" algn="tl">
                  <a:schemeClr val="bg2"/>
                </a:outerShdw>
              </a:effectLst>
              <a:ea typeface="黑体" pitchFamily="2" charset="-122"/>
            </a:endParaRPr>
          </a:p>
          <a:p>
            <a:pPr lvl="0" algn="just"/>
            <a:endParaRPr sz="4000" b="1">
              <a:solidFill>
                <a:srgbClr val="CC0000"/>
              </a:solidFill>
              <a:effectLst>
                <a:outerShdw blurRad="38100" dist="38100" dir="2700000" algn="tl">
                  <a:schemeClr val="bg2"/>
                </a:outerShdw>
              </a:effectLst>
              <a:ea typeface="黑体" pitchFamily="2" charset="-122"/>
            </a:endParaRPr>
          </a:p>
          <a:p>
            <a:pPr lvl="0" algn="just"/>
            <a:r>
              <a:rPr b="1">
                <a:solidFill>
                  <a:srgbClr val="FF9966"/>
                </a:solidFill>
                <a:effectLst>
                  <a:outerShdw blurRad="38100" dist="38100" dir="2700000" algn="tl">
                    <a:schemeClr val="bg2"/>
                  </a:outerShdw>
                </a:effectLst>
                <a:ea typeface="黑体" pitchFamily="2" charset="-122"/>
              </a:rPr>
              <a:t>本章教学目的与要点</a:t>
            </a:r>
            <a:endParaRPr b="1">
              <a:ea typeface="黑体" pitchFamily="2" charset="-122"/>
            </a:endParaRPr>
          </a:p>
          <a:p>
            <a:pPr lvl="0" algn="just"/>
            <a:endParaRPr b="1">
              <a:solidFill>
                <a:srgbClr val="FF9966"/>
              </a:solidFill>
              <a:effectLst>
                <a:outerShdw blurRad="38100" dist="38100" dir="2700000" algn="tl">
                  <a:schemeClr val="bg2"/>
                </a:outerShdw>
              </a:effectLst>
              <a:ea typeface="黑体" pitchFamily="2" charset="-122"/>
            </a:endParaRPr>
          </a:p>
          <a:p>
            <a:pPr lvl="0" algn="just"/>
            <a:r>
              <a:rPr>
                <a:solidFill>
                  <a:srgbClr val="000000"/>
                </a:solidFill>
                <a:ea typeface="楷体_GB2312" pitchFamily="49" charset="-122"/>
              </a:rPr>
              <a:t>     </a:t>
            </a:r>
            <a:r>
              <a:rPr b="1">
                <a:solidFill>
                  <a:srgbClr val="000000"/>
                </a:solidFill>
                <a:ea typeface="楷体_GB2312" pitchFamily="49" charset="-122"/>
              </a:rPr>
              <a:t>1. 在线金融市场与离线金融市场共同构成电子商务发展的资本市场基础。</a:t>
            </a:r>
            <a:endParaRPr b="1">
              <a:solidFill>
                <a:srgbClr val="000000"/>
              </a:solidFill>
              <a:ea typeface="楷体_GB2312" pitchFamily="49" charset="-122"/>
            </a:endParaRPr>
          </a:p>
          <a:p>
            <a:pPr lvl="0" algn="just"/>
            <a:r>
              <a:rPr b="1">
                <a:solidFill>
                  <a:srgbClr val="000000"/>
                </a:solidFill>
                <a:ea typeface="楷体_GB2312" pitchFamily="49" charset="-122"/>
              </a:rPr>
              <a:t>     2. 掌握和认识网络金融的三种主要发展模式及其对混业经营的影响。</a:t>
            </a:r>
            <a:endParaRPr b="1">
              <a:solidFill>
                <a:srgbClr val="000000"/>
              </a:solidFill>
              <a:ea typeface="楷体_GB2312" pitchFamily="49" charset="-122"/>
            </a:endParaRPr>
          </a:p>
          <a:p>
            <a:pPr lvl="0" algn="just"/>
            <a:r>
              <a:rPr b="1">
                <a:solidFill>
                  <a:srgbClr val="000000"/>
                </a:solidFill>
                <a:ea typeface="楷体_GB2312" pitchFamily="49" charset="-122"/>
              </a:rPr>
              <a:t>     3. 电子商务时代的国际贸易对服务贸易、货物贸易、关税、国际资本流动的战略性影响及价值创造和价值转移的过程。</a:t>
            </a:r>
            <a:endParaRPr b="1">
              <a:solidFill>
                <a:srgbClr val="000000"/>
              </a:solidFill>
              <a:ea typeface="楷体_GB2312" pitchFamily="49" charset="-122"/>
            </a:endParaRPr>
          </a:p>
          <a:p>
            <a:pPr lvl="0" algn="just"/>
            <a:r>
              <a:rPr b="1">
                <a:solidFill>
                  <a:srgbClr val="000000"/>
                </a:solidFill>
                <a:ea typeface="楷体_GB2312" pitchFamily="49" charset="-122"/>
              </a:rPr>
              <a:t>     4. 理解信息技术和电子商务影响经济增长和经济发展的基本事实。</a:t>
            </a:r>
            <a:endParaRPr b="1">
              <a:solidFill>
                <a:srgbClr val="000000"/>
              </a:solidFill>
              <a:ea typeface="楷体_GB2312" pitchFamily="49" charset="-122"/>
            </a:endParaRPr>
          </a:p>
        </p:txBody>
      </p:sp>
      <p:sp>
        <p:nvSpPr>
          <p:cNvPr id="2051" name="Date Placeholder 1"/>
          <p:cNvSpPr>
            <a:spLocks noGrp="1"/>
          </p:cNvSpPr>
          <p:nvPr>
            <p:ph type="dt" sz="half"/>
          </p:nvPr>
        </p:nvSpPr>
        <p:spPr/>
        <p:txBody>
          <a:bodyPr/>
          <a:lstStyle/>
          <a:p>
            <a:pPr lvl="0"/>
            <a:endParaRPr sz="1400"/>
          </a:p>
        </p:txBody>
      </p:sp>
      <p:sp>
        <p:nvSpPr>
          <p:cNvPr id="2052" name="Footer Placeholder 2"/>
          <p:cNvSpPr>
            <a:spLocks noGrp="1"/>
          </p:cNvSpPr>
          <p:nvPr>
            <p:ph type="ftr" sz="quarter" idx="1"/>
          </p:nvPr>
        </p:nvSpPr>
        <p:spPr/>
        <p:txBody>
          <a:bodyPr/>
          <a:lstStyle/>
          <a:p>
            <a:pPr lvl="0" algn="ctr"/>
            <a:fld id="{83C21D08-DDB0-49F0-BC04-5BF0D97376F1}" type="footer">
              <a:rPr sz="1400"/>
              <a:t/>
            </a:fld>
            <a:endParaRPr sz="1400"/>
          </a:p>
        </p:txBody>
      </p:sp>
      <p:sp>
        <p:nvSpPr>
          <p:cNvPr id="2053" name="TextBox 2052"/>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nvSpPr>
        <p:spPr>
          <a:xfrm>
            <a:off x="457200" y="990600"/>
            <a:ext cx="8229600" cy="512921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3200" b="1">
                <a:solidFill>
                  <a:srgbClr val="CC0000"/>
                </a:solidFill>
                <a:effectLst>
                  <a:outerShdw blurRad="38100" dist="38100" dir="2700000" algn="tl">
                    <a:schemeClr val="bg2"/>
                  </a:outerShdw>
                </a:effectLst>
                <a:ea typeface="黑体" pitchFamily="2" charset="-122"/>
              </a:rPr>
              <a:t>第6.1节 在线金融市场与网络金融</a:t>
            </a:r>
          </a:p>
          <a:p>
            <a:pPr lvl="0" algn="just"/>
            <a:endParaRPr sz="3200" b="1">
              <a:solidFill>
                <a:srgbClr val="CC0000"/>
              </a:solidFill>
              <a:effectLst>
                <a:outerShdw blurRad="38100" dist="38100" dir="2700000" algn="tl">
                  <a:schemeClr val="bg2"/>
                </a:outerShdw>
              </a:effectLst>
              <a:ea typeface="黑体" pitchFamily="2" charset="-122"/>
            </a:endParaRPr>
          </a:p>
          <a:p>
            <a:pPr lvl="0" algn="just"/>
            <a:endParaRPr sz="1400"/>
          </a:p>
          <a:p>
            <a:pPr lvl="0" algn="just"/>
            <a:r>
              <a:rPr sz="2800" b="1">
                <a:solidFill>
                  <a:srgbClr val="CC0000"/>
                </a:solidFill>
                <a:effectLst>
                  <a:outerShdw blurRad="38100" dist="38100" dir="2700000" algn="tl">
                    <a:schemeClr val="bg2"/>
                  </a:outerShdw>
                </a:effectLst>
                <a:ea typeface="黑体" pitchFamily="2" charset="-122"/>
              </a:rPr>
              <a:t>6.1.1 在线金融市场</a:t>
            </a:r>
            <a:endParaRPr b="1"/>
          </a:p>
          <a:p>
            <a:pPr lvl="0" algn="just"/>
            <a:endParaRPr sz="2800" b="1">
              <a:solidFill>
                <a:srgbClr val="CC0000"/>
              </a:solidFill>
              <a:effectLst>
                <a:outerShdw blurRad="38100" dist="38100" dir="2700000" algn="tl">
                  <a:schemeClr val="bg2"/>
                </a:outerShdw>
              </a:effectLst>
              <a:ea typeface="黑体" pitchFamily="2" charset="-122"/>
            </a:endParaRPr>
          </a:p>
          <a:p>
            <a:pPr lvl="0" algn="just"/>
            <a:r>
              <a:rPr b="1">
                <a:solidFill>
                  <a:srgbClr val="FF9966"/>
                </a:solidFill>
                <a:effectLst>
                  <a:outerShdw blurRad="38100" dist="38100" dir="2700000" algn="tl">
                    <a:schemeClr val="bg2"/>
                  </a:outerShdw>
                </a:effectLst>
              </a:rPr>
              <a:t>（1）在线金融市场的优势及竞争</a:t>
            </a:r>
            <a:endParaRPr b="1"/>
          </a:p>
          <a:p>
            <a:pPr lvl="0" algn="just"/>
            <a:endParaRPr b="1"/>
          </a:p>
          <a:p>
            <a:pPr lvl="0" algn="just"/>
            <a:r>
              <a:t>        </a:t>
            </a:r>
            <a:r>
              <a:rPr b="1"/>
              <a:t>在线金融市场具有两方面优势：</a:t>
            </a:r>
            <a:endParaRPr b="1"/>
          </a:p>
          <a:p>
            <a:pPr lvl="0" algn="just"/>
            <a:endParaRPr sz="800" b="1"/>
          </a:p>
          <a:p>
            <a:pPr lvl="0" algn="just"/>
            <a:r>
              <a:rPr b="1"/>
              <a:t>        1）使潜在的买卖双方更好地匹配而使其获得更多的剩余，即与等量的离线金融市场相比，在线交易为市场参与者创造了更大的交易价值；</a:t>
            </a:r>
            <a:endParaRPr b="1"/>
          </a:p>
          <a:p>
            <a:pPr lvl="0" algn="just"/>
            <a:endParaRPr sz="900" b="1"/>
          </a:p>
          <a:p>
            <a:pPr lvl="0" algn="just"/>
            <a:r>
              <a:rPr b="1"/>
              <a:t>        2）通过电子化的交易执行、支付等一系列过程的自动化，降低金融市场的交易成本。</a:t>
            </a:r>
            <a:endParaRPr b="1"/>
          </a:p>
        </p:txBody>
      </p:sp>
      <p:sp>
        <p:nvSpPr>
          <p:cNvPr id="3075" name="Date Placeholder 1"/>
          <p:cNvSpPr>
            <a:spLocks noGrp="1"/>
          </p:cNvSpPr>
          <p:nvPr>
            <p:ph type="dt" sz="half"/>
          </p:nvPr>
        </p:nvSpPr>
        <p:spPr/>
        <p:txBody>
          <a:bodyPr/>
          <a:lstStyle/>
          <a:p>
            <a:pPr lvl="0"/>
            <a:endParaRPr sz="1400"/>
          </a:p>
        </p:txBody>
      </p:sp>
      <p:sp>
        <p:nvSpPr>
          <p:cNvPr id="3076" name="Footer Placeholder 2"/>
          <p:cNvSpPr>
            <a:spLocks noGrp="1"/>
          </p:cNvSpPr>
          <p:nvPr>
            <p:ph type="ftr" sz="quarter" idx="1"/>
          </p:nvPr>
        </p:nvSpPr>
        <p:spPr/>
        <p:txBody>
          <a:bodyPr/>
          <a:lstStyle/>
          <a:p>
            <a:pPr lvl="0" algn="ctr"/>
            <a:fld id="{C60563E4-205B-41DB-9DC2-138836DC5643}" type="footer">
              <a:rPr sz="1400"/>
              <a:t/>
            </a:fld>
            <a:endParaRPr sz="1400"/>
          </a:p>
        </p:txBody>
      </p:sp>
      <p:sp>
        <p:nvSpPr>
          <p:cNvPr id="3077" name="TextBox 3076"/>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099" name=""/>
          <p:cNvGraphicFramePr>
            <a:graphicFrameLocks noChangeAspect="1"/>
          </p:cNvGraphicFramePr>
          <p:nvPr/>
        </p:nvGraphicFramePr>
        <p:xfrm>
          <a:off x="0" y="-9525"/>
          <a:ext cx="9144000" cy="5495925"/>
        </p:xfrm>
        <a:graphic>
          <a:graphicData uri="http://schemas.openxmlformats.org/presentationml/2006/ole">
            <mc:AlternateContent>
              <mc:Choice xmlns:v="urn:schemas-microsoft-com:vml" Requires="v">
                <p:oleObj spid="_x0000_s1038" name="文档" r:id="rId2" progId="Word.Document.8">
                  <p:embed/>
                </p:oleObj>
              </mc:Choice>
              <mc:Fallback>
                <p:oleObj name="文档" r:id="rId2" progId="Word.Document.8">
                  <p:embed/>
                  <p:pic>
                    <p:nvPicPr>
                      <p:cNvPr id="0" name="OLE substitute image"/>
                      <p:cNvPicPr/>
                      <p:nvPr/>
                    </p:nvPicPr>
                    <p:blipFill>
                      <a:blip r:embed="rId3"/>
                      <a:stretch>
                        <a:fillRect/>
                      </a:stretch>
                    </p:blipFill>
                    <p:spPr>
                      <a:xfrm>
                        <a:off x="0" y="-9525"/>
                        <a:ext cx="9144000" cy="5495925"/>
                      </a:xfrm>
                      <a:prstGeom prst="rect">
                        <a:avLst/>
                      </a:prstGeom>
                      <a:noFill/>
                    </p:spPr>
                  </p:pic>
                </p:oleObj>
              </mc:Fallback>
            </mc:AlternateContent>
          </a:graphicData>
        </a:graphic>
      </p:graphicFrame>
      <p:sp>
        <p:nvSpPr>
          <p:cNvPr id="4100" name=""/>
          <p:cNvSpPr/>
          <p:nvPr/>
        </p:nvSpPr>
        <p:spPr>
          <a:xfrm>
            <a:off x="533400" y="5638800"/>
            <a:ext cx="8077200" cy="6413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sz="1800" b="1"/>
              <a:t>在线金融的交易成本比离线交易下降了96-98%。同时，基于因特网的在线手段也比基于自动柜员机（ATM）手段在交易成本上下降了85-86%（参见图6-1）</a:t>
            </a:r>
            <a:endParaRPr sz="1800" b="1"/>
          </a:p>
        </p:txBody>
      </p:sp>
      <p:sp>
        <p:nvSpPr>
          <p:cNvPr id="4101" name="Date Placeholder 1"/>
          <p:cNvSpPr>
            <a:spLocks noGrp="1"/>
          </p:cNvSpPr>
          <p:nvPr>
            <p:ph type="dt" sz="half"/>
          </p:nvPr>
        </p:nvSpPr>
        <p:spPr/>
        <p:txBody>
          <a:bodyPr/>
          <a:lstStyle/>
          <a:p>
            <a:pPr lvl="0"/>
            <a:endParaRPr sz="1400"/>
          </a:p>
        </p:txBody>
      </p:sp>
      <p:sp>
        <p:nvSpPr>
          <p:cNvPr id="4102" name="Footer Placeholder 2"/>
          <p:cNvSpPr>
            <a:spLocks noGrp="1"/>
          </p:cNvSpPr>
          <p:nvPr>
            <p:ph type="ftr" sz="quarter" idx="1"/>
          </p:nvPr>
        </p:nvSpPr>
        <p:spPr/>
        <p:txBody>
          <a:bodyPr/>
          <a:lstStyle/>
          <a:p>
            <a:pPr lvl="0" algn="ctr"/>
            <a:fld id="{635BC18E-D733-4093-8CC0-F27573104CC5}" type="footer">
              <a:rPr sz="1400"/>
              <a:t/>
            </a:fld>
            <a:endParaRPr sz="1400"/>
          </a:p>
        </p:txBody>
      </p:sp>
      <p:sp>
        <p:nvSpPr>
          <p:cNvPr id="4103" name="TextBox 4102"/>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nvSpPr>
        <p:spPr>
          <a:xfrm>
            <a:off x="533400" y="1219200"/>
            <a:ext cx="8153400" cy="447357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FF9966"/>
                </a:solidFill>
                <a:effectLst>
                  <a:outerShdw blurRad="38100" dist="38100" dir="2700000" algn="tl">
                    <a:schemeClr val="bg2"/>
                  </a:outerShdw>
                </a:effectLst>
              </a:rPr>
              <a:t>（2）在线金融市场效率</a:t>
            </a:r>
          </a:p>
          <a:p>
            <a:pPr lvl="0" algn="just"/>
            <a:r>
              <a:t>    </a:t>
            </a:r>
          </a:p>
          <a:p>
            <a:pPr lvl="0" algn="just"/>
            <a:r>
              <a:rPr>
                <a:solidFill>
                  <a:srgbClr val="000000"/>
                </a:solidFill>
              </a:rPr>
              <a:t>     </a:t>
            </a:r>
            <a:r>
              <a:rPr b="1">
                <a:solidFill>
                  <a:srgbClr val="000000"/>
                </a:solidFill>
              </a:rPr>
              <a:t>信息技术和电子商务提高金融服务市场效率的传导机制和途径主要有以下四种：</a:t>
            </a:r>
            <a:endParaRPr b="1">
              <a:solidFill>
                <a:srgbClr val="000000"/>
              </a:solidFill>
            </a:endParaRPr>
          </a:p>
          <a:p>
            <a:pPr lvl="0" algn="just"/>
            <a:endParaRPr b="1">
              <a:solidFill>
                <a:srgbClr val="000000"/>
              </a:solidFill>
            </a:endParaRPr>
          </a:p>
          <a:p>
            <a:pPr lvl="0" algn="just"/>
            <a:r>
              <a:rPr b="1"/>
              <a:t>         ，强化价格灵敏度。</a:t>
            </a:r>
            <a:endParaRPr b="1">
              <a:solidFill>
                <a:srgbClr val="000000"/>
              </a:solidFill>
            </a:endParaRPr>
          </a:p>
          <a:p>
            <a:pPr lvl="0" algn="just"/>
            <a:endParaRPr b="1">
              <a:solidFill>
                <a:srgbClr val="000000"/>
              </a:solidFill>
            </a:endParaRPr>
          </a:p>
          <a:p>
            <a:pPr lvl="0" algn="just"/>
            <a:r>
              <a:rPr b="1"/>
              <a:t>         第二，形成稳定均衡机制。</a:t>
            </a:r>
            <a:endParaRPr b="1"/>
          </a:p>
          <a:p>
            <a:pPr lvl="0" algn="just"/>
            <a:endParaRPr b="1"/>
          </a:p>
          <a:p>
            <a:pPr lvl="0" algn="just"/>
            <a:r>
              <a:rPr b="1"/>
              <a:t>         第三，削平市场波动风险。</a:t>
            </a:r>
            <a:endParaRPr b="1"/>
          </a:p>
          <a:p>
            <a:pPr lvl="0" algn="just"/>
            <a:endParaRPr b="1"/>
          </a:p>
          <a:p>
            <a:pPr lvl="0" algn="just"/>
            <a:r>
              <a:rPr b="1"/>
              <a:t>         第四，增加金融产品创新能力形成价值创造。</a:t>
            </a:r>
            <a:endParaRPr b="1"/>
          </a:p>
        </p:txBody>
      </p:sp>
      <p:sp>
        <p:nvSpPr>
          <p:cNvPr id="6147" name="Date Placeholder 1"/>
          <p:cNvSpPr>
            <a:spLocks noGrp="1"/>
          </p:cNvSpPr>
          <p:nvPr>
            <p:ph type="dt" sz="half"/>
          </p:nvPr>
        </p:nvSpPr>
        <p:spPr/>
        <p:txBody>
          <a:bodyPr/>
          <a:lstStyle/>
          <a:p>
            <a:pPr lvl="0"/>
            <a:endParaRPr sz="1400"/>
          </a:p>
        </p:txBody>
      </p:sp>
      <p:sp>
        <p:nvSpPr>
          <p:cNvPr id="6148" name="Footer Placeholder 2"/>
          <p:cNvSpPr>
            <a:spLocks noGrp="1"/>
          </p:cNvSpPr>
          <p:nvPr>
            <p:ph type="ftr" sz="quarter" idx="1"/>
          </p:nvPr>
        </p:nvSpPr>
        <p:spPr/>
        <p:txBody>
          <a:bodyPr/>
          <a:lstStyle/>
          <a:p>
            <a:pPr lvl="0" algn="ctr"/>
            <a:fld id="{EC6D50FF-D3F8-4CB8-8576-065B8315FBC5}" type="footer">
              <a:rPr sz="1400"/>
              <a:t/>
            </a:fld>
            <a:endParaRPr sz="1400"/>
          </a:p>
        </p:txBody>
      </p:sp>
      <p:sp>
        <p:nvSpPr>
          <p:cNvPr id="6149" name="TextBox 6148"/>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8194" name=""/>
          <p:cNvGraphicFramePr>
            <a:graphicFrameLocks noChangeAspect="1"/>
          </p:cNvGraphicFramePr>
          <p:nvPr/>
        </p:nvGraphicFramePr>
        <p:xfrm>
          <a:off x="304800" y="76200"/>
          <a:ext cx="8499475" cy="6440488"/>
        </p:xfrm>
        <a:graphic>
          <a:graphicData uri="http://schemas.openxmlformats.org/presentationml/2006/ole">
            <mc:AlternateContent>
              <mc:Choice xmlns:v="urn:schemas-microsoft-com:vml" Requires="v">
                <p:oleObj spid="_x0000_s1039" name="文档" r:id="rId2" progId="Word.Document.8">
                  <p:embed/>
                </p:oleObj>
              </mc:Choice>
              <mc:Fallback>
                <p:oleObj name="文档" r:id="rId2" progId="Word.Document.8">
                  <p:embed/>
                  <p:pic>
                    <p:nvPicPr>
                      <p:cNvPr id="0" name="OLE substitute image"/>
                      <p:cNvPicPr/>
                      <p:nvPr/>
                    </p:nvPicPr>
                    <p:blipFill>
                      <a:blip r:embed="rId3"/>
                      <a:stretch>
                        <a:fillRect/>
                      </a:stretch>
                    </p:blipFill>
                    <p:spPr>
                      <a:xfrm>
                        <a:off x="304800" y="76200"/>
                        <a:ext cx="8499475" cy="6440488"/>
                      </a:xfrm>
                      <a:prstGeom prst="rect">
                        <a:avLst/>
                      </a:prstGeom>
                      <a:noFill/>
                    </p:spPr>
                  </p:pic>
                </p:oleObj>
              </mc:Fallback>
            </mc:AlternateContent>
          </a:graphicData>
        </a:graphic>
      </p:graphicFrame>
      <p:sp>
        <p:nvSpPr>
          <p:cNvPr id="8195" name="Date Placeholder 1"/>
          <p:cNvSpPr>
            <a:spLocks noGrp="1"/>
          </p:cNvSpPr>
          <p:nvPr>
            <p:ph type="dt" sz="half"/>
          </p:nvPr>
        </p:nvSpPr>
        <p:spPr/>
        <p:txBody>
          <a:bodyPr/>
          <a:lstStyle/>
          <a:p>
            <a:pPr lvl="0"/>
            <a:endParaRPr sz="1400"/>
          </a:p>
        </p:txBody>
      </p:sp>
      <p:sp>
        <p:nvSpPr>
          <p:cNvPr id="8196" name="Footer Placeholder 2"/>
          <p:cNvSpPr>
            <a:spLocks noGrp="1"/>
          </p:cNvSpPr>
          <p:nvPr>
            <p:ph type="ftr" sz="quarter" idx="1"/>
          </p:nvPr>
        </p:nvSpPr>
        <p:spPr/>
        <p:txBody>
          <a:bodyPr/>
          <a:lstStyle/>
          <a:p>
            <a:pPr lvl="0" algn="ctr"/>
            <a:fld id="{81CF1B81-2991-4853-8752-A52696A15DC0}" type="footer">
              <a:rPr sz="1400"/>
              <a:t/>
            </a:fld>
            <a:endParaRPr sz="1400"/>
          </a:p>
        </p:txBody>
      </p:sp>
      <p:sp>
        <p:nvSpPr>
          <p:cNvPr id="8197" name="TextBox 8196"/>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nvSpPr>
        <p:spPr>
          <a:xfrm>
            <a:off x="533400" y="762000"/>
            <a:ext cx="8153400" cy="557212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3200" b="1">
                <a:solidFill>
                  <a:srgbClr val="CC0000"/>
                </a:solidFill>
                <a:effectLst>
                  <a:outerShdw blurRad="38100" dist="38100" dir="2700000" algn="tl">
                    <a:schemeClr val="bg2"/>
                  </a:outerShdw>
                </a:effectLst>
                <a:ea typeface="黑体" pitchFamily="2" charset="-122"/>
              </a:rPr>
              <a:t>第6.2节  网络贸易及政策</a:t>
            </a:r>
            <a:endParaRPr>
              <a:solidFill>
                <a:srgbClr val="000000"/>
              </a:solidFill>
            </a:endParaRPr>
          </a:p>
          <a:p>
            <a:pPr lvl="0" algn="just"/>
            <a:endParaRPr sz="3200" b="1">
              <a:solidFill>
                <a:srgbClr val="CC0000"/>
              </a:solidFill>
              <a:effectLst>
                <a:outerShdw blurRad="38100" dist="38100" dir="2700000" algn="tl">
                  <a:schemeClr val="bg2"/>
                </a:outerShdw>
              </a:effectLst>
              <a:ea typeface="黑体" pitchFamily="2" charset="-122"/>
            </a:endParaRPr>
          </a:p>
          <a:p>
            <a:pPr lvl="0" algn="just"/>
            <a:endParaRPr sz="800"/>
          </a:p>
          <a:p>
            <a:pPr lvl="0" algn="just"/>
            <a:endParaRPr sz="800"/>
          </a:p>
          <a:p>
            <a:pPr lvl="0" algn="just"/>
            <a:r>
              <a:rPr sz="2800" b="1">
                <a:solidFill>
                  <a:srgbClr val="CC0000"/>
                </a:solidFill>
                <a:effectLst>
                  <a:outerShdw blurRad="38100" dist="38100" dir="2700000" algn="tl">
                    <a:schemeClr val="bg2"/>
                  </a:outerShdw>
                </a:effectLst>
                <a:ea typeface="黑体" pitchFamily="2" charset="-122"/>
              </a:rPr>
              <a:t>6.2.1 数字商品与技术标准</a:t>
            </a:r>
            <a:endParaRPr b="1"/>
          </a:p>
          <a:p>
            <a:pPr lvl="0" algn="just"/>
            <a:endParaRPr sz="2800" b="1">
              <a:solidFill>
                <a:srgbClr val="CC0000"/>
              </a:solidFill>
              <a:effectLst>
                <a:outerShdw blurRad="38100" dist="38100" dir="2700000" algn="tl">
                  <a:schemeClr val="bg2"/>
                </a:outerShdw>
              </a:effectLst>
              <a:ea typeface="黑体" pitchFamily="2" charset="-122"/>
            </a:endParaRPr>
          </a:p>
          <a:p>
            <a:pPr lvl="0" algn="just"/>
            <a:r>
              <a:rPr b="1">
                <a:solidFill>
                  <a:srgbClr val="FF9966"/>
                </a:solidFill>
                <a:effectLst>
                  <a:outerShdw blurRad="38100" dist="38100" dir="2700000" algn="tl">
                    <a:schemeClr val="bg2"/>
                  </a:outerShdw>
                </a:effectLst>
              </a:rPr>
              <a:t>（1）数字商品贸易及关税影响</a:t>
            </a:r>
            <a:endParaRPr b="1"/>
          </a:p>
          <a:p>
            <a:pPr lvl="0" algn="just"/>
            <a:endParaRPr b="1"/>
          </a:p>
          <a:p>
            <a:pPr lvl="0" algn="just"/>
            <a:r>
              <a:rPr b="1"/>
              <a:t>        国际贸易中可贸易数字产品的分类</a:t>
            </a:r>
            <a:endParaRPr b="1"/>
          </a:p>
          <a:p>
            <a:pPr lvl="0" algn="just"/>
            <a:endParaRPr sz="1400" b="1"/>
          </a:p>
          <a:p>
            <a:pPr lvl="0" algn="just"/>
            <a:r>
              <a:rPr b="1">
                <a:solidFill>
                  <a:srgbClr val="000000"/>
                </a:solidFill>
              </a:rPr>
              <a:t>                 阿迪特亚马图等的分类标准；</a:t>
            </a:r>
            <a:endParaRPr b="1">
              <a:solidFill>
                <a:srgbClr val="000000"/>
              </a:solidFill>
            </a:endParaRPr>
          </a:p>
          <a:p>
            <a:pPr lvl="0" algn="just"/>
            <a:endParaRPr sz="1400" b="1">
              <a:solidFill>
                <a:srgbClr val="000000"/>
              </a:solidFill>
            </a:endParaRPr>
          </a:p>
          <a:p>
            <a:pPr lvl="0" algn="just"/>
            <a:r>
              <a:rPr b="1">
                <a:solidFill>
                  <a:srgbClr val="000000"/>
                </a:solidFill>
              </a:rPr>
              <a:t>                 联合国贸易与发展会议（UNCTAD）分类标准。</a:t>
            </a:r>
            <a:endParaRPr b="1">
              <a:solidFill>
                <a:srgbClr val="000000"/>
              </a:solidFill>
            </a:endParaRPr>
          </a:p>
          <a:p>
            <a:pPr lvl="0" algn="just"/>
            <a:endParaRPr sz="800" b="1">
              <a:solidFill>
                <a:srgbClr val="000000"/>
              </a:solidFill>
            </a:endParaRPr>
          </a:p>
          <a:p>
            <a:pPr lvl="0" algn="just"/>
            <a:r>
              <a:rPr b="1">
                <a:solidFill>
                  <a:srgbClr val="000000"/>
                </a:solidFill>
              </a:rPr>
              <a:t>       有关电子商务对国际税收的影响存在不同的研究结论。</a:t>
            </a:r>
            <a:endParaRPr b="1">
              <a:solidFill>
                <a:srgbClr val="000000"/>
              </a:solidFill>
            </a:endParaRPr>
          </a:p>
          <a:p>
            <a:pPr lvl="0" algn="just"/>
            <a:endParaRPr sz="800" b="1">
              <a:solidFill>
                <a:srgbClr val="000000"/>
              </a:solidFill>
            </a:endParaRPr>
          </a:p>
          <a:p>
            <a:pPr lvl="0" algn="just"/>
            <a:r>
              <a:rPr b="1">
                <a:solidFill>
                  <a:srgbClr val="000000"/>
                </a:solidFill>
              </a:rPr>
              <a:t>      1998年，世界贸易组织（WTO）成员方同意对电子贸易产品暂时不征税。</a:t>
            </a:r>
            <a:endParaRPr b="1">
              <a:solidFill>
                <a:srgbClr val="000000"/>
              </a:solidFill>
            </a:endParaRPr>
          </a:p>
        </p:txBody>
      </p:sp>
      <p:sp>
        <p:nvSpPr>
          <p:cNvPr id="10243" name=""/>
          <p:cNvSpPr/>
          <p:nvPr/>
        </p:nvSpPr>
        <p:spPr>
          <a:xfrm>
            <a:off x="1295400" y="4038600"/>
            <a:ext cx="457200" cy="304800"/>
          </a:xfrm>
          <a:prstGeom prst="star4">
            <a:avLst>
              <a:gd name="adj" fmla="val 12500"/>
            </a:avLst>
          </a:prstGeom>
          <a:solidFill>
            <a:srgbClr val="FF0000"/>
          </a:solidFill>
          <a:ln>
            <a:solidFill>
              <a:schemeClr val="tx1"/>
            </a:solid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0244" name=""/>
          <p:cNvSpPr/>
          <p:nvPr/>
        </p:nvSpPr>
        <p:spPr>
          <a:xfrm>
            <a:off x="1295400" y="4572000"/>
            <a:ext cx="457200" cy="304800"/>
          </a:xfrm>
          <a:prstGeom prst="star4">
            <a:avLst>
              <a:gd name="adj" fmla="val 12500"/>
            </a:avLst>
          </a:prstGeom>
          <a:solidFill>
            <a:srgbClr val="FF0000"/>
          </a:solidFill>
          <a:ln>
            <a:solidFill>
              <a:schemeClr val="tx1"/>
            </a:solid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0245" name="Date Placeholder 1"/>
          <p:cNvSpPr>
            <a:spLocks noGrp="1"/>
          </p:cNvSpPr>
          <p:nvPr>
            <p:ph type="dt" sz="half"/>
          </p:nvPr>
        </p:nvSpPr>
        <p:spPr/>
        <p:txBody>
          <a:bodyPr/>
          <a:lstStyle/>
          <a:p>
            <a:pPr lvl="0"/>
            <a:endParaRPr sz="1400"/>
          </a:p>
        </p:txBody>
      </p:sp>
      <p:sp>
        <p:nvSpPr>
          <p:cNvPr id="10246" name="Footer Placeholder 2"/>
          <p:cNvSpPr>
            <a:spLocks noGrp="1"/>
          </p:cNvSpPr>
          <p:nvPr>
            <p:ph type="ftr" sz="quarter" idx="1"/>
          </p:nvPr>
        </p:nvSpPr>
        <p:spPr/>
        <p:txBody>
          <a:bodyPr/>
          <a:lstStyle/>
          <a:p>
            <a:pPr lvl="0" algn="ctr"/>
            <a:fld id="{93ACFBA9-74B8-4616-BDF7-912EE18A4E9B}" type="footer">
              <a:rPr sz="1400"/>
              <a:t/>
            </a:fld>
            <a:endParaRPr sz="1400"/>
          </a:p>
        </p:txBody>
      </p:sp>
      <p:sp>
        <p:nvSpPr>
          <p:cNvPr id="10247" name="TextBox 10246"/>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
          <p:cNvSpPr/>
          <p:nvPr/>
        </p:nvSpPr>
        <p:spPr>
          <a:xfrm>
            <a:off x="609600" y="1012825"/>
            <a:ext cx="8153400" cy="508317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FF9966"/>
                </a:solidFill>
                <a:effectLst>
                  <a:outerShdw blurRad="38100" dist="38100" dir="2700000" algn="tl">
                    <a:schemeClr val="bg2"/>
                  </a:outerShdw>
                </a:effectLst>
              </a:rPr>
              <a:t>（2）电子服务贸易的影响</a:t>
            </a:r>
            <a:endParaRPr b="1">
              <a:solidFill>
                <a:srgbClr val="000000"/>
              </a:solidFill>
            </a:endParaRPr>
          </a:p>
          <a:p>
            <a:pPr lvl="0" algn="just"/>
            <a:endParaRPr>
              <a:solidFill>
                <a:srgbClr val="000000"/>
              </a:solidFill>
            </a:endParaRPr>
          </a:p>
          <a:p>
            <a:pPr lvl="0" algn="just"/>
            <a:r>
              <a:t>       </a:t>
            </a:r>
            <a:r>
              <a:rPr b="1"/>
              <a:t>GATS将服务贸易划分为以下四种形式：</a:t>
            </a:r>
            <a:endParaRPr b="1"/>
          </a:p>
          <a:p>
            <a:pPr lvl="0" algn="just"/>
            <a:endParaRPr sz="800" b="1"/>
          </a:p>
          <a:p>
            <a:pPr lvl="0" algn="just"/>
            <a:r>
              <a:rPr b="1"/>
              <a:t>                 1）过境交付（cross-border supply）</a:t>
            </a:r>
            <a:endParaRPr b="1"/>
          </a:p>
          <a:p>
            <a:pPr lvl="0" algn="just"/>
            <a:r>
              <a:rPr b="1"/>
              <a:t>                 2）境外消费（consumption abroad）</a:t>
            </a:r>
            <a:endParaRPr b="1"/>
          </a:p>
          <a:p>
            <a:pPr lvl="0" algn="just"/>
            <a:r>
              <a:rPr b="1"/>
              <a:t>                 3）商业存在（mercial presence）</a:t>
            </a:r>
            <a:endParaRPr b="1"/>
          </a:p>
          <a:p>
            <a:pPr lvl="0" algn="just"/>
            <a:r>
              <a:rPr b="1"/>
              <a:t>                 4）自然人流动（movement of personnel）</a:t>
            </a:r>
            <a:endParaRPr b="1"/>
          </a:p>
          <a:p>
            <a:pPr lvl="0" algn="just"/>
            <a:endParaRPr b="1"/>
          </a:p>
          <a:p>
            <a:pPr lvl="0" algn="just"/>
            <a:r>
              <a:rPr b="1"/>
              <a:t>      按照委托－代理理论，服务是作为委托人的服务消费者与作为代理人的服务提供者之间达成的一种经济契约或社会契约。</a:t>
            </a:r>
            <a:endParaRPr b="1"/>
          </a:p>
          <a:p>
            <a:pPr lvl="0" algn="just"/>
            <a:endParaRPr sz="800" b="1"/>
          </a:p>
          <a:p>
            <a:pPr lvl="0" algn="just"/>
            <a:r>
              <a:rPr b="1"/>
              <a:t>     服务贸易是服务委托人与服务代理人之间达成的契约的国际化，或者说，服务贸易就是服务契约的国际交易。</a:t>
            </a:r>
            <a:endParaRPr b="1"/>
          </a:p>
        </p:txBody>
      </p:sp>
      <p:sp>
        <p:nvSpPr>
          <p:cNvPr id="12291" name="Date Placeholder 1"/>
          <p:cNvSpPr>
            <a:spLocks noGrp="1"/>
          </p:cNvSpPr>
          <p:nvPr>
            <p:ph type="dt" sz="half"/>
          </p:nvPr>
        </p:nvSpPr>
        <p:spPr/>
        <p:txBody>
          <a:bodyPr/>
          <a:lstStyle/>
          <a:p>
            <a:pPr lvl="0"/>
            <a:endParaRPr sz="1400"/>
          </a:p>
        </p:txBody>
      </p:sp>
      <p:sp>
        <p:nvSpPr>
          <p:cNvPr id="12292" name="Footer Placeholder 2"/>
          <p:cNvSpPr>
            <a:spLocks noGrp="1"/>
          </p:cNvSpPr>
          <p:nvPr>
            <p:ph type="ftr" sz="quarter" idx="1"/>
          </p:nvPr>
        </p:nvSpPr>
        <p:spPr/>
        <p:txBody>
          <a:bodyPr/>
          <a:lstStyle/>
          <a:p>
            <a:pPr lvl="0" algn="ctr"/>
            <a:fld id="{B02E7DFC-EE7E-46C6-937C-12956E028E6A}" type="footer">
              <a:rPr sz="1400"/>
              <a:t/>
            </a:fld>
            <a:endParaRPr sz="1400"/>
          </a:p>
        </p:txBody>
      </p:sp>
      <p:sp>
        <p:nvSpPr>
          <p:cNvPr id="12293" name="TextBox 12292"/>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nvSpPr>
        <p:spPr>
          <a:xfrm>
            <a:off x="609600" y="990600"/>
            <a:ext cx="8077200" cy="5113338"/>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FF9966"/>
                </a:solidFill>
                <a:effectLst>
                  <a:outerShdw blurRad="38100" dist="38100" dir="2700000" algn="tl">
                    <a:schemeClr val="bg2"/>
                  </a:outerShdw>
                </a:effectLst>
              </a:rPr>
              <a:t>（3）具有网络外部性的国际贸易</a:t>
            </a:r>
            <a:endParaRPr b="1">
              <a:solidFill>
                <a:srgbClr val="000000"/>
              </a:solidFill>
            </a:endParaRPr>
          </a:p>
          <a:p>
            <a:pPr lvl="0" algn="just"/>
            <a:endParaRPr>
              <a:solidFill>
                <a:srgbClr val="000000"/>
              </a:solidFill>
            </a:endParaRPr>
          </a:p>
          <a:p>
            <a:pPr lvl="0" algn="just"/>
            <a:r>
              <a:rPr>
                <a:solidFill>
                  <a:srgbClr val="000000"/>
                </a:solidFill>
              </a:rPr>
              <a:t>       </a:t>
            </a:r>
            <a:r>
              <a:rPr b="1">
                <a:solidFill>
                  <a:srgbClr val="000000"/>
                </a:solidFill>
              </a:rPr>
              <a:t>假设由两个国家组成世界贸易，用K表示国家，K=A，B。在每个国家中都有一个厂商生产国内某品牌的数字产品，假设A国的厂商生产数字产品1，B国厂商生产数字产品2。如果以i表示数字产品，则i=1，2。</a:t>
            </a:r>
            <a:endParaRPr b="1">
              <a:solidFill>
                <a:srgbClr val="000000"/>
              </a:solidFill>
            </a:endParaRPr>
          </a:p>
          <a:p>
            <a:pPr lvl="0" algn="just"/>
            <a:endParaRPr sz="800" b="1">
              <a:solidFill>
                <a:srgbClr val="000000"/>
              </a:solidFill>
            </a:endParaRPr>
          </a:p>
          <a:p>
            <a:pPr lvl="0" algn="just"/>
            <a:r>
              <a:rPr b="1">
                <a:solidFill>
                  <a:srgbClr val="000000"/>
                </a:solidFill>
              </a:rPr>
              <a:t>      为简单化，假设这些数字产品成本为零。品牌以不同标准来衡量，且假设本地品牌标准由生产国确认。</a:t>
            </a:r>
            <a:endParaRPr b="1">
              <a:solidFill>
                <a:srgbClr val="000000"/>
              </a:solidFill>
            </a:endParaRPr>
          </a:p>
          <a:p>
            <a:pPr lvl="0" algn="just"/>
            <a:endParaRPr sz="1000" b="1">
              <a:solidFill>
                <a:srgbClr val="000000"/>
              </a:solidFill>
            </a:endParaRPr>
          </a:p>
          <a:p>
            <a:pPr lvl="0" algn="just"/>
            <a:r>
              <a:rPr b="1">
                <a:solidFill>
                  <a:srgbClr val="000000"/>
                </a:solidFill>
              </a:rPr>
              <a:t>      又假设每个国家中都有2n个消费者。n消费者偏好数字产品1，剩下的n消费者偏好数字产品2。用q</a:t>
            </a:r>
            <a:r>
              <a:rPr b="1" baseline="-25000">
                <a:solidFill>
                  <a:srgbClr val="000000"/>
                </a:solidFill>
              </a:rPr>
              <a:t>i</a:t>
            </a:r>
            <a:r>
              <a:rPr b="1">
                <a:solidFill>
                  <a:srgbClr val="000000"/>
                </a:solidFill>
              </a:rPr>
              <a:t>表示数字产品i的世界总消费量。每个国家的消费者最多只购买一单位的某品牌的数字产品，这意味着q</a:t>
            </a:r>
            <a:r>
              <a:rPr b="1" baseline="-25000">
                <a:solidFill>
                  <a:srgbClr val="000000"/>
                </a:solidFill>
              </a:rPr>
              <a:t>i</a:t>
            </a:r>
            <a:r>
              <a:rPr b="1">
                <a:solidFill>
                  <a:srgbClr val="000000"/>
                </a:solidFill>
              </a:rPr>
              <a:t>也可以测度购买品牌数字产品i的世界消费者的总人数，i=1，2。</a:t>
            </a:r>
            <a:endParaRPr b="1">
              <a:solidFill>
                <a:srgbClr val="000000"/>
              </a:solidFill>
            </a:endParaRPr>
          </a:p>
        </p:txBody>
      </p:sp>
      <p:sp>
        <p:nvSpPr>
          <p:cNvPr id="14339" name="Date Placeholder 1"/>
          <p:cNvSpPr>
            <a:spLocks noGrp="1"/>
          </p:cNvSpPr>
          <p:nvPr>
            <p:ph type="dt" sz="half"/>
          </p:nvPr>
        </p:nvSpPr>
        <p:spPr/>
        <p:txBody>
          <a:bodyPr/>
          <a:lstStyle/>
          <a:p>
            <a:pPr lvl="0"/>
            <a:endParaRPr sz="1400"/>
          </a:p>
        </p:txBody>
      </p:sp>
      <p:sp>
        <p:nvSpPr>
          <p:cNvPr id="14340" name="Footer Placeholder 2"/>
          <p:cNvSpPr>
            <a:spLocks noGrp="1"/>
          </p:cNvSpPr>
          <p:nvPr>
            <p:ph type="ftr" sz="quarter" idx="1"/>
          </p:nvPr>
        </p:nvSpPr>
        <p:spPr/>
        <p:txBody>
          <a:bodyPr/>
          <a:lstStyle/>
          <a:p>
            <a:pPr lvl="0" algn="ctr"/>
            <a:fld id="{50F82EF1-C3D4-4D29-A9B0-6C2631B6ACD4}" type="footer">
              <a:rPr sz="1400"/>
              <a:t/>
            </a:fld>
            <a:endParaRPr sz="1400"/>
          </a:p>
        </p:txBody>
      </p:sp>
      <p:sp>
        <p:nvSpPr>
          <p:cNvPr id="14341" name="TextBox 14340"/>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nvSpPr>
        <p:spPr>
          <a:xfrm>
            <a:off x="533400" y="914400"/>
            <a:ext cx="8153400" cy="170656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3333FF"/>
                </a:solidFill>
                <a:effectLst>
                  <a:outerShdw blurRad="38100" dist="38100" dir="2700000" algn="tl">
                    <a:schemeClr val="bg2"/>
                  </a:outerShdw>
                </a:effectLst>
              </a:rPr>
              <a:t>        1）两国相互承认标准的情形</a:t>
            </a:r>
            <a:endParaRPr b="1">
              <a:solidFill>
                <a:srgbClr val="000000"/>
              </a:solidFill>
            </a:endParaRPr>
          </a:p>
          <a:p>
            <a:pPr lvl="0" algn="just"/>
            <a:endParaRPr sz="1800" b="1">
              <a:solidFill>
                <a:srgbClr val="000000"/>
              </a:solidFill>
            </a:endParaRPr>
          </a:p>
          <a:p>
            <a:pPr lvl="0" algn="just"/>
            <a:r>
              <a:rPr b="1">
                <a:solidFill>
                  <a:srgbClr val="000000"/>
                </a:solidFill>
              </a:rPr>
              <a:t>     </a:t>
            </a:r>
            <a:r>
              <a:rPr sz="2000" b="1">
                <a:solidFill>
                  <a:srgbClr val="000000"/>
                </a:solidFill>
              </a:rPr>
              <a:t>假设存在这样一种均衡状态，双方政府均承认所有数字产品的所有标准。这样，每个厂商都能够无成本地出口其产品，且在另一个国家销售。图6-3解释了在两个国家都承认所有标准时数字产品的移动情况。</a:t>
            </a:r>
            <a:endParaRPr sz="2000" b="1">
              <a:solidFill>
                <a:srgbClr val="000000"/>
              </a:solidFill>
            </a:endParaRPr>
          </a:p>
        </p:txBody>
      </p:sp>
      <p:graphicFrame>
        <p:nvGraphicFramePr>
          <p:cNvPr id="16387" name=""/>
          <p:cNvGraphicFramePr>
            <a:graphicFrameLocks noChangeAspect="1"/>
          </p:cNvGraphicFramePr>
          <p:nvPr/>
        </p:nvGraphicFramePr>
        <p:xfrm>
          <a:off x="457200" y="2438400"/>
          <a:ext cx="8001000" cy="3905250"/>
        </p:xfrm>
        <a:graphic>
          <a:graphicData uri="http://schemas.openxmlformats.org/presentationml/2006/ole">
            <mc:AlternateContent>
              <mc:Choice xmlns:v="urn:schemas-microsoft-com:vml" Requires="v">
                <p:oleObj spid="_x0000_s1040" name="文档" r:id="rId2" progId="Word.Document.8">
                  <p:embed/>
                </p:oleObj>
              </mc:Choice>
              <mc:Fallback>
                <p:oleObj name="文档" r:id="rId2" progId="Word.Document.8">
                  <p:embed/>
                  <p:pic>
                    <p:nvPicPr>
                      <p:cNvPr id="0" name="OLE substitute image"/>
                      <p:cNvPicPr/>
                      <p:nvPr/>
                    </p:nvPicPr>
                    <p:blipFill>
                      <a:blip r:embed="rId3"/>
                      <a:stretch>
                        <a:fillRect/>
                      </a:stretch>
                    </p:blipFill>
                    <p:spPr>
                      <a:xfrm>
                        <a:off x="457200" y="2438400"/>
                        <a:ext cx="8001000" cy="3905250"/>
                      </a:xfrm>
                      <a:prstGeom prst="rect">
                        <a:avLst/>
                      </a:prstGeom>
                      <a:noFill/>
                    </p:spPr>
                  </p:pic>
                </p:oleObj>
              </mc:Fallback>
            </mc:AlternateContent>
          </a:graphicData>
        </a:graphic>
      </p:graphicFrame>
      <p:sp>
        <p:nvSpPr>
          <p:cNvPr id="16388" name="Date Placeholder 1"/>
          <p:cNvSpPr>
            <a:spLocks noGrp="1"/>
          </p:cNvSpPr>
          <p:nvPr>
            <p:ph type="dt" sz="half"/>
          </p:nvPr>
        </p:nvSpPr>
        <p:spPr/>
        <p:txBody>
          <a:bodyPr/>
          <a:lstStyle/>
          <a:p>
            <a:pPr lvl="0"/>
            <a:endParaRPr sz="1400"/>
          </a:p>
        </p:txBody>
      </p:sp>
      <p:sp>
        <p:nvSpPr>
          <p:cNvPr id="16389" name="Footer Placeholder 2"/>
          <p:cNvSpPr>
            <a:spLocks noGrp="1"/>
          </p:cNvSpPr>
          <p:nvPr>
            <p:ph type="ftr" sz="quarter" idx="1"/>
          </p:nvPr>
        </p:nvSpPr>
        <p:spPr/>
        <p:txBody>
          <a:bodyPr/>
          <a:lstStyle/>
          <a:p>
            <a:pPr lvl="0" algn="ctr"/>
            <a:fld id="{E1EDB9AA-F286-407C-93F6-C499FA5C3AAF}" type="footer">
              <a:rPr sz="1400"/>
              <a:t/>
            </a:fld>
            <a:endParaRPr sz="1400"/>
          </a:p>
        </p:txBody>
      </p:sp>
      <p:sp>
        <p:nvSpPr>
          <p:cNvPr id="16390" name="TextBox 16389"/>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nvSpPr>
        <p:spPr>
          <a:xfrm>
            <a:off x="457200" y="1317625"/>
            <a:ext cx="8382000" cy="447357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t>      每个消费者都购买到他理想中的数字产品，则（6.1）和（6.2）式意味着：</a:t>
            </a:r>
            <a:endParaRPr b="1"/>
          </a:p>
          <a:p>
            <a:pPr lvl="0" algn="just"/>
            <a:endParaRPr b="1"/>
          </a:p>
          <a:p>
            <a:pPr lvl="0" algn="just"/>
            <a:endParaRPr b="1"/>
          </a:p>
          <a:p>
            <a:pPr lvl="0" algn="just"/>
            <a:endParaRPr b="1"/>
          </a:p>
          <a:p>
            <a:pPr lvl="0" algn="just"/>
            <a:r>
              <a:rPr b="1"/>
              <a:t>      我们定义K（K=A，B）国的社会福利函数为居民效用水平和国内厂商利润之和。诚然，这也假设了国内厂商仅仅由国内居民拥有。A国的福利为：</a:t>
            </a:r>
            <a:endParaRPr b="1"/>
          </a:p>
          <a:p>
            <a:pPr lvl="0" algn="just"/>
            <a:endParaRPr b="1"/>
          </a:p>
          <a:p>
            <a:pPr lvl="0" algn="just"/>
            <a:endParaRPr b="1"/>
          </a:p>
          <a:p>
            <a:pPr lvl="0" algn="just"/>
            <a:endParaRPr b="1"/>
          </a:p>
          <a:p>
            <a:pPr lvl="0" algn="just"/>
            <a:r>
              <a:rPr b="1"/>
              <a:t>    根据对称性原理，可以确定W</a:t>
            </a:r>
            <a:r>
              <a:rPr b="1" baseline="30000"/>
              <a:t>B</a:t>
            </a:r>
            <a:r>
              <a:rPr b="1"/>
              <a:t>=W</a:t>
            </a:r>
            <a:r>
              <a:rPr b="1" baseline="30000"/>
              <a:t>A</a:t>
            </a:r>
            <a:r>
              <a:rPr b="1"/>
              <a:t>。</a:t>
            </a:r>
            <a:endParaRPr b="1"/>
          </a:p>
        </p:txBody>
      </p:sp>
      <p:graphicFrame>
        <p:nvGraphicFramePr>
          <p:cNvPr id="18435" name=""/>
          <p:cNvGraphicFramePr>
            <a:graphicFrameLocks noChangeAspect="1"/>
          </p:cNvGraphicFramePr>
          <p:nvPr/>
        </p:nvGraphicFramePr>
        <p:xfrm>
          <a:off x="1447800" y="2403475"/>
          <a:ext cx="6781800" cy="492125"/>
        </p:xfrm>
        <a:graphic>
          <a:graphicData uri="http://schemas.openxmlformats.org/presentationml/2006/ole">
            <mc:AlternateContent>
              <mc:Choice xmlns:v="urn:schemas-microsoft-com:vml" Requires="v">
                <p:oleObj spid="_x0000_s1041" name="公式" r:id="rId2" progId="Equation.3">
                  <p:embed/>
                </p:oleObj>
              </mc:Choice>
              <mc:Fallback>
                <p:oleObj name="公式" r:id="rId2" progId="Equation.3">
                  <p:embed/>
                  <p:pic>
                    <p:nvPicPr>
                      <p:cNvPr id="0" name="OLE substitute image"/>
                      <p:cNvPicPr/>
                      <p:nvPr/>
                    </p:nvPicPr>
                    <p:blipFill>
                      <a:blip r:embed="rId3"/>
                      <a:stretch>
                        <a:fillRect/>
                      </a:stretch>
                    </p:blipFill>
                    <p:spPr>
                      <a:xfrm>
                        <a:off x="1447800" y="2403475"/>
                        <a:ext cx="6781800" cy="492125"/>
                      </a:xfrm>
                      <a:prstGeom prst="rect">
                        <a:avLst/>
                      </a:prstGeom>
                      <a:noFill/>
                    </p:spPr>
                  </p:pic>
                </p:oleObj>
              </mc:Fallback>
            </mc:AlternateContent>
          </a:graphicData>
        </a:graphic>
      </p:graphicFrame>
      <p:graphicFrame>
        <p:nvGraphicFramePr>
          <p:cNvPr id="18436" name=""/>
          <p:cNvGraphicFramePr>
            <a:graphicFrameLocks noChangeAspect="1"/>
          </p:cNvGraphicFramePr>
          <p:nvPr/>
        </p:nvGraphicFramePr>
        <p:xfrm>
          <a:off x="609600" y="4487862"/>
          <a:ext cx="7467600" cy="541338"/>
        </p:xfrm>
        <a:graphic>
          <a:graphicData uri="http://schemas.openxmlformats.org/presentationml/2006/ole">
            <mc:AlternateContent>
              <mc:Choice xmlns:v="urn:schemas-microsoft-com:vml" Requires="v">
                <p:oleObj spid="_x0000_s1042" name="公式" r:id="rId4" progId="Equation.3">
                  <p:embed/>
                </p:oleObj>
              </mc:Choice>
              <mc:Fallback>
                <p:oleObj name="公式" r:id="rId4" progId="Equation.3">
                  <p:embed/>
                  <p:pic>
                    <p:nvPicPr>
                      <p:cNvPr id="0" name="OLE substitute image"/>
                      <p:cNvPicPr/>
                      <p:nvPr/>
                    </p:nvPicPr>
                    <p:blipFill>
                      <a:blip r:embed="rId5"/>
                      <a:stretch>
                        <a:fillRect/>
                      </a:stretch>
                    </p:blipFill>
                    <p:spPr>
                      <a:xfrm>
                        <a:off x="609600" y="4487862"/>
                        <a:ext cx="7467600" cy="541338"/>
                      </a:xfrm>
                      <a:prstGeom prst="rect">
                        <a:avLst/>
                      </a:prstGeom>
                      <a:noFill/>
                    </p:spPr>
                  </p:pic>
                </p:oleObj>
              </mc:Fallback>
            </mc:AlternateContent>
          </a:graphicData>
        </a:graphic>
      </p:graphicFrame>
      <p:sp>
        <p:nvSpPr>
          <p:cNvPr id="18437" name=""/>
          <p:cNvSpPr/>
          <p:nvPr/>
        </p:nvSpPr>
        <p:spPr>
          <a:xfrm>
            <a:off x="8077200" y="4656138"/>
            <a:ext cx="990600" cy="296862"/>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600" b="1"/>
              <a:t>（6.3）</a:t>
            </a:r>
            <a:endParaRPr sz="1600" b="1"/>
          </a:p>
        </p:txBody>
      </p:sp>
      <p:sp>
        <p:nvSpPr>
          <p:cNvPr id="18438" name="Date Placeholder 1"/>
          <p:cNvSpPr>
            <a:spLocks noGrp="1"/>
          </p:cNvSpPr>
          <p:nvPr>
            <p:ph type="dt" sz="half"/>
          </p:nvPr>
        </p:nvSpPr>
        <p:spPr/>
        <p:txBody>
          <a:bodyPr/>
          <a:lstStyle/>
          <a:p>
            <a:pPr lvl="0"/>
            <a:endParaRPr sz="1400"/>
          </a:p>
        </p:txBody>
      </p:sp>
      <p:sp>
        <p:nvSpPr>
          <p:cNvPr id="18439" name="Footer Placeholder 2"/>
          <p:cNvSpPr>
            <a:spLocks noGrp="1"/>
          </p:cNvSpPr>
          <p:nvPr>
            <p:ph type="ftr" sz="quarter" idx="1"/>
          </p:nvPr>
        </p:nvSpPr>
        <p:spPr/>
        <p:txBody>
          <a:bodyPr/>
          <a:lstStyle/>
          <a:p>
            <a:pPr lvl="0" algn="ctr"/>
            <a:fld id="{B855D735-53C6-4834-B3EE-D7420D610922}" type="footer">
              <a:rPr sz="1400"/>
              <a:t/>
            </a:fld>
            <a:endParaRPr sz="1400"/>
          </a:p>
        </p:txBody>
      </p:sp>
      <p:sp>
        <p:nvSpPr>
          <p:cNvPr id="18440" name="TextBox 18439"/>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nvSpPr>
        <p:spPr>
          <a:xfrm>
            <a:off x="457200" y="990600"/>
            <a:ext cx="8229600" cy="459740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t>首先，假设厂商1的价格为</a:t>
            </a:r>
            <a:endParaRPr b="1"/>
          </a:p>
          <a:p>
            <a:pPr lvl="0" algn="just"/>
            <a:endParaRPr b="1"/>
          </a:p>
          <a:p>
            <a:pPr lvl="0" algn="just"/>
            <a:endParaRPr sz="800" b="1"/>
          </a:p>
          <a:p>
            <a:pPr lvl="0" algn="just"/>
            <a:r>
              <a:rPr b="1"/>
              <a:t>这里，上标“NR”表示不承认标准。据（6.1）式，该厂商向两类消费者出售产品。厂商1的利润为</a:t>
            </a:r>
            <a:endParaRPr b="1"/>
          </a:p>
          <a:p>
            <a:pPr lvl="0" algn="just"/>
            <a:endParaRPr sz="800" b="1"/>
          </a:p>
          <a:p>
            <a:pPr lvl="0" algn="just"/>
            <a:endParaRPr b="1"/>
          </a:p>
          <a:p>
            <a:pPr lvl="0" algn="just"/>
            <a:r>
              <a:rPr b="1"/>
              <a:t>效用函数（6.1）式表明每个偏好数字产品1的消费者获得的效用为</a:t>
            </a:r>
            <a:endParaRPr b="1"/>
          </a:p>
          <a:p>
            <a:pPr lvl="0" algn="just"/>
            <a:endParaRPr b="1"/>
          </a:p>
          <a:p>
            <a:pPr lvl="0" algn="just"/>
            <a:endParaRPr sz="800" b="1"/>
          </a:p>
          <a:p>
            <a:pPr lvl="0" algn="just"/>
            <a:r>
              <a:rPr b="1"/>
              <a:t>且每个偏好数字产品2的消费者获得的效用</a:t>
            </a:r>
            <a:endParaRPr b="1"/>
          </a:p>
          <a:p>
            <a:pPr lvl="0" algn="just"/>
            <a:endParaRPr sz="800" b="1"/>
          </a:p>
          <a:p>
            <a:pPr lvl="0" algn="just"/>
            <a:endParaRPr b="1"/>
          </a:p>
          <a:p>
            <a:pPr lvl="0" algn="just"/>
            <a:r>
              <a:rPr b="1"/>
              <a:t>这样，A国福利水平由下式给出。同理，B国亦如此。</a:t>
            </a:r>
            <a:endParaRPr b="1"/>
          </a:p>
        </p:txBody>
      </p:sp>
      <p:graphicFrame>
        <p:nvGraphicFramePr>
          <p:cNvPr id="20483" name=""/>
          <p:cNvGraphicFramePr>
            <a:graphicFrameLocks noChangeAspect="1"/>
          </p:cNvGraphicFramePr>
          <p:nvPr/>
        </p:nvGraphicFramePr>
        <p:xfrm>
          <a:off x="3289300" y="1371600"/>
          <a:ext cx="1816100" cy="441325"/>
        </p:xfrm>
        <a:graphic>
          <a:graphicData uri="http://schemas.openxmlformats.org/presentationml/2006/ole">
            <mc:AlternateContent>
              <mc:Choice xmlns:v="urn:schemas-microsoft-com:vml" Requires="v">
                <p:oleObj spid="_x0000_s1043" name="公式" r:id="rId2" progId="Equation.3">
                  <p:embed/>
                </p:oleObj>
              </mc:Choice>
              <mc:Fallback>
                <p:oleObj name="公式" r:id="rId2" progId="Equation.3">
                  <p:embed/>
                  <p:pic>
                    <p:nvPicPr>
                      <p:cNvPr id="0" name="OLE substitute image"/>
                      <p:cNvPicPr/>
                      <p:nvPr/>
                    </p:nvPicPr>
                    <p:blipFill>
                      <a:blip r:embed="rId3"/>
                      <a:stretch>
                        <a:fillRect/>
                      </a:stretch>
                    </p:blipFill>
                    <p:spPr>
                      <a:xfrm>
                        <a:off x="3289300" y="1371600"/>
                        <a:ext cx="1816100" cy="441325"/>
                      </a:xfrm>
                      <a:prstGeom prst="rect">
                        <a:avLst/>
                      </a:prstGeom>
                      <a:noFill/>
                    </p:spPr>
                  </p:pic>
                </p:oleObj>
              </mc:Fallback>
            </mc:AlternateContent>
          </a:graphicData>
        </a:graphic>
      </p:graphicFrame>
      <p:graphicFrame>
        <p:nvGraphicFramePr>
          <p:cNvPr id="20484" name=""/>
          <p:cNvGraphicFramePr>
            <a:graphicFrameLocks noChangeAspect="1"/>
          </p:cNvGraphicFramePr>
          <p:nvPr/>
        </p:nvGraphicFramePr>
        <p:xfrm>
          <a:off x="2590800" y="2590800"/>
          <a:ext cx="3810000" cy="465138"/>
        </p:xfrm>
        <a:graphic>
          <a:graphicData uri="http://schemas.openxmlformats.org/presentationml/2006/ole">
            <mc:AlternateContent>
              <mc:Choice xmlns:v="urn:schemas-microsoft-com:vml" Requires="v">
                <p:oleObj spid="_x0000_s1044" name="公式" r:id="rId4" progId="Equation.3">
                  <p:embed/>
                </p:oleObj>
              </mc:Choice>
              <mc:Fallback>
                <p:oleObj name="公式" r:id="rId4" progId="Equation.3">
                  <p:embed/>
                  <p:pic>
                    <p:nvPicPr>
                      <p:cNvPr id="0" name="OLE substitute image"/>
                      <p:cNvPicPr/>
                      <p:nvPr/>
                    </p:nvPicPr>
                    <p:blipFill>
                      <a:blip r:embed="rId5"/>
                      <a:stretch>
                        <a:fillRect/>
                      </a:stretch>
                    </p:blipFill>
                    <p:spPr>
                      <a:xfrm>
                        <a:off x="2590800" y="2590800"/>
                        <a:ext cx="3810000" cy="465138"/>
                      </a:xfrm>
                      <a:prstGeom prst="rect">
                        <a:avLst/>
                      </a:prstGeom>
                      <a:noFill/>
                    </p:spPr>
                  </p:pic>
                </p:oleObj>
              </mc:Fallback>
            </mc:AlternateContent>
          </a:graphicData>
        </a:graphic>
      </p:graphicFrame>
      <p:graphicFrame>
        <p:nvGraphicFramePr>
          <p:cNvPr id="20485" name=""/>
          <p:cNvGraphicFramePr>
            <a:graphicFrameLocks noChangeAspect="1"/>
          </p:cNvGraphicFramePr>
          <p:nvPr/>
        </p:nvGraphicFramePr>
        <p:xfrm>
          <a:off x="2971800" y="3802062"/>
          <a:ext cx="2514600" cy="465138"/>
        </p:xfrm>
        <a:graphic>
          <a:graphicData uri="http://schemas.openxmlformats.org/presentationml/2006/ole">
            <mc:AlternateContent>
              <mc:Choice xmlns:v="urn:schemas-microsoft-com:vml" Requires="v">
                <p:oleObj spid="_x0000_s1045" name="公式" r:id="rId6" progId="Equation.3">
                  <p:embed/>
                </p:oleObj>
              </mc:Choice>
              <mc:Fallback>
                <p:oleObj name="公式" r:id="rId6" progId="Equation.3">
                  <p:embed/>
                  <p:pic>
                    <p:nvPicPr>
                      <p:cNvPr id="0" name="OLE substitute image"/>
                      <p:cNvPicPr/>
                      <p:nvPr/>
                    </p:nvPicPr>
                    <p:blipFill>
                      <a:blip r:embed="rId7"/>
                      <a:stretch>
                        <a:fillRect/>
                      </a:stretch>
                    </p:blipFill>
                    <p:spPr>
                      <a:xfrm>
                        <a:off x="2971800" y="3802062"/>
                        <a:ext cx="2514600" cy="465138"/>
                      </a:xfrm>
                      <a:prstGeom prst="rect">
                        <a:avLst/>
                      </a:prstGeom>
                      <a:noFill/>
                    </p:spPr>
                  </p:pic>
                </p:oleObj>
              </mc:Fallback>
            </mc:AlternateContent>
          </a:graphicData>
        </a:graphic>
      </p:graphicFrame>
      <p:graphicFrame>
        <p:nvGraphicFramePr>
          <p:cNvPr id="20486" name=""/>
          <p:cNvGraphicFramePr>
            <a:graphicFrameLocks noChangeAspect="1"/>
          </p:cNvGraphicFramePr>
          <p:nvPr/>
        </p:nvGraphicFramePr>
        <p:xfrm>
          <a:off x="3733800" y="4757738"/>
          <a:ext cx="990600" cy="423862"/>
        </p:xfrm>
        <a:graphic>
          <a:graphicData uri="http://schemas.openxmlformats.org/presentationml/2006/ole">
            <mc:AlternateContent>
              <mc:Choice xmlns:v="urn:schemas-microsoft-com:vml" Requires="v">
                <p:oleObj spid="_x0000_s1046" name="公式" r:id="rId8" progId="Equation.3">
                  <p:embed/>
                </p:oleObj>
              </mc:Choice>
              <mc:Fallback>
                <p:oleObj name="公式" r:id="rId8" progId="Equation.3">
                  <p:embed/>
                  <p:pic>
                    <p:nvPicPr>
                      <p:cNvPr id="0" name="OLE substitute image"/>
                      <p:cNvPicPr/>
                      <p:nvPr/>
                    </p:nvPicPr>
                    <p:blipFill>
                      <a:blip r:embed="rId9"/>
                      <a:stretch>
                        <a:fillRect/>
                      </a:stretch>
                    </p:blipFill>
                    <p:spPr>
                      <a:xfrm>
                        <a:off x="3733800" y="4757738"/>
                        <a:ext cx="990600" cy="423862"/>
                      </a:xfrm>
                      <a:prstGeom prst="rect">
                        <a:avLst/>
                      </a:prstGeom>
                      <a:noFill/>
                    </p:spPr>
                  </p:pic>
                </p:oleObj>
              </mc:Fallback>
            </mc:AlternateContent>
          </a:graphicData>
        </a:graphic>
      </p:graphicFrame>
      <p:graphicFrame>
        <p:nvGraphicFramePr>
          <p:cNvPr id="20487" name=""/>
          <p:cNvGraphicFramePr>
            <a:graphicFrameLocks noChangeAspect="1"/>
          </p:cNvGraphicFramePr>
          <p:nvPr/>
        </p:nvGraphicFramePr>
        <p:xfrm>
          <a:off x="990600" y="5638800"/>
          <a:ext cx="7467600" cy="420688"/>
        </p:xfrm>
        <a:graphic>
          <a:graphicData uri="http://schemas.openxmlformats.org/presentationml/2006/ole">
            <mc:AlternateContent>
              <mc:Choice xmlns:v="urn:schemas-microsoft-com:vml" Requires="v">
                <p:oleObj spid="_x0000_s1047" name="公式" r:id="rId10" progId="Equation.3">
                  <p:embed/>
                </p:oleObj>
              </mc:Choice>
              <mc:Fallback>
                <p:oleObj name="公式" r:id="rId10" progId="Equation.3">
                  <p:embed/>
                  <p:pic>
                    <p:nvPicPr>
                      <p:cNvPr id="0" name="OLE substitute image"/>
                      <p:cNvPicPr/>
                      <p:nvPr/>
                    </p:nvPicPr>
                    <p:blipFill>
                      <a:blip r:embed="rId11"/>
                      <a:stretch>
                        <a:fillRect/>
                      </a:stretch>
                    </p:blipFill>
                    <p:spPr>
                      <a:xfrm>
                        <a:off x="990600" y="5638800"/>
                        <a:ext cx="7467600" cy="420688"/>
                      </a:xfrm>
                      <a:prstGeom prst="rect">
                        <a:avLst/>
                      </a:prstGeom>
                      <a:noFill/>
                    </p:spPr>
                  </p:pic>
                </p:oleObj>
              </mc:Fallback>
            </mc:AlternateContent>
          </a:graphicData>
        </a:graphic>
      </p:graphicFrame>
      <p:sp>
        <p:nvSpPr>
          <p:cNvPr id="20488" name="Date Placeholder 1"/>
          <p:cNvSpPr>
            <a:spLocks noGrp="1"/>
          </p:cNvSpPr>
          <p:nvPr>
            <p:ph type="dt" sz="half"/>
          </p:nvPr>
        </p:nvSpPr>
        <p:spPr/>
        <p:txBody>
          <a:bodyPr/>
          <a:lstStyle/>
          <a:p>
            <a:pPr lvl="0"/>
            <a:endParaRPr sz="1400"/>
          </a:p>
        </p:txBody>
      </p:sp>
      <p:sp>
        <p:nvSpPr>
          <p:cNvPr id="20489" name="Footer Placeholder 2"/>
          <p:cNvSpPr>
            <a:spLocks noGrp="1"/>
          </p:cNvSpPr>
          <p:nvPr>
            <p:ph type="ftr" sz="quarter" idx="1"/>
          </p:nvPr>
        </p:nvSpPr>
        <p:spPr/>
        <p:txBody>
          <a:bodyPr/>
          <a:lstStyle/>
          <a:p>
            <a:pPr lvl="0" algn="ctr"/>
            <a:fld id="{09CFAD54-0968-4295-93FF-782642487D90}" type="footer">
              <a:rPr sz="1400"/>
              <a:t/>
            </a:fld>
            <a:endParaRPr sz="1400"/>
          </a:p>
        </p:txBody>
      </p:sp>
      <p:sp>
        <p:nvSpPr>
          <p:cNvPr id="20490" name="TextBox 20489"/>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nvSpPr>
        <p:spPr>
          <a:xfrm>
            <a:off x="533400" y="966788"/>
            <a:ext cx="8229600" cy="5205412"/>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800" b="1">
                <a:solidFill>
                  <a:srgbClr val="CC0000"/>
                </a:solidFill>
                <a:effectLst>
                  <a:outerShdw blurRad="38100" dist="38100" dir="2700000" algn="tl">
                    <a:schemeClr val="bg2"/>
                  </a:outerShdw>
                </a:effectLst>
                <a:ea typeface="黑体" pitchFamily="2" charset="-122"/>
              </a:rPr>
              <a:t>6.2.2 电子商务贸易政策</a:t>
            </a:r>
            <a:endParaRPr b="1"/>
          </a:p>
          <a:p>
            <a:pPr lvl="0" algn="just"/>
            <a:endParaRPr sz="2800" b="1">
              <a:solidFill>
                <a:srgbClr val="CC0000"/>
              </a:solidFill>
              <a:effectLst>
                <a:outerShdw blurRad="38100" dist="38100" dir="2700000" algn="tl">
                  <a:schemeClr val="bg2"/>
                </a:outerShdw>
              </a:effectLst>
              <a:ea typeface="黑体" pitchFamily="2" charset="-122"/>
            </a:endParaRPr>
          </a:p>
          <a:p>
            <a:pPr lvl="0" algn="just"/>
            <a:r>
              <a:rPr b="1">
                <a:solidFill>
                  <a:srgbClr val="FF9966"/>
                </a:solidFill>
                <a:effectLst>
                  <a:outerShdw blurRad="38100" dist="38100" dir="2700000" algn="tl">
                    <a:schemeClr val="bg2"/>
                  </a:outerShdw>
                </a:effectLst>
              </a:rPr>
              <a:t>（1）电子商务贸易自由化</a:t>
            </a:r>
            <a:endParaRPr b="1"/>
          </a:p>
          <a:p>
            <a:pPr lvl="0" algn="just"/>
            <a:endParaRPr b="1">
              <a:solidFill>
                <a:srgbClr val="FF9966"/>
              </a:solidFill>
              <a:effectLst>
                <a:outerShdw blurRad="38100" dist="38100" dir="2700000" algn="tl">
                  <a:schemeClr val="bg2"/>
                </a:outerShdw>
              </a:effectLst>
            </a:endParaRPr>
          </a:p>
          <a:p>
            <a:pPr lvl="0" algn="just"/>
            <a:r>
              <a:rPr b="1"/>
              <a:t>       电子商务贸易自由化主要体现在是否对电子商务活动征税的问题。</a:t>
            </a:r>
            <a:endParaRPr b="1"/>
          </a:p>
          <a:p>
            <a:pPr lvl="0" algn="just"/>
            <a:endParaRPr sz="2000" b="1"/>
          </a:p>
          <a:p>
            <a:pPr lvl="0" algn="just"/>
            <a:r>
              <a:rPr b="1"/>
              <a:t>     《全球电子商务框架》文件，确立了美国政府对电子商务征税的三项原则。</a:t>
            </a:r>
            <a:endParaRPr b="1"/>
          </a:p>
          <a:p>
            <a:pPr lvl="0" algn="just"/>
            <a:endParaRPr b="1"/>
          </a:p>
          <a:p>
            <a:pPr lvl="0" algn="just"/>
            <a:r>
              <a:rPr b="1">
                <a:solidFill>
                  <a:srgbClr val="FF9966"/>
                </a:solidFill>
                <a:effectLst>
                  <a:outerShdw blurRad="38100" dist="38100" dir="2700000" algn="tl">
                    <a:schemeClr val="bg2"/>
                  </a:outerShdw>
                </a:effectLst>
              </a:rPr>
              <a:t>（2）电子商务管制政策</a:t>
            </a:r>
            <a:endParaRPr b="1"/>
          </a:p>
          <a:p>
            <a:pPr lvl="0" algn="just"/>
            <a:endParaRPr b="1">
              <a:solidFill>
                <a:srgbClr val="FF9966"/>
              </a:solidFill>
              <a:effectLst>
                <a:outerShdw blurRad="38100" dist="38100" dir="2700000" algn="tl">
                  <a:schemeClr val="bg2"/>
                </a:outerShdw>
              </a:effectLst>
            </a:endParaRPr>
          </a:p>
          <a:p>
            <a:pPr lvl="0" algn="just"/>
            <a:r>
              <a:t>     </a:t>
            </a:r>
            <a:r>
              <a:rPr b="1"/>
              <a:t>美国政府对电子商务的管制主要体现在市场、法律和金融三个方面。</a:t>
            </a:r>
            <a:endParaRPr b="1"/>
          </a:p>
        </p:txBody>
      </p:sp>
      <p:sp>
        <p:nvSpPr>
          <p:cNvPr id="22531" name="Date Placeholder 1"/>
          <p:cNvSpPr>
            <a:spLocks noGrp="1"/>
          </p:cNvSpPr>
          <p:nvPr>
            <p:ph type="dt" sz="half"/>
          </p:nvPr>
        </p:nvSpPr>
        <p:spPr/>
        <p:txBody>
          <a:bodyPr/>
          <a:lstStyle/>
          <a:p>
            <a:pPr lvl="0"/>
            <a:endParaRPr sz="1400"/>
          </a:p>
        </p:txBody>
      </p:sp>
      <p:sp>
        <p:nvSpPr>
          <p:cNvPr id="22532" name="Footer Placeholder 2"/>
          <p:cNvSpPr>
            <a:spLocks noGrp="1"/>
          </p:cNvSpPr>
          <p:nvPr>
            <p:ph type="ftr" sz="quarter" idx="1"/>
          </p:nvPr>
        </p:nvSpPr>
        <p:spPr/>
        <p:txBody>
          <a:bodyPr/>
          <a:lstStyle/>
          <a:p>
            <a:pPr lvl="0" algn="ctr"/>
            <a:fld id="{EC15F8C9-AA4A-47C5-8782-704D1B7721A0}" type="footer">
              <a:rPr sz="1400"/>
              <a:t/>
            </a:fld>
            <a:endParaRPr sz="1400"/>
          </a:p>
        </p:txBody>
      </p:sp>
      <p:sp>
        <p:nvSpPr>
          <p:cNvPr id="22533" name="TextBox 22532"/>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nvSpPr>
        <p:spPr>
          <a:xfrm>
            <a:off x="457200" y="1066800"/>
            <a:ext cx="8229600" cy="505460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3200" b="1">
                <a:solidFill>
                  <a:srgbClr val="CC0000"/>
                </a:solidFill>
                <a:effectLst>
                  <a:outerShdw blurRad="38100" dist="38100" dir="2700000" algn="tl">
                    <a:schemeClr val="bg2"/>
                  </a:outerShdw>
                </a:effectLst>
              </a:rPr>
              <a:t>第6.3节 电子商务与经济发展</a:t>
            </a:r>
          </a:p>
          <a:p>
            <a:pPr lvl="0" algn="just"/>
            <a:endParaRPr sz="3200" b="1">
              <a:solidFill>
                <a:srgbClr val="CC0000"/>
              </a:solidFill>
              <a:effectLst>
                <a:outerShdw blurRad="38100" dist="38100" dir="2700000" algn="tl">
                  <a:schemeClr val="bg2"/>
                </a:outerShdw>
              </a:effectLst>
            </a:endParaRPr>
          </a:p>
          <a:p>
            <a:pPr lvl="0" algn="just"/>
            <a:endParaRPr sz="3200" b="1">
              <a:solidFill>
                <a:srgbClr val="CC0000"/>
              </a:solidFill>
              <a:effectLst>
                <a:outerShdw blurRad="38100" dist="38100" dir="2700000" algn="tl">
                  <a:schemeClr val="bg2"/>
                </a:outerShdw>
              </a:effectLst>
            </a:endParaRPr>
          </a:p>
          <a:p>
            <a:pPr lvl="0" algn="just"/>
            <a:r>
              <a:rPr sz="2800" b="1">
                <a:solidFill>
                  <a:srgbClr val="CC0000"/>
                </a:solidFill>
                <a:effectLst>
                  <a:outerShdw blurRad="38100" dist="38100" dir="2700000" algn="tl">
                    <a:schemeClr val="bg2"/>
                  </a:outerShdw>
                </a:effectLst>
                <a:ea typeface="黑体" pitchFamily="2" charset="-122"/>
              </a:rPr>
              <a:t>6.3.1 电子商务与经济增长</a:t>
            </a:r>
            <a:endParaRPr b="1"/>
          </a:p>
          <a:p>
            <a:pPr lvl="0" algn="just"/>
            <a:endParaRPr sz="2800" b="1">
              <a:solidFill>
                <a:srgbClr val="CC0000"/>
              </a:solidFill>
              <a:effectLst>
                <a:outerShdw blurRad="38100" dist="38100" dir="2700000" algn="tl">
                  <a:schemeClr val="bg2"/>
                </a:outerShdw>
              </a:effectLst>
              <a:ea typeface="黑体" pitchFamily="2" charset="-122"/>
            </a:endParaRPr>
          </a:p>
          <a:p>
            <a:pPr lvl="0" algn="just"/>
            <a:r>
              <a:rPr b="1">
                <a:solidFill>
                  <a:srgbClr val="FF9966"/>
                </a:solidFill>
                <a:effectLst>
                  <a:outerShdw blurRad="38100" dist="38100" dir="2700000" algn="tl">
                    <a:schemeClr val="bg2"/>
                  </a:outerShdw>
                </a:effectLst>
              </a:rPr>
              <a:t>（1）信息技术与经济增长</a:t>
            </a:r>
          </a:p>
          <a:p>
            <a:pPr lvl="0" algn="just"/>
            <a:endParaRPr b="1">
              <a:solidFill>
                <a:srgbClr val="FF9966"/>
              </a:solidFill>
              <a:effectLst>
                <a:outerShdw blurRad="38100" dist="38100" dir="2700000" algn="tl">
                  <a:schemeClr val="bg2"/>
                </a:outerShdw>
              </a:effectLst>
            </a:endParaRPr>
          </a:p>
          <a:p>
            <a:pPr lvl="0" algn="just"/>
            <a:r>
              <a:t>      </a:t>
            </a:r>
            <a:r>
              <a:rPr b="1"/>
              <a:t>全球信息化对经济增长的贡献集中体现在信息技术产业化和产业信息化两个方面。</a:t>
            </a:r>
            <a:endParaRPr b="1"/>
          </a:p>
          <a:p>
            <a:pPr lvl="0" algn="just"/>
            <a:endParaRPr sz="1600" b="1"/>
          </a:p>
          <a:p>
            <a:pPr lvl="0" algn="just"/>
            <a:r>
              <a:t>         </a:t>
            </a:r>
            <a:r>
              <a:rPr b="1"/>
              <a:t>信息产业作为支柱产业直接拉动经济增长。</a:t>
            </a:r>
            <a:endParaRPr b="1"/>
          </a:p>
          <a:p>
            <a:pPr lvl="0" algn="just"/>
            <a:endParaRPr sz="1000" b="1"/>
          </a:p>
          <a:p>
            <a:pPr lvl="0" algn="just"/>
            <a:r>
              <a:rPr b="1"/>
              <a:t>       信息技术在各产业部门内部或产业部门之间的渗透和扩散，提高了这些部门的劳动生产率。</a:t>
            </a:r>
            <a:endParaRPr b="1"/>
          </a:p>
        </p:txBody>
      </p:sp>
      <p:sp>
        <p:nvSpPr>
          <p:cNvPr id="24579" name="Date Placeholder 1"/>
          <p:cNvSpPr>
            <a:spLocks noGrp="1"/>
          </p:cNvSpPr>
          <p:nvPr>
            <p:ph type="dt" sz="half"/>
          </p:nvPr>
        </p:nvSpPr>
        <p:spPr/>
        <p:txBody>
          <a:bodyPr/>
          <a:lstStyle/>
          <a:p>
            <a:pPr lvl="0"/>
            <a:endParaRPr sz="1400"/>
          </a:p>
        </p:txBody>
      </p:sp>
      <p:sp>
        <p:nvSpPr>
          <p:cNvPr id="24580" name="Footer Placeholder 2"/>
          <p:cNvSpPr>
            <a:spLocks noGrp="1"/>
          </p:cNvSpPr>
          <p:nvPr>
            <p:ph type="ftr" sz="quarter" idx="1"/>
          </p:nvPr>
        </p:nvSpPr>
        <p:spPr/>
        <p:txBody>
          <a:bodyPr/>
          <a:lstStyle/>
          <a:p>
            <a:pPr lvl="0" algn="ctr"/>
            <a:fld id="{8F5D5713-3C4B-44BF-A381-1FA31E29E44E}" type="footer">
              <a:rPr sz="1400"/>
              <a:t/>
            </a:fld>
            <a:endParaRPr sz="1400"/>
          </a:p>
        </p:txBody>
      </p:sp>
      <p:sp>
        <p:nvSpPr>
          <p:cNvPr id="24581" name="TextBox 24580"/>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nvSpPr>
        <p:spPr>
          <a:xfrm>
            <a:off x="762000" y="1143000"/>
            <a:ext cx="3276600" cy="4600575"/>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FF9966"/>
                </a:solidFill>
                <a:effectLst>
                  <a:outerShdw blurRad="38100" dist="38100" dir="2700000" algn="tl">
                    <a:schemeClr val="bg2"/>
                  </a:outerShdw>
                </a:effectLst>
              </a:rPr>
              <a:t>（2）电子商务促进经济增长</a:t>
            </a:r>
            <a:endParaRPr b="1"/>
          </a:p>
          <a:p>
            <a:pPr lvl="0" algn="just"/>
            <a:endParaRPr b="1">
              <a:solidFill>
                <a:srgbClr val="FF9966"/>
              </a:solidFill>
              <a:effectLst>
                <a:outerShdw blurRad="38100" dist="38100" dir="2700000" algn="tl">
                  <a:schemeClr val="bg2"/>
                </a:outerShdw>
              </a:effectLst>
            </a:endParaRPr>
          </a:p>
          <a:p>
            <a:pPr lvl="0" algn="just"/>
            <a:r>
              <a:t>      </a:t>
            </a:r>
            <a:r>
              <a:rPr sz="2000" b="1"/>
              <a:t>在宏观经济层面上，电子商务的经济效用可以被看成是一种技术创新，它通过节省生产成本而改善企业层面和产业层面的经济效率，从而提高全社会的总供给水平。</a:t>
            </a:r>
            <a:endParaRPr sz="2000" b="1"/>
          </a:p>
          <a:p>
            <a:pPr lvl="0" algn="just"/>
            <a:r>
              <a:rPr sz="2000" b="1"/>
              <a:t>      如图6-5所示，在产业水平上的供给曲线的变动导致产量的提高和商品X的均衡价格的下降。</a:t>
            </a:r>
            <a:endParaRPr sz="2000" b="1"/>
          </a:p>
        </p:txBody>
      </p:sp>
      <p:graphicFrame>
        <p:nvGraphicFramePr>
          <p:cNvPr id="26629" name=""/>
          <p:cNvGraphicFramePr>
            <a:graphicFrameLocks noChangeAspect="1"/>
          </p:cNvGraphicFramePr>
          <p:nvPr/>
        </p:nvGraphicFramePr>
        <p:xfrm>
          <a:off x="3048000" y="2286000"/>
          <a:ext cx="7162800" cy="4035425"/>
        </p:xfrm>
        <a:graphic>
          <a:graphicData uri="http://schemas.openxmlformats.org/presentationml/2006/ole">
            <mc:AlternateContent>
              <mc:Choice xmlns:v="urn:schemas-microsoft-com:vml" Requires="v">
                <p:oleObj spid="_x0000_s1048" name="文档" r:id="rId2" progId="Word.Document.8">
                  <p:embed/>
                </p:oleObj>
              </mc:Choice>
              <mc:Fallback>
                <p:oleObj name="文档" r:id="rId2" progId="Word.Document.8">
                  <p:embed/>
                  <p:pic>
                    <p:nvPicPr>
                      <p:cNvPr id="0" name="OLE substitute image"/>
                      <p:cNvPicPr/>
                      <p:nvPr/>
                    </p:nvPicPr>
                    <p:blipFill>
                      <a:blip r:embed="rId3"/>
                      <a:stretch>
                        <a:fillRect/>
                      </a:stretch>
                    </p:blipFill>
                    <p:spPr>
                      <a:xfrm>
                        <a:off x="3048000" y="2286000"/>
                        <a:ext cx="7162800" cy="4035425"/>
                      </a:xfrm>
                      <a:prstGeom prst="rect">
                        <a:avLst/>
                      </a:prstGeom>
                      <a:noFill/>
                    </p:spPr>
                  </p:pic>
                </p:oleObj>
              </mc:Fallback>
            </mc:AlternateContent>
          </a:graphicData>
        </a:graphic>
      </p:graphicFrame>
      <p:sp>
        <p:nvSpPr>
          <p:cNvPr id="26630" name="Date Placeholder 1"/>
          <p:cNvSpPr>
            <a:spLocks noGrp="1"/>
          </p:cNvSpPr>
          <p:nvPr>
            <p:ph type="dt" sz="half"/>
          </p:nvPr>
        </p:nvSpPr>
        <p:spPr/>
        <p:txBody>
          <a:bodyPr/>
          <a:lstStyle/>
          <a:p>
            <a:pPr lvl="0"/>
            <a:endParaRPr sz="1400"/>
          </a:p>
        </p:txBody>
      </p:sp>
      <p:sp>
        <p:nvSpPr>
          <p:cNvPr id="26631" name="Footer Placeholder 2"/>
          <p:cNvSpPr>
            <a:spLocks noGrp="1"/>
          </p:cNvSpPr>
          <p:nvPr>
            <p:ph type="ftr" sz="quarter" idx="1"/>
          </p:nvPr>
        </p:nvSpPr>
        <p:spPr/>
        <p:txBody>
          <a:bodyPr/>
          <a:lstStyle/>
          <a:p>
            <a:pPr lvl="0" algn="ctr"/>
            <a:fld id="{4F257EB4-C6A5-4D81-83F1-FAA36A53C3FA}" type="footer">
              <a:rPr sz="1400"/>
              <a:t/>
            </a:fld>
            <a:endParaRPr sz="1400"/>
          </a:p>
        </p:txBody>
      </p:sp>
      <p:sp>
        <p:nvSpPr>
          <p:cNvPr id="26632" name="TextBox 26631"/>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nvSpPr>
        <p:spPr>
          <a:xfrm>
            <a:off x="609600" y="990600"/>
            <a:ext cx="8077200" cy="5086350"/>
          </a:xfrm>
          <a:prstGeom prst="rect">
            <a:avLst/>
          </a:prstGeom>
          <a:noFill/>
          <a:ln>
            <a:noFill/>
            <a:miter lim="800000"/>
          </a:ln>
        </p:spPr>
        <p:txBody>
          <a:bodyPr>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rgbClr val="FF9966"/>
                </a:solidFill>
                <a:effectLst>
                  <a:outerShdw blurRad="38100" dist="38100" dir="2700000" algn="tl">
                    <a:schemeClr val="bg2"/>
                  </a:outerShdw>
                </a:effectLst>
              </a:rPr>
              <a:t>（3）电子商务对全球经济的影响</a:t>
            </a:r>
            <a:endParaRPr b="1"/>
          </a:p>
          <a:p>
            <a:pPr lvl="0" algn="just"/>
            <a:endParaRPr b="1">
              <a:solidFill>
                <a:srgbClr val="FF9966"/>
              </a:solidFill>
              <a:effectLst>
                <a:outerShdw blurRad="38100" dist="38100" dir="2700000" algn="tl">
                  <a:schemeClr val="bg2"/>
                </a:outerShdw>
              </a:effectLst>
            </a:endParaRPr>
          </a:p>
          <a:p>
            <a:pPr lvl="0" algn="just"/>
            <a:r>
              <a:t>     </a:t>
            </a:r>
            <a:r>
              <a:rPr b="1"/>
              <a:t>全球贸易分析计划（GTAP）模型来模拟。GTAP模型提供的多部门可以用来说明技术变革对一个地区部门之间的影响。</a:t>
            </a:r>
            <a:endParaRPr b="1"/>
          </a:p>
          <a:p>
            <a:pPr lvl="0" algn="just"/>
            <a:endParaRPr sz="800" b="1"/>
          </a:p>
          <a:p>
            <a:pPr lvl="0" algn="just"/>
            <a:r>
              <a:t>      </a:t>
            </a:r>
            <a:r>
              <a:rPr sz="2000" b="1"/>
              <a:t>假定全球由发达国家、东欧、亚洲、拉丁美洲、非洲和其他地区等六个经济体组成；商品服务部门划分为初级产品/食品、制造业、贸易、空运、海运、其他运输、通信、金融服务、保险、商业服务、娱乐服务、政府和其他服务等13个部门；生产要素由资本、土地、非技术劳动力、技术劳动力和自然资源等五类要素组成。</a:t>
            </a:r>
            <a:endParaRPr sz="2000" b="1"/>
          </a:p>
          <a:p>
            <a:pPr lvl="0" algn="just"/>
            <a:endParaRPr sz="800" b="1"/>
          </a:p>
          <a:p>
            <a:pPr lvl="0" algn="just"/>
            <a:r>
              <a:rPr b="1"/>
              <a:t>        GTAP模型实验模拟分两个步骤进行</a:t>
            </a:r>
            <a:r>
              <a:t>。</a:t>
            </a:r>
          </a:p>
          <a:p>
            <a:pPr lvl="0" algn="just"/>
            <a:endParaRPr sz="800"/>
          </a:p>
          <a:p>
            <a:pPr lvl="0" algn="just"/>
            <a:endParaRPr sz="800"/>
          </a:p>
          <a:p>
            <a:pPr lvl="0" algn="just"/>
            <a:r>
              <a:rPr b="1">
                <a:solidFill>
                  <a:srgbClr val="FF9966"/>
                </a:solidFill>
                <a:effectLst>
                  <a:outerShdw blurRad="38100" dist="38100" dir="2700000" algn="tl">
                    <a:schemeClr val="bg2"/>
                  </a:outerShdw>
                </a:effectLst>
              </a:rPr>
              <a:t>      基本结论</a:t>
            </a:r>
            <a:r>
              <a:rPr b="1"/>
              <a:t>：服务部门生产率增长总体上对采用电子商务地区的许多宏观经济变量具有正的影响。</a:t>
            </a:r>
          </a:p>
        </p:txBody>
      </p:sp>
      <p:sp>
        <p:nvSpPr>
          <p:cNvPr id="28675" name="Date Placeholder 1"/>
          <p:cNvSpPr>
            <a:spLocks noGrp="1"/>
          </p:cNvSpPr>
          <p:nvPr>
            <p:ph type="dt" sz="half"/>
          </p:nvPr>
        </p:nvSpPr>
        <p:spPr/>
        <p:txBody>
          <a:bodyPr/>
          <a:lstStyle/>
          <a:p>
            <a:pPr lvl="0"/>
            <a:endParaRPr sz="1400"/>
          </a:p>
        </p:txBody>
      </p:sp>
      <p:sp>
        <p:nvSpPr>
          <p:cNvPr id="28676" name="Footer Placeholder 2"/>
          <p:cNvSpPr>
            <a:spLocks noGrp="1"/>
          </p:cNvSpPr>
          <p:nvPr>
            <p:ph type="ftr" sz="quarter" idx="1"/>
          </p:nvPr>
        </p:nvSpPr>
        <p:spPr/>
        <p:txBody>
          <a:bodyPr/>
          <a:lstStyle/>
          <a:p>
            <a:pPr lvl="0" algn="ctr"/>
            <a:fld id="{68FB0580-D618-4E3F-8C0E-4BB9FDFAACAC}" type="footer">
              <a:rPr sz="1400"/>
              <a:t/>
            </a:fld>
            <a:endParaRPr sz="1400"/>
          </a:p>
        </p:txBody>
      </p:sp>
      <p:sp>
        <p:nvSpPr>
          <p:cNvPr id="28677" name="TextBox 28676"/>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网络金融,贸易与经济发展本章教学目的与要点共30页，您现在浏览的是第15页!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https://d.book118.com/636032144202010040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Times New Roman</vt:lpstr>
      <vt:lpstr>宋体</vt:lpstr>
      <vt:lpstr>黑体</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2024-09-07T06:20:19.618</cp:lastPrinted>
  <dcterms:created xsi:type="dcterms:W3CDTF">2024-09-06T22:20:19Z</dcterms:created>
  <dcterms:modified xsi:type="dcterms:W3CDTF">2024-09-06T22:20:20Z</dcterms:modified>
</cp:coreProperties>
</file>