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0118990-78C4-41FB-A50E-EF8142607F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243BEEC-0F0E-4423-8D37-E88AA01BEE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A0A7853-0B12-4018-A156-294262DEAD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D7CE668-E5C3-422A-9AD6-8D1D8600451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9D8CB1D-1D25-466C-AF8F-867B1C4B34B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CFE9902-0E6E-48FF-8157-129D37DE763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530B029-0285-4821-A20C-B93C6117763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AFF10C5-51BA-4A3E-BB75-1397F6F99F5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512E577-FEE7-437D-96EF-9835B970640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E50C1B4-8687-45F0-98E8-E17ABA218E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0294019-9098-4843-8B7B-8552A3A876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36034030225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多靶点脑神经调控器联合关节镜手术治疗抽动综合征的效果</a:t>
            </a:r>
          </a:p>
        </p:txBody>
      </p:sp>
      <p:sp>
        <p:nvSpPr>
          <p:cNvPr id="6" name="TextBox 6"/>
          <p:cNvSpPr txBox="1"/>
          <p:nvPr/>
        </p:nvSpPr>
        <p:spPr>
          <a:xfrm>
            <a:off x="689387" y="6072206"/>
            <a:ext cx="229743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FFFFFF">
                    <a:alpha val="100000"/>
                  </a:srgbClr>
                </a:solidFill>
                <a:latin typeface="Microsoft Yahei"/>
                <a:ea typeface="Microsoft Yahei"/>
                <a:cs typeface="Microsoft Yahei"/>
              </a:rPr>
              <a:t>REPORTING</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001074" y="877515"/>
            <a:ext cx="2792730"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4473390" y="1191132"/>
            <a:ext cx="6278486" cy="532671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多靶点脑神经调控器介绍</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关节镜手术在抽动综合征治疗中的应用</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联合治疗效果分析</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安全性评估及并发症处理</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引言</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299" r="3029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11214" r="11214"/>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抽动综合征概述</a:t>
              </a:r>
            </a:p>
          </p:txBody>
        </p:sp>
      </p:grpSp>
      <p:sp>
        <p:nvSpPr>
          <p:cNvPr id="31" name="AutoShape 3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该病可影响患者的日常生活、学习和社交活动，严重时可导致心理行为问题和精神障碍。</a:t>
            </a:r>
            <a:endParaRPr lang="en-US" sz="1100"/>
          </a:p>
        </p:txBody>
      </p:sp>
      <p:sp>
        <p:nvSpPr>
          <p:cNvPr id="32" name="AutoShape 32"/>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抽动综合征是一种慢性神经精神障碍，表现为不自主、反复、快速、无目的的一个或多个部位肌肉运动抽动和（或）发声抽动。</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763829" y="1610750"/>
            <a:ext cx="2553871" cy="131513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7000"/>
              </a:lnSpc>
              <a:spcBef>
                <a:spcPts val="270"/>
              </a:spcBef>
              <a:defRPr/>
            </a:pPr>
            <a:r>
              <a:rPr lang="en-US" sz="1350">
                <a:solidFill>
                  <a:schemeClr val="dk1">
                    <a:alpha val="100000"/>
                  </a:schemeClr>
                </a:solidFill>
                <a:latin typeface="Microsoft Yahei"/>
                <a:ea typeface="Microsoft Yahei"/>
                <a:cs typeface="Microsoft Yahei"/>
              </a:rPr>
              <a:t>目前抽动综合征的治疗方法主要包括药物治疗、心理治疗和行为疗法等。</a:t>
            </a:r>
            <a:endParaRPr lang="en-US" sz="1100"/>
          </a:p>
        </p:txBody>
      </p:sp>
      <p:sp>
        <p:nvSpPr>
          <p:cNvPr id="3" name="AutoShape 3"/>
          <p:cNvSpPr/>
          <p:nvPr/>
        </p:nvSpPr>
        <p:spPr>
          <a:xfrm>
            <a:off x="8888726" y="1610750"/>
            <a:ext cx="2569478" cy="137756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spcBef>
                <a:spcPts val="270"/>
              </a:spcBef>
              <a:defRPr/>
            </a:pPr>
            <a:r>
              <a:rPr lang="en-US" sz="1350">
                <a:solidFill>
                  <a:schemeClr val="dk1">
                    <a:alpha val="100000"/>
                  </a:schemeClr>
                </a:solidFill>
                <a:latin typeface="Microsoft Yahei"/>
                <a:ea typeface="Microsoft Yahei"/>
                <a:cs typeface="Microsoft Yahei"/>
              </a:rPr>
              <a:t>心理治疗和行为疗法可帮助患者调整不良情绪和行为，但疗效较慢且不显著。</a:t>
            </a:r>
            <a:endParaRPr lang="en-US" sz="1100"/>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治疗方法简介</a:t>
              </a:r>
            </a:p>
          </p:txBody>
        </p:sp>
      </p:grpSp>
      <p:sp>
        <p:nvSpPr>
          <p:cNvPr id="26" name="AutoShape 26"/>
          <p:cNvSpPr/>
          <p:nvPr/>
        </p:nvSpPr>
        <p:spPr>
          <a:xfrm>
            <a:off x="1556971" y="4386298"/>
            <a:ext cx="2552700" cy="1440296"/>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defRPr/>
            </a:pPr>
            <a:r>
              <a:rPr lang="en-US" sz="1350">
                <a:solidFill>
                  <a:schemeClr val="dk1">
                    <a:alpha val="100000"/>
                  </a:schemeClr>
                </a:solidFill>
                <a:latin typeface="Microsoft Yahei"/>
                <a:ea typeface="Microsoft Yahei"/>
                <a:cs typeface="Microsoft Yahei"/>
              </a:rPr>
              <a:t>药物治疗如抗精神病药、抗抑郁药等，但存在副作用和依赖性等问题。</a:t>
            </a:r>
            <a:endParaRPr lang="en-US" sz="1100"/>
          </a:p>
        </p:txBody>
      </p:sp>
      <p:sp>
        <p:nvSpPr>
          <p:cNvPr id="27" name="AutoShape 27"/>
          <p:cNvSpPr/>
          <p:nvPr/>
        </p:nvSpPr>
        <p:spPr>
          <a:xfrm>
            <a:off x="8049592" y="4406623"/>
            <a:ext cx="2552700" cy="141997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多靶点脑神经调控器联合关节镜手术是一种新型治疗方法，通过调控脑神经和修复关节病变，达到治疗抽动综合征的目的。</a:t>
            </a:r>
            <a:endParaRPr lang="en-US" sz="1100"/>
          </a:p>
        </p:txBody>
      </p:sp>
      <p:pic>
        <p:nvPicPr>
          <p:cNvPr id="28" name="Picture 28"/>
          <p:cNvPicPr>
            <a:picLocks noChangeAspect="1"/>
          </p:cNvPicPr>
          <p:nvPr/>
        </p:nvPicPr>
        <p:blipFill>
          <a:blip r:embed="rId2"/>
          <a:srcRect l="16667" r="16667"/>
          <a:stretch>
            <a:fillRect/>
          </a:stretch>
        </p:blipFill>
        <p:spPr>
          <a:xfrm>
            <a:off x="3352886" y="2055085"/>
            <a:ext cx="2476500" cy="2476500"/>
          </a:xfrm>
          <a:prstGeom prst="ellipse">
            <a:avLst/>
          </a:prstGeom>
        </p:spPr>
      </p:pic>
      <p:pic>
        <p:nvPicPr>
          <p:cNvPr id="29" name="Picture 29"/>
          <p:cNvPicPr>
            <a:picLocks noChangeAspect="1"/>
          </p:cNvPicPr>
          <p:nvPr/>
        </p:nvPicPr>
        <p:blipFill>
          <a:blip r:embed="rId3"/>
          <a:srcRect l="16667" r="16667"/>
          <a:stretch>
            <a:fillRect/>
          </a:stretch>
        </p:blipFill>
        <p:spPr>
          <a:xfrm>
            <a:off x="6374798" y="2055085"/>
            <a:ext cx="2476500" cy="2476500"/>
          </a:xfrm>
          <a:prstGeom prst="ellipse">
            <a:avLst/>
          </a:prstGeom>
        </p:spPr>
      </p:pic>
      <p:grpSp>
        <p:nvGrpSpPr>
          <p:cNvPr id="30" name="Group 30"/>
          <p:cNvGrpSpPr/>
          <p:nvPr/>
        </p:nvGrpSpPr>
        <p:grpSpPr>
          <a:xfrm>
            <a:off x="3352886" y="2107432"/>
            <a:ext cx="665795" cy="665791"/>
            <a:chOff x="3352886" y="2107432"/>
            <a:chExt cx="665795" cy="665791"/>
          </a:xfrm>
        </p:grpSpPr>
        <p:sp>
          <p:nvSpPr>
            <p:cNvPr id="31" name="AutoShape 31"/>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32" name="Freeform 32"/>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8174522" y="2107432"/>
            <a:ext cx="665795" cy="665791"/>
            <a:chOff x="8174522" y="2107432"/>
            <a:chExt cx="665795" cy="665791"/>
          </a:xfrm>
        </p:grpSpPr>
        <p:sp>
          <p:nvSpPr>
            <p:cNvPr id="34" name="AutoShape 34"/>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35" name="Freeform 35"/>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 name="Group 36"/>
          <p:cNvGrpSpPr/>
          <p:nvPr/>
        </p:nvGrpSpPr>
        <p:grpSpPr>
          <a:xfrm>
            <a:off x="4252748" y="4178300"/>
            <a:ext cx="665795" cy="665791"/>
            <a:chOff x="4252748" y="4178300"/>
            <a:chExt cx="665795" cy="665791"/>
          </a:xfrm>
        </p:grpSpPr>
        <p:sp>
          <p:nvSpPr>
            <p:cNvPr id="37" name="AutoShape 37"/>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38" name="Freeform 38"/>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9" name="Group 39"/>
          <p:cNvGrpSpPr/>
          <p:nvPr/>
        </p:nvGrpSpPr>
        <p:grpSpPr>
          <a:xfrm>
            <a:off x="7274660" y="4178300"/>
            <a:ext cx="665795" cy="665791"/>
            <a:chOff x="7274660" y="4178300"/>
            <a:chExt cx="665795" cy="665791"/>
          </a:xfrm>
        </p:grpSpPr>
        <p:sp>
          <p:nvSpPr>
            <p:cNvPr id="40" name="AutoShape 40"/>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0FFD9"/>
                  </a:solidFill>
                  <a:latin typeface="Calibri"/>
                  <a:ea typeface="+mn-ea"/>
                  <a:cs typeface="+mn-cs"/>
                </a:defRPr>
              </a:lvl1pPr>
              <a:lvl2pPr marL="457200" algn="l" defTabSz="914400" rtl="0" eaLnBrk="1" latinLnBrk="0" hangingPunct="1">
                <a:defRPr sz="1800" kern="1200">
                  <a:solidFill>
                    <a:srgbClr val="F0FFD9"/>
                  </a:solidFill>
                  <a:latin typeface="Calibri"/>
                  <a:ea typeface="+mn-ea"/>
                  <a:cs typeface="+mn-cs"/>
                </a:defRPr>
              </a:lvl2pPr>
              <a:lvl3pPr marL="914400" algn="l" defTabSz="914400" rtl="0" eaLnBrk="1" latinLnBrk="0" hangingPunct="1">
                <a:defRPr sz="1800" kern="1200">
                  <a:solidFill>
                    <a:srgbClr val="F0FFD9"/>
                  </a:solidFill>
                  <a:latin typeface="Calibri"/>
                  <a:ea typeface="+mn-ea"/>
                  <a:cs typeface="+mn-cs"/>
                </a:defRPr>
              </a:lvl3pPr>
              <a:lvl4pPr marL="1371600" algn="l" defTabSz="914400" rtl="0" eaLnBrk="1" latinLnBrk="0" hangingPunct="1">
                <a:defRPr sz="1800" kern="1200">
                  <a:solidFill>
                    <a:srgbClr val="F0FFD9"/>
                  </a:solidFill>
                  <a:latin typeface="Calibri"/>
                  <a:ea typeface="+mn-ea"/>
                  <a:cs typeface="+mn-cs"/>
                </a:defRPr>
              </a:lvl4pPr>
              <a:lvl5pPr marL="1828800" algn="l" defTabSz="914400" rtl="0" eaLnBrk="1" latinLnBrk="0" hangingPunct="1">
                <a:defRPr sz="1800" kern="1200">
                  <a:solidFill>
                    <a:srgbClr val="F0FFD9"/>
                  </a:solidFill>
                  <a:latin typeface="Calibri"/>
                  <a:ea typeface="+mn-ea"/>
                  <a:cs typeface="+mn-cs"/>
                </a:defRPr>
              </a:lvl5pPr>
              <a:lvl6pPr marL="2286000" algn="l" defTabSz="914400" rtl="0" eaLnBrk="1" latinLnBrk="0" hangingPunct="1">
                <a:defRPr sz="1800" kern="1200">
                  <a:solidFill>
                    <a:srgbClr val="F0FFD9"/>
                  </a:solidFill>
                  <a:latin typeface="Calibri"/>
                  <a:ea typeface="+mn-ea"/>
                  <a:cs typeface="+mn-cs"/>
                </a:defRPr>
              </a:lvl6pPr>
              <a:lvl7pPr marL="2743200" algn="l" defTabSz="914400" rtl="0" eaLnBrk="1" latinLnBrk="0" hangingPunct="1">
                <a:defRPr sz="1800" kern="1200">
                  <a:solidFill>
                    <a:srgbClr val="F0FFD9"/>
                  </a:solidFill>
                  <a:latin typeface="Calibri"/>
                  <a:ea typeface="+mn-ea"/>
                  <a:cs typeface="+mn-cs"/>
                </a:defRPr>
              </a:lvl7pPr>
              <a:lvl8pPr marL="3200400" algn="l" defTabSz="914400" rtl="0" eaLnBrk="1" latinLnBrk="0" hangingPunct="1">
                <a:defRPr sz="1800" kern="1200">
                  <a:solidFill>
                    <a:srgbClr val="F0FFD9"/>
                  </a:solidFill>
                  <a:latin typeface="Calibri"/>
                  <a:ea typeface="+mn-ea"/>
                  <a:cs typeface="+mn-cs"/>
                </a:defRPr>
              </a:lvl8pPr>
              <a:lvl9pPr marL="3657600" algn="l" defTabSz="914400" rtl="0" eaLnBrk="1" latinLnBrk="0" hangingPunct="1">
                <a:defRPr sz="1800" kern="1200">
                  <a:solidFill>
                    <a:srgbClr val="F0FFD9"/>
                  </a:solidFill>
                  <a:latin typeface="Calibri"/>
                  <a:ea typeface="+mn-ea"/>
                  <a:cs typeface="+mn-cs"/>
                </a:defRPr>
              </a:lvl9pPr>
            </a:lstStyle>
            <a:p/>
          </p:txBody>
        </p:sp>
        <p:sp>
          <p:nvSpPr>
            <p:cNvPr id="41" name="Freeform 41"/>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24" r="32524"/>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655" r="3265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探讨多靶点脑神经调控器联合关节镜手术治疗抽动综合征的临床疗效和安全性。</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研究目的</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为抽动综合征的治疗提供新的思路和方法，提高患者的生活质量，减少药物副作用和依赖性，具有重要的临床价值和社会意义。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研究意义</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多靶点脑神经调控器介绍</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多靶点脑神经调控器通过电刺激技术，对大脑特定区域进行刺激，以调节神经递质释放和神经网络活动。</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改善抽动症状，减轻患者痛苦；提高患者生活质量；促进脑功能恢复。</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调控器原理及作用</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调控器作用</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调控器原理</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适用于药物治疗无效或不能耐受药物副作用的抽动综合征患者。</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适应症</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治疗效果</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安全性</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多靶点脑神经调控器联合关节镜手术治疗抽动综合征，可显著提高治疗效果，减少复发率。</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多靶点脑神经调控器治疗抽动综合征具有较高的安全性，但需在专业医生指导下进行。</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调控器在抽动综合征治疗中的应用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操作流程</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患者准备（包括心理评估和术前检查）→安装调控器→设定刺激参数→开始治疗→观察疗效及调整参数→结束治疗。</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注意事项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治疗前需进行全面评估，确保患者适合接受该治疗；治疗过程中需密切监测患者反应，及时调整刺激参数；治疗后需定期随访，观察疗效及可能出现的并发症。</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调控器操作流程及注意事项</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关节镜手术在抽动综合征治疗中的应用</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3344" r="23344"/>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原理</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关节镜手术是一种微创手术，通过小切口将关节镜插入关节内部，利用高清摄像头观察关节内部情况，同时进行手术操作。</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优势</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相比传统开放手术，关节镜手术具有创伤小、恢复快、并发症少等优势，能够更好地保护关节功能。</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关节镜手术原理及优势</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手术适应症与禁忌症</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适应症</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关节镜手术适用于抽动综合征引起的关节损伤、炎症、粘连等病症，如肩关节、肘关节、膝关节等部位的病变。</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禁忌症</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对于严重的心肺功能不全、凝血功能障碍、关节感染等患者，应谨慎选择或避免进行关节镜手术。</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关节镜手术一般需在麻醉下进行，通过小切口插入关节镜及手术器械，进行病变组织的切除、修复或重建等操作。</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操作流程</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术后需密切观察患者生命体征，保持伤口清洁干燥，预防感染；同时指导患者进行康复训练，促进关节功能恢复。</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术后护理</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手术操作流程及术后护理</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https://d.book118.com/636034030225010042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41400"/>
      </a:dk1>
      <a:lt1>
        <a:srgbClr val="F0FFD9"/>
      </a:lt1>
      <a:dk2>
        <a:srgbClr val="000000"/>
      </a:dk2>
      <a:lt2>
        <a:srgbClr val="FFFFFF"/>
      </a:lt2>
      <a:accent1>
        <a:srgbClr val="2C4A1E"/>
      </a:accent1>
      <a:accent2>
        <a:srgbClr val="29701D"/>
      </a:accent2>
      <a:accent3>
        <a:srgbClr val="6FBD2F"/>
      </a:accent3>
      <a:accent4>
        <a:srgbClr val="93BD42"/>
      </a:accent4>
      <a:accent5>
        <a:srgbClr val="B6C431"/>
      </a:accent5>
      <a:accent6>
        <a:srgbClr val="C8E063"/>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2024-09-10T12:05:27.655</cp:lastPrinted>
  <dcterms:created xsi:type="dcterms:W3CDTF">2024-09-10T04:05:27Z</dcterms:created>
  <dcterms:modified xsi:type="dcterms:W3CDTF">2024-09-10T04:05:29Z</dcterms:modified>
</cp:coreProperties>
</file>