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59B9BC8-68F8-4664-872A-7971BE07B3E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E0D4A97-2764-4190-82B7-29B5273E972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29A7C81-235D-48F9-9299-89776F990D8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F062023-C4BB-469F-90F3-54D38E72C65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853F19B2-E940-4F8C-90AA-629F3521231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8D6B477F-B693-4BD6-9B34-FEC1069931C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6262C036-0E4A-441A-8638-5156CEE421C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996816C-0DB7-4889-A41C-DBD5E2A0A2D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5B8D6BA-6B88-45E8-84C3-B69F7284AC1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8691B4F-7384-4092-87BB-B6831B023C5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466DE5E-A7D5-43E6-8EF8-64ED11A5C47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2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63603524205301004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33230" y="2310725"/>
            <a:ext cx="10525539" cy="1104900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517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《Python数据分析与应用》教学课件01Python数据分析概述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140760" y="0"/>
            <a:ext cx="2809137" cy="3421221"/>
          </a:xfrm>
          <a:prstGeom prst="rect">
            <a:avLst/>
          </a:prstGeom>
          <a:gradFill>
            <a:gsLst>
              <a:gs pos="0">
                <a:schemeClr val="accent2">
                  <a:alpha val="75000"/>
                </a:schemeClr>
              </a:gs>
              <a:gs pos="100000">
                <a:schemeClr val="lt1">
                  <a:alpha val="75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140760" y="1983274"/>
            <a:ext cx="2809137" cy="2809137"/>
          </a:xfrm>
          <a:prstGeom prst="ellipse">
            <a:avLst/>
          </a:prstGeom>
          <a:gradFill>
            <a:gsLst>
              <a:gs pos="0">
                <a:schemeClr val="accent2">
                  <a:alpha val="100000"/>
                </a:schemeClr>
              </a:gs>
              <a:gs pos="100000">
                <a:schemeClr val="accent2">
                  <a:alpha val="100000"/>
                  <a:lumMod val="60000"/>
                  <a:lumOff val="4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884456" y="2656540"/>
            <a:ext cx="2004496" cy="61493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  <a:spcBef>
                <a:spcPct val="0"/>
              </a:spcBef>
            </a:pPr>
            <a:r>
              <a:rPr lang="en-US" sz="1350">
                <a:solidFill>
                  <a:srgbClr val="FFFFFF">
                    <a:alpha val="40000"/>
                  </a:srgb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649672" y="2818600"/>
            <a:ext cx="1766929" cy="1834896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344782" y="1304925"/>
            <a:ext cx="5981700" cy="42481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Python数据分析简介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数据处理基础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数据可视化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统计分析与建模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机器学习在数据分析中的应用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大数据处理与分布式计算</a:t>
            </a:r>
          </a:p>
        </p:txBody>
      </p:sp>
      <p:cxnSp>
        <p:nvCxnSpPr>
          <p:cNvPr id="7" name="Connector 7"/>
          <p:cNvCxnSpPr/>
          <p:nvPr/>
        </p:nvCxnSpPr>
        <p:spPr>
          <a:xfrm flipH="1">
            <a:off x="3198500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none"/>
            <a:tailEnd type="none"/>
          </a:ln>
        </p:spPr>
      </p:cxnSp>
      <p:cxnSp>
        <p:nvCxnSpPr>
          <p:cNvPr id="8" name="Connector 8"/>
          <p:cNvCxnSpPr/>
          <p:nvPr/>
        </p:nvCxnSpPr>
        <p:spPr>
          <a:xfrm flipH="1">
            <a:off x="1823497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none"/>
            <a:tailEnd type="none"/>
          </a:ln>
        </p:spPr>
      </p:cxnSp>
      <p:sp>
        <p:nvSpPr>
          <p:cNvPr id="9" name="AutoShape 9"/>
          <p:cNvSpPr/>
          <p:nvPr/>
        </p:nvSpPr>
        <p:spPr>
          <a:xfrm>
            <a:off x="611546" y="2481967"/>
            <a:ext cx="259567" cy="1408741"/>
          </a:xfrm>
          <a:prstGeom prst="rect">
            <a:avLst/>
          </a:prstGeom>
          <a:gradFill>
            <a:gsLst>
              <a:gs pos="0">
                <a:schemeClr val="accent2">
                  <a:alpha val="51000"/>
                </a:schemeClr>
              </a:gs>
              <a:gs pos="100000">
                <a:schemeClr val="lt1">
                  <a:alpha val="51000"/>
                </a:schemeClr>
              </a:gs>
            </a:gsLst>
            <a:lin ang="54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611546" y="2352184"/>
            <a:ext cx="259567" cy="259567"/>
          </a:xfrm>
          <a:prstGeom prst="ellipse">
            <a:avLst/>
          </a:prstGeom>
          <a:solidFill>
            <a:schemeClr val="accent2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-1022221" y="4869455"/>
            <a:ext cx="1813010" cy="1813010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298477" y="0"/>
            <a:ext cx="668835" cy="1915360"/>
          </a:xfrm>
          <a:prstGeom prst="rect">
            <a:avLst/>
          </a:prstGeom>
          <a:gradFill>
            <a:gsLst>
              <a:gs pos="0">
                <a:schemeClr val="accent2">
                  <a:alpha val="62000"/>
                </a:schemeClr>
              </a:gs>
              <a:gs pos="100000">
                <a:schemeClr val="lt1">
                  <a:alpha val="62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298477" y="1580942"/>
            <a:ext cx="668835" cy="66883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0066688" y="5912672"/>
            <a:ext cx="531248" cy="531248"/>
          </a:xfrm>
          <a:prstGeom prst="ellipse">
            <a:avLst/>
          </a:prstGeom>
          <a:gradFill>
            <a:gsLst>
              <a:gs pos="0">
                <a:schemeClr val="accent2">
                  <a:alpha val="59000"/>
                </a:schemeClr>
              </a:gs>
              <a:gs pos="100000">
                <a:schemeClr val="accent2">
                  <a:alpha val="59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0779576" y="-508283"/>
            <a:ext cx="2423643" cy="2423643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931435" y="1123959"/>
            <a:ext cx="8329129" cy="18726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922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452006" y="3226434"/>
            <a:ext cx="7286625" cy="15716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382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Python数据分析简介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6184200" y="2878170"/>
            <a:ext cx="461677" cy="550831"/>
            <a:chOff x="6184200" y="2878170"/>
            <a:chExt cx="461677" cy="550831"/>
          </a:xfrm>
        </p:grpSpPr>
        <p:sp>
          <p:nvSpPr>
            <p:cNvPr id="7" name="Freeform 7"/>
            <p:cNvSpPr/>
            <p:nvPr/>
          </p:nvSpPr>
          <p:spPr>
            <a:xfrm>
              <a:off x="6350411" y="2984088"/>
              <a:ext cx="147161" cy="176213"/>
            </a:xfrm>
            <a:custGeom>
              <a:rect l="l" t="t" r="r" b="b"/>
              <a:pathLst>
                <a:path w="56" h="67">
                  <a:moveTo>
                    <a:pt x="28" y="0"/>
                  </a:moveTo>
                  <a:cubicBezTo>
                    <a:pt x="13" y="0"/>
                    <a:pt x="0" y="13"/>
                    <a:pt x="0" y="28"/>
                  </a:cubicBezTo>
                  <a:cubicBezTo>
                    <a:pt x="0" y="34"/>
                    <a:pt x="2" y="40"/>
                    <a:pt x="7" y="46"/>
                  </a:cubicBezTo>
                  <a:cubicBezTo>
                    <a:pt x="11" y="52"/>
                    <a:pt x="15" y="58"/>
                    <a:pt x="16" y="65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1"/>
                    <a:pt x="26" y="50"/>
                    <a:pt x="22" y="42"/>
                  </a:cubicBezTo>
                  <a:cubicBezTo>
                    <a:pt x="24" y="42"/>
                    <a:pt x="26" y="41"/>
                    <a:pt x="28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31" y="41"/>
                    <a:pt x="33" y="42"/>
                    <a:pt x="34" y="42"/>
                  </a:cubicBezTo>
                  <a:cubicBezTo>
                    <a:pt x="32" y="48"/>
                    <a:pt x="31" y="55"/>
                    <a:pt x="31" y="65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40" y="67"/>
                    <a:pt x="40" y="67"/>
                    <a:pt x="40" y="67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2" y="58"/>
                    <a:pt x="46" y="52"/>
                    <a:pt x="50" y="46"/>
                  </a:cubicBezTo>
                  <a:cubicBezTo>
                    <a:pt x="54" y="41"/>
                    <a:pt x="56" y="34"/>
                    <a:pt x="56" y="28"/>
                  </a:cubicBezTo>
                  <a:cubicBezTo>
                    <a:pt x="56" y="13"/>
                    <a:pt x="44" y="0"/>
                    <a:pt x="28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6184200" y="2878170"/>
              <a:ext cx="461677" cy="550831"/>
            </a:xfrm>
            <a:custGeom>
              <a:rect l="l" t="t" r="r" b="b"/>
              <a:pathLst>
                <a:path w="175" h="209">
                  <a:moveTo>
                    <a:pt x="146" y="24"/>
                  </a:moveTo>
                  <a:cubicBezTo>
                    <a:pt x="126" y="8"/>
                    <a:pt x="100" y="0"/>
                    <a:pt x="66" y="8"/>
                  </a:cubicBezTo>
                  <a:cubicBezTo>
                    <a:pt x="42" y="15"/>
                    <a:pt x="21" y="33"/>
                    <a:pt x="16" y="67"/>
                  </a:cubicBezTo>
                  <a:cubicBezTo>
                    <a:pt x="14" y="78"/>
                    <a:pt x="16" y="84"/>
                    <a:pt x="16" y="85"/>
                  </a:cubicBezTo>
                  <a:cubicBezTo>
                    <a:pt x="18" y="87"/>
                    <a:pt x="20" y="91"/>
                    <a:pt x="20" y="94"/>
                  </a:cubicBezTo>
                  <a:cubicBezTo>
                    <a:pt x="20" y="95"/>
                    <a:pt x="19" y="96"/>
                    <a:pt x="19" y="97"/>
                  </a:cubicBezTo>
                  <a:cubicBezTo>
                    <a:pt x="2" y="121"/>
                    <a:pt x="2" y="121"/>
                    <a:pt x="2" y="121"/>
                  </a:cubicBezTo>
                  <a:cubicBezTo>
                    <a:pt x="1" y="123"/>
                    <a:pt x="0" y="125"/>
                    <a:pt x="1" y="127"/>
                  </a:cubicBezTo>
                  <a:cubicBezTo>
                    <a:pt x="4" y="132"/>
                    <a:pt x="12" y="131"/>
                    <a:pt x="14" y="132"/>
                  </a:cubicBezTo>
                  <a:cubicBezTo>
                    <a:pt x="16" y="133"/>
                    <a:pt x="17" y="136"/>
                    <a:pt x="16" y="139"/>
                  </a:cubicBezTo>
                  <a:cubicBezTo>
                    <a:pt x="15" y="141"/>
                    <a:pt x="13" y="145"/>
                    <a:pt x="15" y="146"/>
                  </a:cubicBezTo>
                  <a:cubicBezTo>
                    <a:pt x="17" y="147"/>
                    <a:pt x="19" y="148"/>
                    <a:pt x="19" y="148"/>
                  </a:cubicBezTo>
                  <a:cubicBezTo>
                    <a:pt x="19" y="148"/>
                    <a:pt x="16" y="149"/>
                    <a:pt x="16" y="151"/>
                  </a:cubicBezTo>
                  <a:cubicBezTo>
                    <a:pt x="15" y="153"/>
                    <a:pt x="16" y="156"/>
                    <a:pt x="19" y="157"/>
                  </a:cubicBezTo>
                  <a:cubicBezTo>
                    <a:pt x="19" y="157"/>
                    <a:pt x="22" y="164"/>
                    <a:pt x="21" y="171"/>
                  </a:cubicBezTo>
                  <a:cubicBezTo>
                    <a:pt x="20" y="177"/>
                    <a:pt x="18" y="183"/>
                    <a:pt x="23" y="187"/>
                  </a:cubicBezTo>
                  <a:cubicBezTo>
                    <a:pt x="28" y="191"/>
                    <a:pt x="48" y="188"/>
                    <a:pt x="60" y="184"/>
                  </a:cubicBezTo>
                  <a:cubicBezTo>
                    <a:pt x="60" y="184"/>
                    <a:pt x="64" y="191"/>
                    <a:pt x="68" y="209"/>
                  </a:cubicBezTo>
                  <a:cubicBezTo>
                    <a:pt x="152" y="183"/>
                    <a:pt x="152" y="183"/>
                    <a:pt x="152" y="183"/>
                  </a:cubicBezTo>
                  <a:cubicBezTo>
                    <a:pt x="147" y="170"/>
                    <a:pt x="145" y="163"/>
                    <a:pt x="145" y="159"/>
                  </a:cubicBezTo>
                  <a:cubicBezTo>
                    <a:pt x="143" y="148"/>
                    <a:pt x="160" y="128"/>
                    <a:pt x="166" y="106"/>
                  </a:cubicBezTo>
                  <a:cubicBezTo>
                    <a:pt x="173" y="81"/>
                    <a:pt x="175" y="48"/>
                    <a:pt x="146" y="24"/>
                  </a:cubicBezTo>
                  <a:close/>
                  <a:moveTo>
                    <a:pt x="118" y="90"/>
                  </a:moveTo>
                  <a:cubicBezTo>
                    <a:pt x="112" y="98"/>
                    <a:pt x="110" y="104"/>
                    <a:pt x="110" y="110"/>
                  </a:cubicBezTo>
                  <a:cubicBezTo>
                    <a:pt x="110" y="128"/>
                    <a:pt x="110" y="128"/>
                    <a:pt x="110" y="128"/>
                  </a:cubicBezTo>
                  <a:cubicBezTo>
                    <a:pt x="110" y="133"/>
                    <a:pt x="107" y="136"/>
                    <a:pt x="104" y="13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6" y="136"/>
                    <a:pt x="96" y="136"/>
                    <a:pt x="96" y="136"/>
                  </a:cubicBezTo>
                  <a:cubicBezTo>
                    <a:pt x="95" y="138"/>
                    <a:pt x="93" y="139"/>
                    <a:pt x="91" y="139"/>
                  </a:cubicBezTo>
                  <a:cubicBezTo>
                    <a:pt x="89" y="139"/>
                    <a:pt x="88" y="138"/>
                    <a:pt x="87" y="136"/>
                  </a:cubicBezTo>
                  <a:cubicBezTo>
                    <a:pt x="86" y="136"/>
                    <a:pt x="86" y="136"/>
                    <a:pt x="86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6" y="136"/>
                    <a:pt x="73" y="133"/>
                    <a:pt x="73" y="129"/>
                  </a:cubicBezTo>
                  <a:cubicBezTo>
                    <a:pt x="73" y="110"/>
                    <a:pt x="73" y="110"/>
                    <a:pt x="73" y="110"/>
                  </a:cubicBezTo>
                  <a:cubicBezTo>
                    <a:pt x="73" y="104"/>
                    <a:pt x="70" y="98"/>
                    <a:pt x="65" y="90"/>
                  </a:cubicBezTo>
                  <a:cubicBezTo>
                    <a:pt x="59" y="83"/>
                    <a:pt x="57" y="76"/>
                    <a:pt x="57" y="68"/>
                  </a:cubicBezTo>
                  <a:cubicBezTo>
                    <a:pt x="57" y="49"/>
                    <a:pt x="72" y="34"/>
                    <a:pt x="91" y="34"/>
                  </a:cubicBezTo>
                  <a:cubicBezTo>
                    <a:pt x="110" y="34"/>
                    <a:pt x="126" y="49"/>
                    <a:pt x="126" y="68"/>
                  </a:cubicBezTo>
                  <a:cubicBezTo>
                    <a:pt x="126" y="76"/>
                    <a:pt x="123" y="83"/>
                    <a:pt x="118" y="9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996032" y="4065529"/>
            <a:ext cx="664560" cy="579786"/>
            <a:chOff x="1996032" y="4065529"/>
            <a:chExt cx="664560" cy="579786"/>
          </a:xfrm>
        </p:grpSpPr>
        <p:sp>
          <p:nvSpPr>
            <p:cNvPr id="10" name="Freeform 10"/>
            <p:cNvSpPr/>
            <p:nvPr/>
          </p:nvSpPr>
          <p:spPr>
            <a:xfrm>
              <a:off x="1996032" y="4204879"/>
              <a:ext cx="440436" cy="440436"/>
            </a:xfrm>
            <a:custGeom>
              <a:rect l="l" t="t" r="r" b="b"/>
              <a:pathLst>
                <a:path w="167" h="167">
                  <a:moveTo>
                    <a:pt x="161" y="71"/>
                  </a:moveTo>
                  <a:cubicBezTo>
                    <a:pt x="148" y="71"/>
                    <a:pt x="148" y="71"/>
                    <a:pt x="148" y="71"/>
                  </a:cubicBezTo>
                  <a:cubicBezTo>
                    <a:pt x="146" y="62"/>
                    <a:pt x="143" y="54"/>
                    <a:pt x="138" y="47"/>
                  </a:cubicBezTo>
                  <a:cubicBezTo>
                    <a:pt x="147" y="38"/>
                    <a:pt x="147" y="38"/>
                    <a:pt x="147" y="38"/>
                  </a:cubicBezTo>
                  <a:cubicBezTo>
                    <a:pt x="149" y="36"/>
                    <a:pt x="150" y="32"/>
                    <a:pt x="148" y="31"/>
                  </a:cubicBezTo>
                  <a:cubicBezTo>
                    <a:pt x="136" y="19"/>
                    <a:pt x="136" y="19"/>
                    <a:pt x="136" y="19"/>
                  </a:cubicBezTo>
                  <a:cubicBezTo>
                    <a:pt x="135" y="17"/>
                    <a:pt x="131" y="18"/>
                    <a:pt x="129" y="20"/>
                  </a:cubicBezTo>
                  <a:cubicBezTo>
                    <a:pt x="120" y="29"/>
                    <a:pt x="120" y="29"/>
                    <a:pt x="120" y="29"/>
                  </a:cubicBezTo>
                  <a:cubicBezTo>
                    <a:pt x="113" y="24"/>
                    <a:pt x="105" y="21"/>
                    <a:pt x="96" y="19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6" y="3"/>
                    <a:pt x="94" y="0"/>
                    <a:pt x="9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3" y="0"/>
                    <a:pt x="71" y="3"/>
                    <a:pt x="71" y="6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62" y="21"/>
                    <a:pt x="54" y="24"/>
                    <a:pt x="46" y="29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5" y="18"/>
                    <a:pt x="32" y="17"/>
                    <a:pt x="30" y="19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7" y="32"/>
                    <a:pt x="17" y="36"/>
                    <a:pt x="19" y="38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24" y="54"/>
                    <a:pt x="20" y="62"/>
                    <a:pt x="19" y="71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2" y="71"/>
                    <a:pt x="0" y="73"/>
                    <a:pt x="0" y="75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4"/>
                    <a:pt x="2" y="96"/>
                    <a:pt x="6" y="96"/>
                  </a:cubicBezTo>
                  <a:cubicBezTo>
                    <a:pt x="19" y="96"/>
                    <a:pt x="19" y="96"/>
                    <a:pt x="19" y="96"/>
                  </a:cubicBezTo>
                  <a:cubicBezTo>
                    <a:pt x="20" y="105"/>
                    <a:pt x="24" y="113"/>
                    <a:pt x="29" y="12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7" y="132"/>
                    <a:pt x="17" y="135"/>
                    <a:pt x="18" y="137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2" y="150"/>
                    <a:pt x="35" y="150"/>
                    <a:pt x="37" y="147"/>
                  </a:cubicBezTo>
                  <a:cubicBezTo>
                    <a:pt x="46" y="138"/>
                    <a:pt x="46" y="138"/>
                    <a:pt x="46" y="138"/>
                  </a:cubicBezTo>
                  <a:cubicBezTo>
                    <a:pt x="54" y="143"/>
                    <a:pt x="62" y="147"/>
                    <a:pt x="71" y="148"/>
                  </a:cubicBezTo>
                  <a:cubicBezTo>
                    <a:pt x="71" y="161"/>
                    <a:pt x="71" y="161"/>
                    <a:pt x="71" y="161"/>
                  </a:cubicBezTo>
                  <a:cubicBezTo>
                    <a:pt x="71" y="164"/>
                    <a:pt x="73" y="167"/>
                    <a:pt x="75" y="167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4" y="167"/>
                    <a:pt x="96" y="164"/>
                    <a:pt x="96" y="161"/>
                  </a:cubicBezTo>
                  <a:cubicBezTo>
                    <a:pt x="96" y="148"/>
                    <a:pt x="96" y="148"/>
                    <a:pt x="96" y="148"/>
                  </a:cubicBezTo>
                  <a:cubicBezTo>
                    <a:pt x="105" y="147"/>
                    <a:pt x="113" y="143"/>
                    <a:pt x="120" y="138"/>
                  </a:cubicBezTo>
                  <a:cubicBezTo>
                    <a:pt x="129" y="147"/>
                    <a:pt x="129" y="147"/>
                    <a:pt x="129" y="147"/>
                  </a:cubicBezTo>
                  <a:cubicBezTo>
                    <a:pt x="131" y="150"/>
                    <a:pt x="135" y="150"/>
                    <a:pt x="136" y="148"/>
                  </a:cubicBezTo>
                  <a:cubicBezTo>
                    <a:pt x="148" y="137"/>
                    <a:pt x="148" y="137"/>
                    <a:pt x="148" y="137"/>
                  </a:cubicBezTo>
                  <a:cubicBezTo>
                    <a:pt x="150" y="135"/>
                    <a:pt x="149" y="132"/>
                    <a:pt x="147" y="130"/>
                  </a:cubicBezTo>
                  <a:cubicBezTo>
                    <a:pt x="138" y="120"/>
                    <a:pt x="138" y="120"/>
                    <a:pt x="138" y="120"/>
                  </a:cubicBezTo>
                  <a:cubicBezTo>
                    <a:pt x="143" y="113"/>
                    <a:pt x="146" y="105"/>
                    <a:pt x="148" y="96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4" y="96"/>
                    <a:pt x="167" y="94"/>
                    <a:pt x="167" y="92"/>
                  </a:cubicBezTo>
                  <a:cubicBezTo>
                    <a:pt x="167" y="75"/>
                    <a:pt x="167" y="75"/>
                    <a:pt x="167" y="75"/>
                  </a:cubicBezTo>
                  <a:cubicBezTo>
                    <a:pt x="167" y="73"/>
                    <a:pt x="164" y="71"/>
                    <a:pt x="161" y="71"/>
                  </a:cubicBezTo>
                  <a:close/>
                  <a:moveTo>
                    <a:pt x="83" y="114"/>
                  </a:moveTo>
                  <a:cubicBezTo>
                    <a:pt x="66" y="114"/>
                    <a:pt x="52" y="101"/>
                    <a:pt x="52" y="84"/>
                  </a:cubicBezTo>
                  <a:cubicBezTo>
                    <a:pt x="52" y="67"/>
                    <a:pt x="66" y="53"/>
                    <a:pt x="83" y="53"/>
                  </a:cubicBezTo>
                  <a:cubicBezTo>
                    <a:pt x="100" y="53"/>
                    <a:pt x="114" y="67"/>
                    <a:pt x="114" y="84"/>
                  </a:cubicBezTo>
                  <a:cubicBezTo>
                    <a:pt x="114" y="101"/>
                    <a:pt x="100" y="114"/>
                    <a:pt x="83" y="114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2341695" y="4065529"/>
              <a:ext cx="318897" cy="316706"/>
            </a:xfrm>
            <a:custGeom>
              <a:rect l="l" t="t" r="r" b="b"/>
              <a:pathLst>
                <a:path w="120" h="120">
                  <a:moveTo>
                    <a:pt x="117" y="51"/>
                  </a:moveTo>
                  <a:cubicBezTo>
                    <a:pt x="108" y="51"/>
                    <a:pt x="108" y="51"/>
                    <a:pt x="108" y="51"/>
                  </a:cubicBezTo>
                  <a:cubicBezTo>
                    <a:pt x="106" y="44"/>
                    <a:pt x="104" y="38"/>
                    <a:pt x="100" y="33"/>
                  </a:cubicBezTo>
                  <a:cubicBezTo>
                    <a:pt x="107" y="27"/>
                    <a:pt x="107" y="27"/>
                    <a:pt x="107" y="27"/>
                  </a:cubicBezTo>
                  <a:cubicBezTo>
                    <a:pt x="109" y="25"/>
                    <a:pt x="109" y="23"/>
                    <a:pt x="108" y="22"/>
                  </a:cubicBezTo>
                  <a:cubicBezTo>
                    <a:pt x="99" y="13"/>
                    <a:pt x="99" y="13"/>
                    <a:pt x="99" y="13"/>
                  </a:cubicBezTo>
                  <a:cubicBezTo>
                    <a:pt x="98" y="12"/>
                    <a:pt x="96" y="12"/>
                    <a:pt x="94" y="14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2" y="17"/>
                    <a:pt x="76" y="14"/>
                    <a:pt x="70" y="13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0" y="1"/>
                    <a:pt x="69" y="0"/>
                    <a:pt x="67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3" y="0"/>
                    <a:pt x="52" y="1"/>
                    <a:pt x="52" y="4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45" y="14"/>
                    <a:pt x="39" y="17"/>
                    <a:pt x="34" y="20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6" y="12"/>
                    <a:pt x="24" y="12"/>
                    <a:pt x="22" y="13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3"/>
                    <a:pt x="13" y="25"/>
                    <a:pt x="15" y="27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18" y="38"/>
                    <a:pt x="15" y="44"/>
                    <a:pt x="14" y="51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2" y="51"/>
                    <a:pt x="0" y="52"/>
                    <a:pt x="0" y="54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8"/>
                    <a:pt x="2" y="69"/>
                    <a:pt x="5" y="69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5" y="76"/>
                    <a:pt x="18" y="81"/>
                    <a:pt x="21" y="87"/>
                  </a:cubicBezTo>
                  <a:cubicBezTo>
                    <a:pt x="15" y="93"/>
                    <a:pt x="15" y="93"/>
                    <a:pt x="15" y="93"/>
                  </a:cubicBezTo>
                  <a:cubicBezTo>
                    <a:pt x="13" y="95"/>
                    <a:pt x="13" y="97"/>
                    <a:pt x="14" y="98"/>
                  </a:cubicBezTo>
                  <a:cubicBezTo>
                    <a:pt x="22" y="107"/>
                    <a:pt x="22" y="107"/>
                    <a:pt x="22" y="107"/>
                  </a:cubicBezTo>
                  <a:cubicBezTo>
                    <a:pt x="24" y="108"/>
                    <a:pt x="26" y="108"/>
                    <a:pt x="28" y="106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39" y="103"/>
                    <a:pt x="45" y="106"/>
                    <a:pt x="52" y="10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2" y="118"/>
                    <a:pt x="53" y="120"/>
                    <a:pt x="55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9" y="120"/>
                    <a:pt x="70" y="118"/>
                    <a:pt x="70" y="116"/>
                  </a:cubicBezTo>
                  <a:cubicBezTo>
                    <a:pt x="70" y="107"/>
                    <a:pt x="70" y="107"/>
                    <a:pt x="70" y="107"/>
                  </a:cubicBezTo>
                  <a:cubicBezTo>
                    <a:pt x="76" y="106"/>
                    <a:pt x="82" y="103"/>
                    <a:pt x="87" y="100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96" y="108"/>
                    <a:pt x="98" y="108"/>
                    <a:pt x="99" y="107"/>
                  </a:cubicBezTo>
                  <a:cubicBezTo>
                    <a:pt x="108" y="98"/>
                    <a:pt x="108" y="98"/>
                    <a:pt x="108" y="98"/>
                  </a:cubicBezTo>
                  <a:cubicBezTo>
                    <a:pt x="109" y="97"/>
                    <a:pt x="109" y="95"/>
                    <a:pt x="107" y="93"/>
                  </a:cubicBezTo>
                  <a:cubicBezTo>
                    <a:pt x="100" y="87"/>
                    <a:pt x="100" y="87"/>
                    <a:pt x="100" y="87"/>
                  </a:cubicBezTo>
                  <a:cubicBezTo>
                    <a:pt x="104" y="81"/>
                    <a:pt x="106" y="76"/>
                    <a:pt x="108" y="69"/>
                  </a:cubicBezTo>
                  <a:cubicBezTo>
                    <a:pt x="117" y="69"/>
                    <a:pt x="117" y="69"/>
                    <a:pt x="117" y="69"/>
                  </a:cubicBezTo>
                  <a:cubicBezTo>
                    <a:pt x="119" y="69"/>
                    <a:pt x="121" y="68"/>
                    <a:pt x="121" y="66"/>
                  </a:cubicBezTo>
                  <a:cubicBezTo>
                    <a:pt x="121" y="54"/>
                    <a:pt x="121" y="54"/>
                    <a:pt x="121" y="54"/>
                  </a:cubicBezTo>
                  <a:cubicBezTo>
                    <a:pt x="121" y="52"/>
                    <a:pt x="119" y="51"/>
                    <a:pt x="117" y="51"/>
                  </a:cubicBezTo>
                  <a:close/>
                  <a:moveTo>
                    <a:pt x="61" y="82"/>
                  </a:moveTo>
                  <a:cubicBezTo>
                    <a:pt x="48" y="82"/>
                    <a:pt x="38" y="72"/>
                    <a:pt x="38" y="60"/>
                  </a:cubicBezTo>
                  <a:cubicBezTo>
                    <a:pt x="38" y="48"/>
                    <a:pt x="48" y="38"/>
                    <a:pt x="61" y="38"/>
                  </a:cubicBezTo>
                  <a:cubicBezTo>
                    <a:pt x="73" y="38"/>
                    <a:pt x="83" y="48"/>
                    <a:pt x="83" y="60"/>
                  </a:cubicBezTo>
                  <a:cubicBezTo>
                    <a:pt x="83" y="72"/>
                    <a:pt x="73" y="82"/>
                    <a:pt x="61" y="82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4836987" y="4210981"/>
            <a:ext cx="577691" cy="614457"/>
            <a:chOff x="4836987" y="4210981"/>
            <a:chExt cx="577691" cy="614457"/>
          </a:xfrm>
        </p:grpSpPr>
        <p:sp>
          <p:nvSpPr>
            <p:cNvPr id="13" name="Freeform 13"/>
            <p:cNvSpPr/>
            <p:nvPr/>
          </p:nvSpPr>
          <p:spPr>
            <a:xfrm>
              <a:off x="5174934" y="4210981"/>
              <a:ext cx="239744" cy="269843"/>
            </a:xfrm>
            <a:custGeom>
              <a:rect l="l" t="t" r="r" b="b"/>
              <a:pathLst>
                <a:path w="91" h="102">
                  <a:moveTo>
                    <a:pt x="76" y="45"/>
                  </a:moveTo>
                  <a:cubicBezTo>
                    <a:pt x="65" y="52"/>
                    <a:pt x="54" y="52"/>
                    <a:pt x="50" y="52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2" y="43"/>
                    <a:pt x="40" y="32"/>
                    <a:pt x="45" y="19"/>
                  </a:cubicBezTo>
                  <a:cubicBezTo>
                    <a:pt x="52" y="4"/>
                    <a:pt x="70" y="0"/>
                    <a:pt x="70" y="0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8" y="21"/>
                    <a:pt x="69" y="21"/>
                    <a:pt x="70" y="22"/>
                  </a:cubicBezTo>
                  <a:cubicBezTo>
                    <a:pt x="70" y="22"/>
                    <a:pt x="70" y="23"/>
                    <a:pt x="70" y="24"/>
                  </a:cubicBezTo>
                  <a:cubicBezTo>
                    <a:pt x="91" y="17"/>
                    <a:pt x="91" y="17"/>
                    <a:pt x="91" y="17"/>
                  </a:cubicBezTo>
                  <a:cubicBezTo>
                    <a:pt x="91" y="17"/>
                    <a:pt x="90" y="36"/>
                    <a:pt x="76" y="45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4836987" y="4396146"/>
              <a:ext cx="461677" cy="429292"/>
            </a:xfrm>
            <a:custGeom>
              <a:rect l="l" t="t" r="r" b="b"/>
              <a:pathLst>
                <a:path w="175" h="163">
                  <a:moveTo>
                    <a:pt x="77" y="0"/>
                  </a:moveTo>
                  <a:cubicBezTo>
                    <a:pt x="95" y="0"/>
                    <a:pt x="112" y="6"/>
                    <a:pt x="127" y="16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00" y="36"/>
                    <a:pt x="92" y="34"/>
                    <a:pt x="84" y="34"/>
                  </a:cubicBezTo>
                  <a:cubicBezTo>
                    <a:pt x="59" y="34"/>
                    <a:pt x="41" y="54"/>
                    <a:pt x="44" y="80"/>
                  </a:cubicBezTo>
                  <a:cubicBezTo>
                    <a:pt x="47" y="105"/>
                    <a:pt x="70" y="125"/>
                    <a:pt x="96" y="125"/>
                  </a:cubicBezTo>
                  <a:cubicBezTo>
                    <a:pt x="121" y="125"/>
                    <a:pt x="138" y="105"/>
                    <a:pt x="135" y="80"/>
                  </a:cubicBezTo>
                  <a:cubicBezTo>
                    <a:pt x="134" y="71"/>
                    <a:pt x="130" y="63"/>
                    <a:pt x="125" y="56"/>
                  </a:cubicBezTo>
                  <a:cubicBezTo>
                    <a:pt x="145" y="32"/>
                    <a:pt x="145" y="32"/>
                    <a:pt x="145" y="32"/>
                  </a:cubicBezTo>
                  <a:cubicBezTo>
                    <a:pt x="158" y="46"/>
                    <a:pt x="166" y="63"/>
                    <a:pt x="169" y="82"/>
                  </a:cubicBezTo>
                  <a:cubicBezTo>
                    <a:pt x="175" y="127"/>
                    <a:pt x="143" y="163"/>
                    <a:pt x="98" y="163"/>
                  </a:cubicBezTo>
                  <a:cubicBezTo>
                    <a:pt x="53" y="163"/>
                    <a:pt x="12" y="127"/>
                    <a:pt x="6" y="82"/>
                  </a:cubicBezTo>
                  <a:cubicBezTo>
                    <a:pt x="0" y="37"/>
                    <a:pt x="31" y="0"/>
                    <a:pt x="77" y="0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4976433" y="4512066"/>
              <a:ext cx="195167" cy="181737"/>
            </a:xfrm>
            <a:custGeom>
              <a:rect l="l" t="t" r="r" b="b"/>
              <a:pathLst>
                <a:path w="74" h="69">
                  <a:moveTo>
                    <a:pt x="42" y="69"/>
                  </a:moveTo>
                  <a:cubicBezTo>
                    <a:pt x="23" y="69"/>
                    <a:pt x="5" y="54"/>
                    <a:pt x="3" y="35"/>
                  </a:cubicBezTo>
                  <a:cubicBezTo>
                    <a:pt x="0" y="16"/>
                    <a:pt x="14" y="0"/>
                    <a:pt x="33" y="0"/>
                  </a:cubicBezTo>
                  <a:cubicBezTo>
                    <a:pt x="38" y="0"/>
                    <a:pt x="44" y="2"/>
                    <a:pt x="49" y="4"/>
                  </a:cubicBezTo>
                  <a:cubicBezTo>
                    <a:pt x="48" y="6"/>
                    <a:pt x="48" y="9"/>
                    <a:pt x="49" y="11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20"/>
                    <a:pt x="60" y="20"/>
                    <a:pt x="60" y="20"/>
                  </a:cubicBezTo>
                  <a:cubicBezTo>
                    <a:pt x="62" y="20"/>
                    <a:pt x="64" y="19"/>
                    <a:pt x="66" y="18"/>
                  </a:cubicBezTo>
                  <a:cubicBezTo>
                    <a:pt x="69" y="23"/>
                    <a:pt x="71" y="29"/>
                    <a:pt x="72" y="35"/>
                  </a:cubicBezTo>
                  <a:cubicBezTo>
                    <a:pt x="74" y="54"/>
                    <a:pt x="61" y="69"/>
                    <a:pt x="42" y="6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5084541" y="4461869"/>
              <a:ext cx="113728" cy="129349"/>
            </a:xfrm>
            <a:custGeom>
              <a:rect l="l" t="t" r="r" b="b"/>
              <a:pathLst>
                <a:path w="43" h="49">
                  <a:moveTo>
                    <a:pt x="13" y="31"/>
                  </a:moveTo>
                  <a:cubicBezTo>
                    <a:pt x="11" y="28"/>
                    <a:pt x="12" y="25"/>
                    <a:pt x="14" y="22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2" y="34"/>
                    <a:pt x="19" y="35"/>
                    <a:pt x="17" y="34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48"/>
                    <a:pt x="0" y="48"/>
                    <a:pt x="0" y="48"/>
                  </a:cubicBezTo>
                  <a:lnTo>
                    <a:pt x="13" y="31"/>
                  </a:ln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3390861" y="2655299"/>
            <a:ext cx="559445" cy="701973"/>
            <a:chOff x="3390861" y="2655299"/>
            <a:chExt cx="559445" cy="701973"/>
          </a:xfrm>
        </p:grpSpPr>
        <p:sp>
          <p:nvSpPr>
            <p:cNvPr id="18" name="Freeform 18"/>
            <p:cNvSpPr/>
            <p:nvPr/>
          </p:nvSpPr>
          <p:spPr>
            <a:xfrm>
              <a:off x="3782073" y="2655299"/>
              <a:ext cx="168233" cy="183703"/>
            </a:xfrm>
            <a:custGeom>
              <a:rect l="l" t="t" r="r" b="b"/>
              <a:pathLst>
                <a:path w="125" h="140">
                  <a:moveTo>
                    <a:pt x="0" y="57"/>
                  </a:moveTo>
                  <a:lnTo>
                    <a:pt x="48" y="0"/>
                  </a:lnTo>
                  <a:lnTo>
                    <a:pt x="126" y="85"/>
                  </a:lnTo>
                  <a:lnTo>
                    <a:pt x="78" y="140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3564454" y="2751018"/>
              <a:ext cx="296432" cy="326720"/>
            </a:xfrm>
            <a:custGeom>
              <a:rect l="l" t="t" r="r" b="b"/>
              <a:pathLst>
                <a:path w="94" h="105">
                  <a:moveTo>
                    <a:pt x="70" y="0"/>
                  </a:moveTo>
                  <a:cubicBezTo>
                    <a:pt x="63" y="9"/>
                    <a:pt x="63" y="9"/>
                    <a:pt x="63" y="9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0" y="30"/>
                    <a:pt x="14" y="33"/>
                    <a:pt x="12" y="37"/>
                  </a:cubicBezTo>
                  <a:cubicBezTo>
                    <a:pt x="10" y="40"/>
                    <a:pt x="2" y="67"/>
                    <a:pt x="1" y="70"/>
                  </a:cubicBezTo>
                  <a:cubicBezTo>
                    <a:pt x="0" y="71"/>
                    <a:pt x="0" y="75"/>
                    <a:pt x="0" y="77"/>
                  </a:cubicBezTo>
                  <a:cubicBezTo>
                    <a:pt x="0" y="78"/>
                    <a:pt x="2" y="93"/>
                    <a:pt x="3" y="102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4"/>
                    <a:pt x="4" y="105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0" y="75"/>
                    <a:pt x="20" y="75"/>
                    <a:pt x="20" y="75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2" y="59"/>
                    <a:pt x="37" y="61"/>
                    <a:pt x="40" y="62"/>
                  </a:cubicBezTo>
                  <a:cubicBezTo>
                    <a:pt x="39" y="64"/>
                    <a:pt x="37" y="68"/>
                    <a:pt x="37" y="69"/>
                  </a:cubicBezTo>
                  <a:cubicBezTo>
                    <a:pt x="36" y="71"/>
                    <a:pt x="30" y="78"/>
                    <a:pt x="27" y="83"/>
                  </a:cubicBezTo>
                  <a:cubicBezTo>
                    <a:pt x="25" y="85"/>
                    <a:pt x="24" y="90"/>
                    <a:pt x="28" y="93"/>
                  </a:cubicBezTo>
                  <a:cubicBezTo>
                    <a:pt x="29" y="94"/>
                    <a:pt x="31" y="95"/>
                    <a:pt x="33" y="95"/>
                  </a:cubicBezTo>
                  <a:cubicBezTo>
                    <a:pt x="37" y="95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1"/>
                    <a:pt x="56" y="74"/>
                    <a:pt x="63" y="71"/>
                  </a:cubicBezTo>
                  <a:cubicBezTo>
                    <a:pt x="69" y="68"/>
                    <a:pt x="87" y="54"/>
                    <a:pt x="87" y="36"/>
                  </a:cubicBezTo>
                  <a:cubicBezTo>
                    <a:pt x="94" y="26"/>
                    <a:pt x="94" y="26"/>
                    <a:pt x="94" y="26"/>
                  </a:cubicBezTo>
                  <a:lnTo>
                    <a:pt x="7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3390861" y="3012170"/>
              <a:ext cx="467288" cy="345102"/>
            </a:xfrm>
            <a:custGeom>
              <a:rect l="l" t="t" r="r" b="b"/>
              <a:pathLst>
                <a:path w="148" h="110">
                  <a:moveTo>
                    <a:pt x="124" y="49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17" y="29"/>
                    <a:pt x="117" y="29"/>
                    <a:pt x="117" y="29"/>
                  </a:cubicBezTo>
                  <a:cubicBezTo>
                    <a:pt x="93" y="29"/>
                    <a:pt x="93" y="29"/>
                    <a:pt x="93" y="29"/>
                  </a:cubicBezTo>
                  <a:cubicBezTo>
                    <a:pt x="93" y="104"/>
                    <a:pt x="93" y="104"/>
                    <a:pt x="93" y="104"/>
                  </a:cubicBezTo>
                  <a:cubicBezTo>
                    <a:pt x="86" y="104"/>
                    <a:pt x="86" y="104"/>
                    <a:pt x="86" y="104"/>
                  </a:cubicBezTo>
                  <a:cubicBezTo>
                    <a:pt x="86" y="14"/>
                    <a:pt x="86" y="14"/>
                    <a:pt x="86" y="14"/>
                  </a:cubicBezTo>
                  <a:cubicBezTo>
                    <a:pt x="83" y="13"/>
                    <a:pt x="81" y="12"/>
                    <a:pt x="80" y="10"/>
                  </a:cubicBezTo>
                  <a:cubicBezTo>
                    <a:pt x="77" y="7"/>
                    <a:pt x="77" y="3"/>
                    <a:pt x="78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104"/>
                    <a:pt x="62" y="104"/>
                    <a:pt x="62" y="104"/>
                  </a:cubicBezTo>
                  <a:cubicBezTo>
                    <a:pt x="55" y="104"/>
                    <a:pt x="55" y="104"/>
                    <a:pt x="55" y="104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24" y="104"/>
                    <a:pt x="24" y="104"/>
                    <a:pt x="24" y="104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148" y="111"/>
                    <a:pt x="148" y="111"/>
                    <a:pt x="148" y="111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8" y="49"/>
                    <a:pt x="148" y="49"/>
                    <a:pt x="148" y="49"/>
                  </a:cubicBezTo>
                  <a:lnTo>
                    <a:pt x="124" y="49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数据分析的定义与重要性</a:t>
              </a:r>
            </a:p>
          </p:txBody>
        </p:sp>
      </p:grpSp>
      <p:sp>
        <p:nvSpPr>
          <p:cNvPr id="43" name="TextBox 43"/>
          <p:cNvSpPr txBox="1"/>
          <p:nvPr/>
        </p:nvSpPr>
        <p:spPr>
          <a:xfrm>
            <a:off x="7809821" y="1388973"/>
            <a:ext cx="2987778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数据分析定义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7809821" y="1823726"/>
            <a:ext cx="3286271" cy="187509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通过对大量数据进行处理、清洗、转换、建模等操作，挖掘出数据中的有用信息和规律，为决策提供支持。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7809821" y="3814445"/>
            <a:ext cx="2987778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数据分析重要性</a:t>
            </a:r>
          </a:p>
        </p:txBody>
      </p:sp>
      <p:sp>
        <p:nvSpPr>
          <p:cNvPr id="46" name="TextBox 46"/>
          <p:cNvSpPr txBox="1"/>
          <p:nvPr/>
        </p:nvSpPr>
        <p:spPr>
          <a:xfrm>
            <a:off x="7809821" y="4249198"/>
            <a:ext cx="3286271" cy="187509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在信息化时代，数据已经成为企业和社会的重要资源，数据分析能够帮助我们更好地理解和利用数据，提高决策的科学性和准确性。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16804"/>
            <a:ext cx="5783287" cy="1160526"/>
            <a:chOff x="5982796" y="3116804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168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数据可视化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5751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Python拥有丰富的数据可视化库，可以轻松地绘制各种图表，帮助用户更直观地理解数据。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769459"/>
            <a:ext cx="5783287" cy="1160526"/>
            <a:chOff x="5982796" y="4769459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76945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数据分析建模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27802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Python支持多种数据分析方法和模型，如回归分析、聚类分析、时间序列分析等，可以满足不同场景下的数据分析需求。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5982796" y="146816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数据处理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982796" y="1926506"/>
            <a:ext cx="570087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Python提供了强大的数据处理能力，可以方便地进行数据清洗、转换、合并等操作。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9006" y="1293634"/>
            <a:ext cx="4563025" cy="4563025"/>
          </a:xfrm>
          <a:prstGeom prst="diamond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Python在数据分析中的应用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883977" y="4209792"/>
            <a:ext cx="28956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Scikit-learn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8883977" y="4727993"/>
            <a:ext cx="273384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用于机器学习的库，提供了多种数据分析方法和模型。</a:t>
            </a:r>
          </a:p>
        </p:txBody>
      </p:sp>
      <p:sp>
        <p:nvSpPr>
          <p:cNvPr id="4" name="Freeform 4"/>
          <p:cNvSpPr/>
          <p:nvPr/>
        </p:nvSpPr>
        <p:spPr>
          <a:xfrm>
            <a:off x="909579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1383312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1841106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3020614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3494346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3952140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Freeform 10"/>
          <p:cNvSpPr/>
          <p:nvPr/>
        </p:nvSpPr>
        <p:spPr>
          <a:xfrm>
            <a:off x="5131648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5605381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Freeform 12"/>
          <p:cNvSpPr/>
          <p:nvPr/>
        </p:nvSpPr>
        <p:spPr>
          <a:xfrm>
            <a:off x="6063174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7242682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Freeform 14"/>
          <p:cNvSpPr/>
          <p:nvPr/>
        </p:nvSpPr>
        <p:spPr>
          <a:xfrm>
            <a:off x="7716414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8174209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9353716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Freeform 17"/>
          <p:cNvSpPr/>
          <p:nvPr/>
        </p:nvSpPr>
        <p:spPr>
          <a:xfrm>
            <a:off x="9827449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Freeform 18"/>
          <p:cNvSpPr/>
          <p:nvPr/>
        </p:nvSpPr>
        <p:spPr>
          <a:xfrm>
            <a:off x="10285243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TextBox 19"/>
          <p:cNvSpPr txBox="1"/>
          <p:nvPr/>
        </p:nvSpPr>
        <p:spPr>
          <a:xfrm>
            <a:off x="6755784" y="1326066"/>
            <a:ext cx="28956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Seaborn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6755784" y="1852616"/>
            <a:ext cx="273384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基于Matplotlib的数据可视化库，提供了更高级的绘图接口和更多样化的图表样式。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4585608" y="4209792"/>
            <a:ext cx="28956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Matplotlib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4585608" y="4753712"/>
            <a:ext cx="273384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用于绘制静态、动态、交互式的2D和3D图形的库。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413234" y="4209792"/>
            <a:ext cx="28956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NumPy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13234" y="4753712"/>
            <a:ext cx="273384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用于进行数值计算的库，提供了多维数组对象及一系列操作数组的函数。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2488463" y="1338258"/>
            <a:ext cx="28956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Pandas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2488463" y="1852616"/>
            <a:ext cx="2733675" cy="1390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用于数据处理和分析的库，提供了DataFrame等数据结构以及相应的数据处理函数。</a:t>
            </a:r>
          </a:p>
        </p:txBody>
      </p:sp>
      <p:cxnSp>
        <p:nvCxnSpPr>
          <p:cNvPr id="27" name="Connector 27"/>
          <p:cNvCxnSpPr/>
          <p:nvPr/>
        </p:nvCxnSpPr>
        <p:spPr>
          <a:xfrm flipH="1" flipV="1">
            <a:off x="1820468" y="2574173"/>
            <a:ext cx="0" cy="970187"/>
          </a:xfrm>
          <a:prstGeom prst="line">
            <a:avLst/>
          </a:prstGeom>
          <a:ln w="19050">
            <a:solidFill>
              <a:schemeClr val="accent2"/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28" name="AutoShape 28"/>
          <p:cNvSpPr/>
          <p:nvPr/>
        </p:nvSpPr>
        <p:spPr>
          <a:xfrm>
            <a:off x="1716131" y="3695836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1777091" y="3756797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1449074" y="1852616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Freeform 31"/>
          <p:cNvSpPr/>
          <p:nvPr/>
        </p:nvSpPr>
        <p:spPr>
          <a:xfrm>
            <a:off x="1640033" y="2043387"/>
            <a:ext cx="356542" cy="356542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2" name="Connector 32"/>
          <p:cNvCxnSpPr/>
          <p:nvPr/>
        </p:nvCxnSpPr>
        <p:spPr>
          <a:xfrm flipH="1" flipV="1">
            <a:off x="6061516" y="2590940"/>
            <a:ext cx="0" cy="961926"/>
          </a:xfrm>
          <a:prstGeom prst="line">
            <a:avLst/>
          </a:prstGeom>
          <a:ln w="19050">
            <a:solidFill>
              <a:schemeClr val="accent2"/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33" name="AutoShape 33"/>
          <p:cNvSpPr/>
          <p:nvPr/>
        </p:nvSpPr>
        <p:spPr>
          <a:xfrm>
            <a:off x="5957179" y="3676027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6018139" y="3736987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5" name="Connector 35"/>
          <p:cNvCxnSpPr/>
          <p:nvPr/>
        </p:nvCxnSpPr>
        <p:spPr>
          <a:xfrm flipH="1" flipV="1">
            <a:off x="10265608" y="2571732"/>
            <a:ext cx="0" cy="961926"/>
          </a:xfrm>
          <a:prstGeom prst="line">
            <a:avLst/>
          </a:prstGeom>
          <a:ln w="19050">
            <a:solidFill>
              <a:schemeClr val="accent2"/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36" name="AutoShape 36"/>
          <p:cNvSpPr/>
          <p:nvPr/>
        </p:nvSpPr>
        <p:spPr>
          <a:xfrm>
            <a:off x="10161272" y="3681204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10222231" y="3742164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5707718" y="1852616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9" name="Connector 39"/>
          <p:cNvCxnSpPr/>
          <p:nvPr/>
        </p:nvCxnSpPr>
        <p:spPr>
          <a:xfrm flipH="1" flipV="1">
            <a:off x="3943694" y="3835635"/>
            <a:ext cx="0" cy="1284763"/>
          </a:xfrm>
          <a:prstGeom prst="line">
            <a:avLst/>
          </a:prstGeom>
          <a:ln w="19050">
            <a:solidFill>
              <a:schemeClr val="accent2"/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40" name="AutoShape 40"/>
          <p:cNvSpPr/>
          <p:nvPr/>
        </p:nvSpPr>
        <p:spPr>
          <a:xfrm>
            <a:off x="3833953" y="3688233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3894913" y="3749193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42" name="Connector 42"/>
          <p:cNvCxnSpPr/>
          <p:nvPr/>
        </p:nvCxnSpPr>
        <p:spPr>
          <a:xfrm flipH="1" flipV="1">
            <a:off x="8191601" y="3822284"/>
            <a:ext cx="0" cy="1284763"/>
          </a:xfrm>
          <a:prstGeom prst="line">
            <a:avLst/>
          </a:prstGeom>
          <a:ln w="19050">
            <a:solidFill>
              <a:schemeClr val="accent2"/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43" name="AutoShape 43"/>
          <p:cNvSpPr/>
          <p:nvPr/>
        </p:nvSpPr>
        <p:spPr>
          <a:xfrm>
            <a:off x="8081859" y="3688233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4" name="AutoShape 44"/>
          <p:cNvSpPr/>
          <p:nvPr/>
        </p:nvSpPr>
        <p:spPr>
          <a:xfrm>
            <a:off x="8142819" y="3749193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5" name="AutoShape 45"/>
          <p:cNvSpPr/>
          <p:nvPr/>
        </p:nvSpPr>
        <p:spPr>
          <a:xfrm>
            <a:off x="3560108" y="5063734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6" name="AutoShape 46"/>
          <p:cNvSpPr/>
          <p:nvPr/>
        </p:nvSpPr>
        <p:spPr>
          <a:xfrm>
            <a:off x="7820207" y="5063734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7" name="Freeform 47"/>
          <p:cNvSpPr/>
          <p:nvPr/>
        </p:nvSpPr>
        <p:spPr>
          <a:xfrm>
            <a:off x="5856595" y="2003865"/>
            <a:ext cx="452190" cy="452190"/>
          </a:xfrm>
          <a:custGeom>
            <a:rect l="l" t="t" r="r" b="b"/>
            <a:pathLst>
              <a:path w="304800" h="304800">
                <a:moveTo>
                  <a:pt x="147180" y="28632"/>
                </a:moveTo>
                <a:lnTo>
                  <a:pt x="19907" y="83468"/>
                </a:lnTo>
                <a:lnTo>
                  <a:pt x="147304" y="137874"/>
                </a:lnTo>
                <a:lnTo>
                  <a:pt x="276015" y="83344"/>
                </a:lnTo>
                <a:lnTo>
                  <a:pt x="147180" y="28632"/>
                </a:lnTo>
                <a:close/>
                <a:moveTo>
                  <a:pt x="152400" y="144723"/>
                </a:moveTo>
                <a:lnTo>
                  <a:pt x="152400" y="276168"/>
                </a:lnTo>
                <a:lnTo>
                  <a:pt x="276177" y="217408"/>
                </a:lnTo>
                <a:lnTo>
                  <a:pt x="276177" y="92145"/>
                </a:lnTo>
                <a:lnTo>
                  <a:pt x="152400" y="144723"/>
                </a:lnTo>
                <a:close/>
                <a:moveTo>
                  <a:pt x="19098" y="217408"/>
                </a:moveTo>
                <a:lnTo>
                  <a:pt x="143294" y="276168"/>
                </a:lnTo>
                <a:lnTo>
                  <a:pt x="143294" y="144723"/>
                </a:lnTo>
                <a:lnTo>
                  <a:pt x="19098" y="92145"/>
                </a:lnTo>
                <a:lnTo>
                  <a:pt x="19098" y="217408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8" name="AutoShape 48"/>
          <p:cNvSpPr/>
          <p:nvPr/>
        </p:nvSpPr>
        <p:spPr>
          <a:xfrm>
            <a:off x="9900600" y="1852616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9" name="Freeform 49"/>
          <p:cNvSpPr/>
          <p:nvPr/>
        </p:nvSpPr>
        <p:spPr>
          <a:xfrm>
            <a:off x="10075821" y="2040441"/>
            <a:ext cx="383872" cy="383872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0" name="Freeform 50"/>
          <p:cNvSpPr/>
          <p:nvPr/>
        </p:nvSpPr>
        <p:spPr>
          <a:xfrm>
            <a:off x="3785185" y="5283154"/>
            <a:ext cx="355388" cy="355388"/>
          </a:xfrm>
          <a:custGeom>
            <a:rect l="l" t="t" r="r" b="b"/>
            <a:pathLst>
              <a:path w="304800" h="304800">
                <a:moveTo>
                  <a:pt x="116843" y="182880"/>
                </a:moveTo>
                <a:lnTo>
                  <a:pt x="30480" y="182880"/>
                </a:lnTo>
                <a:lnTo>
                  <a:pt x="30480" y="304800"/>
                </a:lnTo>
                <a:lnTo>
                  <a:pt x="0" y="304800"/>
                </a:lnTo>
                <a:lnTo>
                  <a:pt x="0" y="0"/>
                </a:lnTo>
                <a:lnTo>
                  <a:pt x="182880" y="0"/>
                </a:lnTo>
                <a:lnTo>
                  <a:pt x="187957" y="30480"/>
                </a:lnTo>
                <a:lnTo>
                  <a:pt x="304800" y="30480"/>
                </a:lnTo>
                <a:lnTo>
                  <a:pt x="259080" y="121920"/>
                </a:lnTo>
                <a:lnTo>
                  <a:pt x="304800" y="213360"/>
                </a:lnTo>
                <a:lnTo>
                  <a:pt x="121920" y="213360"/>
                </a:lnTo>
                <a:lnTo>
                  <a:pt x="116843" y="18288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1" name="Freeform 51"/>
          <p:cNvSpPr/>
          <p:nvPr/>
        </p:nvSpPr>
        <p:spPr>
          <a:xfrm>
            <a:off x="7917111" y="5228967"/>
            <a:ext cx="409575" cy="409575"/>
          </a:xfrm>
          <a:custGeom>
            <a:rect l="l" t="t" r="r" b="b"/>
            <a:pathLst>
              <a:path w="304800" h="304800">
                <a:moveTo>
                  <a:pt x="310886" y="167269"/>
                </a:moveTo>
                <a:cubicBezTo>
                  <a:pt x="310886" y="167269"/>
                  <a:pt x="267148" y="122672"/>
                  <a:pt x="206873" y="122672"/>
                </a:cubicBezTo>
                <a:cubicBezTo>
                  <a:pt x="147980" y="122672"/>
                  <a:pt x="89764" y="167269"/>
                  <a:pt x="89764" y="167269"/>
                </a:cubicBezTo>
                <a:lnTo>
                  <a:pt x="57064" y="153619"/>
                </a:lnTo>
                <a:lnTo>
                  <a:pt x="57064" y="193662"/>
                </a:lnTo>
                <a:cubicBezTo>
                  <a:pt x="62217" y="195415"/>
                  <a:pt x="65989" y="200158"/>
                  <a:pt x="65989" y="205902"/>
                </a:cubicBezTo>
                <a:cubicBezTo>
                  <a:pt x="65989" y="211703"/>
                  <a:pt x="62141" y="216456"/>
                  <a:pt x="56912" y="218170"/>
                </a:cubicBezTo>
                <a:lnTo>
                  <a:pt x="66580" y="245135"/>
                </a:lnTo>
                <a:lnTo>
                  <a:pt x="38043" y="245135"/>
                </a:lnTo>
                <a:lnTo>
                  <a:pt x="47796" y="217942"/>
                </a:lnTo>
                <a:cubicBezTo>
                  <a:pt x="43110" y="215951"/>
                  <a:pt x="39834" y="211322"/>
                  <a:pt x="39834" y="205902"/>
                </a:cubicBezTo>
                <a:cubicBezTo>
                  <a:pt x="39834" y="200597"/>
                  <a:pt x="43015" y="196082"/>
                  <a:pt x="47558" y="194024"/>
                </a:cubicBezTo>
                <a:lnTo>
                  <a:pt x="47558" y="149647"/>
                </a:lnTo>
                <a:lnTo>
                  <a:pt x="0" y="129816"/>
                </a:lnTo>
                <a:lnTo>
                  <a:pt x="209255" y="35890"/>
                </a:lnTo>
                <a:lnTo>
                  <a:pt x="401241" y="130997"/>
                </a:lnTo>
                <a:lnTo>
                  <a:pt x="310886" y="167269"/>
                </a:lnTo>
                <a:close/>
                <a:moveTo>
                  <a:pt x="204492" y="145266"/>
                </a:moveTo>
                <a:cubicBezTo>
                  <a:pt x="265128" y="145266"/>
                  <a:pt x="294846" y="177365"/>
                  <a:pt x="294846" y="177365"/>
                </a:cubicBezTo>
                <a:lnTo>
                  <a:pt x="294846" y="243945"/>
                </a:lnTo>
                <a:cubicBezTo>
                  <a:pt x="294846" y="243945"/>
                  <a:pt x="263938" y="268910"/>
                  <a:pt x="199739" y="268910"/>
                </a:cubicBezTo>
                <a:cubicBezTo>
                  <a:pt x="135541" y="268910"/>
                  <a:pt x="114138" y="243945"/>
                  <a:pt x="114138" y="243945"/>
                </a:cubicBezTo>
                <a:lnTo>
                  <a:pt x="114138" y="177365"/>
                </a:lnTo>
                <a:cubicBezTo>
                  <a:pt x="114138" y="177365"/>
                  <a:pt x="143856" y="145266"/>
                  <a:pt x="204492" y="145266"/>
                </a:cubicBezTo>
                <a:close/>
                <a:moveTo>
                  <a:pt x="203302" y="254641"/>
                </a:moveTo>
                <a:cubicBezTo>
                  <a:pt x="245326" y="254641"/>
                  <a:pt x="279397" y="246116"/>
                  <a:pt x="279397" y="235620"/>
                </a:cubicBezTo>
                <a:cubicBezTo>
                  <a:pt x="279397" y="225123"/>
                  <a:pt x="245326" y="216599"/>
                  <a:pt x="203302" y="216599"/>
                </a:cubicBezTo>
                <a:cubicBezTo>
                  <a:pt x="161277" y="216599"/>
                  <a:pt x="127216" y="225123"/>
                  <a:pt x="127216" y="235620"/>
                </a:cubicBezTo>
                <a:cubicBezTo>
                  <a:pt x="127216" y="246116"/>
                  <a:pt x="161277" y="254641"/>
                  <a:pt x="203302" y="254641"/>
                </a:cubicBez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52" name="Group 5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53" name="AutoShape 5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4" name="AutoShape 5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5" name="AutoShape 5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6" name="AutoShape 5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7" name="AutoShape 5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8" name="AutoShape 5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9" name="AutoShape 5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0" name="AutoShape 6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1" name="AutoShape 6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2" name="AutoShape 6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3" name="AutoShape 6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4" name="AutoShape 6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5" name="AutoShape 6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6" name="AutoShape 6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7" name="AutoShape 6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8" name="AutoShape 6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9" name="AutoShape 6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0" name="AutoShape 7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1" name="AutoShape 7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2" name="AutoShape 7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3" name="TextBox 7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Python数据分析常用库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931435" y="1123959"/>
            <a:ext cx="8329129" cy="18726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922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452006" y="3226434"/>
            <a:ext cx="7286625" cy="15716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382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数据处理基础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39110" y="2088608"/>
            <a:ext cx="3386305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Python中的数字类型包括整数、浮点数和复数，支持基本的数学运算和比较操作。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539110" y="1679033"/>
            <a:ext cx="2409825" cy="4286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18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数字类型</a:t>
            </a:r>
          </a:p>
        </p:txBody>
      </p:sp>
      <p:sp>
        <p:nvSpPr>
          <p:cNvPr id="4" name="AutoShape 4"/>
          <p:cNvSpPr/>
          <p:nvPr/>
        </p:nvSpPr>
        <p:spPr>
          <a:xfrm>
            <a:off x="4912196" y="1843297"/>
            <a:ext cx="1473877" cy="1300480"/>
          </a:xfrm>
          <a:prstGeom prst="triangle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4275690">
            <a:off x="6489457" y="2982571"/>
            <a:ext cx="1473877" cy="1300480"/>
          </a:xfrm>
          <a:prstGeom prst="triangle">
            <a:avLst>
              <a:gd name="adj" fmla="val 500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 rot="2700000" flipH="1">
            <a:off x="3730001" y="2945995"/>
            <a:ext cx="1473877" cy="1300480"/>
          </a:xfrm>
          <a:prstGeom prst="triangle">
            <a:avLst>
              <a:gd name="adj" fmla="val 500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 rot="-8546356" flipH="1">
            <a:off x="3967371" y="4880960"/>
            <a:ext cx="1473877" cy="1300480"/>
          </a:xfrm>
          <a:prstGeom prst="triangle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 rot="8546493" flipH="1">
            <a:off x="5914885" y="4872729"/>
            <a:ext cx="1473877" cy="1300480"/>
          </a:xfrm>
          <a:prstGeom prst="triangle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539110" y="4666479"/>
            <a:ext cx="3386315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字典是一种无序的键值对集合，用于存储具有映射关系的数据。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539110" y="4256904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字典类型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201617" y="1625514"/>
            <a:ext cx="3418981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字符串是Python中最常用的数据类型之一，用于表示文本数据，支持多种字符串操作和方法。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6201617" y="1268111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字符串类型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237407" y="3376213"/>
            <a:ext cx="3410419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列表是一种有序的数据集合，可以包含任意类型的数据，支持添加、删除、修改和查找等操作。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8237407" y="3050744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列表类型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7268208" y="5464523"/>
            <a:ext cx="3434524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元组与列表类似，也是一种有序的数据集合，但元组是不可变的，即不能修改元组中的元素。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7268208" y="5054948"/>
            <a:ext cx="2409825" cy="4381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19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元组类型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5254897" y="2293598"/>
            <a:ext cx="1232768" cy="64350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  <a:spcBef>
                <a:spcPts val="450"/>
              </a:spcBef>
            </a:pPr>
            <a:r>
              <a:rPr lang="en-US" sz="34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3925415" y="3408550"/>
            <a:ext cx="1232768" cy="64350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  <a:spcBef>
                <a:spcPts val="450"/>
              </a:spcBef>
            </a:pPr>
            <a:r>
              <a:rPr lang="en-US" sz="34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6651824" y="3377086"/>
            <a:ext cx="1232768" cy="64350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  <a:spcBef>
                <a:spcPts val="450"/>
              </a:spcBef>
            </a:pPr>
            <a:r>
              <a:rPr lang="en-US" sz="34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6069918" y="5038167"/>
            <a:ext cx="1232768" cy="64350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  <a:spcBef>
                <a:spcPts val="450"/>
              </a:spcBef>
            </a:pPr>
            <a:r>
              <a:rPr lang="en-US" sz="34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4466940" y="5038167"/>
            <a:ext cx="1232768" cy="64350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  <a:spcBef>
                <a:spcPts val="450"/>
              </a:spcBef>
            </a:pPr>
            <a:r>
              <a:rPr lang="en-US" sz="34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05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数据类型与数据结构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11582" r="11582"/>
          <a:stretch>
            <a:fillRect/>
          </a:stretch>
        </p:blipFill>
        <p:spPr>
          <a:xfrm>
            <a:off x="8422415" y="1165018"/>
            <a:ext cx="3769585" cy="5168746"/>
          </a:xfrm>
          <a:prstGeom prst="ellipse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1049459" y="1392873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39110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601242" y="248110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对于数据中的缺失值，可以采用删除、填充或插值等方法进行处理。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3099145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TextBox 7"/>
          <p:cNvSpPr txBox="1"/>
          <p:nvPr/>
        </p:nvSpPr>
        <p:spPr>
          <a:xfrm>
            <a:off x="784885" y="1602358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缺失值处理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405571" y="248110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异常值是指与数据集中其他数据显著不同的数据点，可以采用删除、替换或保留等方法进行处理。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4343439" y="1390903"/>
            <a:ext cx="3535395" cy="975360"/>
            <a:chOff x="4343439" y="1390903"/>
            <a:chExt cx="3535395" cy="975360"/>
          </a:xfrm>
        </p:grpSpPr>
        <p:sp>
          <p:nvSpPr>
            <p:cNvPr id="10" name="AutoShape 10"/>
            <p:cNvSpPr/>
            <p:nvPr/>
          </p:nvSpPr>
          <p:spPr>
            <a:xfrm>
              <a:off x="4854091" y="1391888"/>
              <a:ext cx="2537366" cy="971419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4343439" y="1390903"/>
              <a:ext cx="975360" cy="97536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903474" y="1390903"/>
              <a:ext cx="975360" cy="97536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3" name="TextBox 13"/>
          <p:cNvSpPr txBox="1"/>
          <p:nvPr/>
        </p:nvSpPr>
        <p:spPr>
          <a:xfrm>
            <a:off x="4587137" y="1601372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异常值处理</a:t>
            </a:r>
          </a:p>
        </p:txBody>
      </p:sp>
      <p:sp>
        <p:nvSpPr>
          <p:cNvPr id="14" name="AutoShape 14"/>
          <p:cNvSpPr/>
          <p:nvPr/>
        </p:nvSpPr>
        <p:spPr>
          <a:xfrm>
            <a:off x="1049459" y="3941002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539110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TextBox 16"/>
          <p:cNvSpPr txBox="1"/>
          <p:nvPr/>
        </p:nvSpPr>
        <p:spPr>
          <a:xfrm>
            <a:off x="601242" y="504142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数据标准化是将数据按比例缩放，使之落入一个小的特定区间，便于不同单位或量级的指标能够进行比较和加权。</a:t>
            </a:r>
          </a:p>
        </p:txBody>
      </p:sp>
      <p:sp>
        <p:nvSpPr>
          <p:cNvPr id="17" name="AutoShape 17"/>
          <p:cNvSpPr/>
          <p:nvPr/>
        </p:nvSpPr>
        <p:spPr>
          <a:xfrm>
            <a:off x="3099145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TextBox 18"/>
          <p:cNvSpPr txBox="1"/>
          <p:nvPr/>
        </p:nvSpPr>
        <p:spPr>
          <a:xfrm>
            <a:off x="784885" y="4150486"/>
            <a:ext cx="3066513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数据标准化</a:t>
            </a:r>
          </a:p>
        </p:txBody>
      </p:sp>
      <p:sp>
        <p:nvSpPr>
          <p:cNvPr id="19" name="AutoShape 19"/>
          <p:cNvSpPr/>
          <p:nvPr/>
        </p:nvSpPr>
        <p:spPr>
          <a:xfrm>
            <a:off x="4853788" y="3941002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4343439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TextBox 21"/>
          <p:cNvSpPr txBox="1"/>
          <p:nvPr/>
        </p:nvSpPr>
        <p:spPr>
          <a:xfrm>
            <a:off x="4405571" y="504142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数据离散化是将连续的数据进行分段，使其变为一段段离散化的区间，可以采用等宽、等频或自定义等方法进行离散化。</a:t>
            </a:r>
          </a:p>
        </p:txBody>
      </p:sp>
      <p:sp>
        <p:nvSpPr>
          <p:cNvPr id="22" name="AutoShape 22"/>
          <p:cNvSpPr/>
          <p:nvPr/>
        </p:nvSpPr>
        <p:spPr>
          <a:xfrm>
            <a:off x="6903474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TextBox 23"/>
          <p:cNvSpPr txBox="1"/>
          <p:nvPr/>
        </p:nvSpPr>
        <p:spPr>
          <a:xfrm>
            <a:off x="4587137" y="4150486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数据离散化</a:t>
            </a:r>
          </a:p>
        </p:txBody>
      </p:sp>
      <p:grpSp>
        <p:nvGrpSpPr>
          <p:cNvPr id="24" name="Group 2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5" name="AutoShape 2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TextBox 4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数据清洗与预处理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 rot="-5400000">
            <a:off x="5770591" y="1524691"/>
            <a:ext cx="650818" cy="100033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788669" y="2024857"/>
            <a:ext cx="614662" cy="3856902"/>
          </a:xfrm>
          <a:prstGeom prst="rect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 rot="-5400000" flipH="1" flipV="1">
            <a:off x="5770591" y="5381593"/>
            <a:ext cx="650818" cy="100033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 flipH="1">
            <a:off x="3444517" y="3306389"/>
            <a:ext cx="650818" cy="100033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 rot="5400000">
            <a:off x="5788669" y="1438299"/>
            <a:ext cx="614662" cy="4736512"/>
          </a:xfrm>
          <a:prstGeom prst="rect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8053418" y="3306389"/>
            <a:ext cx="650818" cy="100033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5402999" y="3260307"/>
            <a:ext cx="1386002" cy="138600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713773" y="2175410"/>
            <a:ext cx="3013970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可以将两个或多个数据结构相同的数据集按照某些规则进行合并，如pandas库中的merge()和concat()函数。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713773" y="1765835"/>
            <a:ext cx="2477594" cy="30460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15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数据合并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73343" y="4670214"/>
            <a:ext cx="3013970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根据特定的条件对数据进行筛选和过滤，以提取出感兴趣的数据子集进行分析。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673343" y="4260639"/>
            <a:ext cx="2477594" cy="30460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15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数据筛选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08883" y="2175410"/>
            <a:ext cx="3013970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通过改变数据集的形状和结构，使其满足特定的分析需求，如使用pivot_table()函数创建透视表。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8608883" y="1765835"/>
            <a:ext cx="2477594" cy="30460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15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数据重塑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608883" y="4670214"/>
            <a:ext cx="3013970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将数据从一种形式转换为另一种形式，以便于分析和可视化，如使用apply()函数对数据进行逐行或逐列的操作和转换。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8608883" y="4260639"/>
            <a:ext cx="2477594" cy="30460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15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数据转换</a:t>
            </a:r>
          </a:p>
        </p:txBody>
      </p:sp>
      <p:sp>
        <p:nvSpPr>
          <p:cNvPr id="17" name="AutoShape 17"/>
          <p:cNvSpPr/>
          <p:nvPr/>
        </p:nvSpPr>
        <p:spPr>
          <a:xfrm>
            <a:off x="5198112" y="3055420"/>
            <a:ext cx="1795777" cy="1795777"/>
          </a:xfrm>
          <a:prstGeom prst="ellipse">
            <a:avLst/>
          </a:prstGeom>
          <a:solidFill>
            <a:schemeClr val="accent2">
              <a:alpha val="100000"/>
            </a:schemeClr>
          </a:solidFill>
          <a:ln w="76200">
            <a:solidFill>
              <a:schemeClr val="lt1">
                <a:alpha val="100000"/>
              </a:schemeClr>
            </a:solidFill>
            <a:prstDash val="solid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8" name="Freeform 18"/>
          <p:cNvSpPr/>
          <p:nvPr/>
        </p:nvSpPr>
        <p:spPr>
          <a:xfrm>
            <a:off x="5772540" y="3629848"/>
            <a:ext cx="646919" cy="646919"/>
          </a:xfrm>
          <a:custGeom>
            <a:rect l="l" t="t" r="r" b="b"/>
            <a:pathLst>
              <a:path w="304800" h="304800">
                <a:moveTo>
                  <a:pt x="304800" y="180975"/>
                </a:moveTo>
                <a:lnTo>
                  <a:pt x="247650" y="123825"/>
                </a:lnTo>
                <a:lnTo>
                  <a:pt x="247650" y="38100"/>
                </a:lnTo>
                <a:lnTo>
                  <a:pt x="209550" y="38100"/>
                </a:lnTo>
                <a:lnTo>
                  <a:pt x="209550" y="85725"/>
                </a:lnTo>
                <a:lnTo>
                  <a:pt x="152400" y="28575"/>
                </a:lnTo>
                <a:lnTo>
                  <a:pt x="0" y="180975"/>
                </a:lnTo>
                <a:lnTo>
                  <a:pt x="0" y="190500"/>
                </a:lnTo>
                <a:lnTo>
                  <a:pt x="38100" y="190500"/>
                </a:lnTo>
                <a:lnTo>
                  <a:pt x="38100" y="285750"/>
                </a:lnTo>
                <a:lnTo>
                  <a:pt x="133350" y="285750"/>
                </a:lnTo>
                <a:lnTo>
                  <a:pt x="133350" y="228600"/>
                </a:lnTo>
                <a:lnTo>
                  <a:pt x="171450" y="228600"/>
                </a:lnTo>
                <a:lnTo>
                  <a:pt x="171450" y="285750"/>
                </a:lnTo>
                <a:lnTo>
                  <a:pt x="266700" y="285750"/>
                </a:lnTo>
                <a:lnTo>
                  <a:pt x="266700" y="190500"/>
                </a:lnTo>
                <a:lnTo>
                  <a:pt x="304800" y="1905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数据转换与重塑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931435" y="1123959"/>
            <a:ext cx="8329129" cy="18726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922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452006" y="3226434"/>
            <a:ext cx="7286625" cy="15716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382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数据可视化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5128" y="1258733"/>
            <a:ext cx="5140490" cy="5140490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422466" y="1924848"/>
            <a:ext cx="5064406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Matplotlib是Python中最基础的数据可视化库，提供了丰富的绘图函数和工具，可以绘制线图、散点图、柱状图、饼图等多种图形。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422466" y="1539657"/>
            <a:ext cx="4169507" cy="36728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Matplotlib介绍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422466" y="3539953"/>
            <a:ext cx="5064406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使用Matplotlib进行数据可视化时，一般需要先导入库、准备数据、创建图形、绘制图形、添加标签和标题、显示图形等步骤。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422466" y="3191338"/>
            <a:ext cx="4169507" cy="36728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绘图基本流程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422466" y="5213997"/>
            <a:ext cx="5064406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Matplotlib提供了plot()、scatter()、bar()、pie()等常用绘图函数，分别用于绘制线图、散点图、柱状图、饼图等。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6422466" y="4823558"/>
            <a:ext cx="4169507" cy="36728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常用绘图函数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0" name="AutoShape 1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TextBox 3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Matplotlib库基础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026880" y="4327928"/>
            <a:ext cx="816835" cy="81683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3715503" y="3252517"/>
            <a:ext cx="669734" cy="66973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418023" y="2978511"/>
            <a:ext cx="741863" cy="74186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6825419" y="2137218"/>
            <a:ext cx="951888" cy="951888"/>
          </a:xfrm>
          <a:prstGeom prst="ellipse">
            <a:avLst/>
          </a:prstGeom>
          <a:solidFill>
            <a:schemeClr val="accent3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663043" y="2098623"/>
            <a:ext cx="684020" cy="684020"/>
          </a:xfrm>
          <a:prstGeom prst="ellipse">
            <a:avLst/>
          </a:prstGeom>
          <a:solidFill>
            <a:schemeClr val="accent5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7093287" y="4394336"/>
            <a:ext cx="684020" cy="68402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5485811" y="3035533"/>
            <a:ext cx="617053" cy="617053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4615209" y="4346502"/>
            <a:ext cx="923188" cy="923188"/>
          </a:xfrm>
          <a:prstGeom prst="ellipse">
            <a:avLst/>
          </a:prstGeom>
          <a:solidFill>
            <a:schemeClr val="accent3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6327263" y="3523107"/>
            <a:ext cx="536304" cy="536304"/>
          </a:xfrm>
          <a:prstGeom prst="ellipse">
            <a:avLst/>
          </a:prstGeom>
          <a:solidFill>
            <a:schemeClr val="accent5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3782217" y="3324986"/>
            <a:ext cx="536304" cy="53630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592083" y="2027663"/>
            <a:ext cx="825939" cy="82593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534516" y="4265809"/>
            <a:ext cx="1084575" cy="108457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6260548" y="3456392"/>
            <a:ext cx="669734" cy="66973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6723341" y="2059085"/>
            <a:ext cx="1139031" cy="113903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6" name="Connector 16"/>
          <p:cNvCxnSpPr/>
          <p:nvPr/>
        </p:nvCxnSpPr>
        <p:spPr>
          <a:xfrm>
            <a:off x="5413642" y="2493745"/>
            <a:ext cx="1309700" cy="134855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7" name="Connector 17"/>
          <p:cNvCxnSpPr/>
          <p:nvPr/>
        </p:nvCxnSpPr>
        <p:spPr>
          <a:xfrm flipV="1">
            <a:off x="6102864" y="2883378"/>
            <a:ext cx="679174" cy="152155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 flipV="1">
            <a:off x="6825419" y="3126459"/>
            <a:ext cx="191610" cy="442328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9" name="Connector 19"/>
          <p:cNvCxnSpPr/>
          <p:nvPr/>
        </p:nvCxnSpPr>
        <p:spPr>
          <a:xfrm flipH="1" flipV="1">
            <a:off x="7301364" y="3163040"/>
            <a:ext cx="133934" cy="1164888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20" name="Connector 20"/>
          <p:cNvCxnSpPr/>
          <p:nvPr/>
        </p:nvCxnSpPr>
        <p:spPr>
          <a:xfrm flipH="1">
            <a:off x="5567348" y="4736345"/>
            <a:ext cx="1459532" cy="91727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21" name="Connector 21"/>
          <p:cNvCxnSpPr/>
          <p:nvPr/>
        </p:nvCxnSpPr>
        <p:spPr>
          <a:xfrm flipV="1">
            <a:off x="5576003" y="4059411"/>
            <a:ext cx="751260" cy="500818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22" name="Connector 22"/>
          <p:cNvCxnSpPr/>
          <p:nvPr/>
        </p:nvCxnSpPr>
        <p:spPr>
          <a:xfrm>
            <a:off x="4269332" y="3861290"/>
            <a:ext cx="443212" cy="585855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23" name="Connector 23"/>
          <p:cNvCxnSpPr/>
          <p:nvPr/>
        </p:nvCxnSpPr>
        <p:spPr>
          <a:xfrm flipV="1">
            <a:off x="4318522" y="2782643"/>
            <a:ext cx="344521" cy="542343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24" name="Connector 24"/>
          <p:cNvCxnSpPr/>
          <p:nvPr/>
        </p:nvCxnSpPr>
        <p:spPr>
          <a:xfrm flipV="1">
            <a:off x="4385236" y="3349442"/>
            <a:ext cx="1032786" cy="237941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25" name="Connector 25"/>
          <p:cNvCxnSpPr/>
          <p:nvPr/>
        </p:nvCxnSpPr>
        <p:spPr>
          <a:xfrm flipV="1">
            <a:off x="5428529" y="3720374"/>
            <a:ext cx="360425" cy="686184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26" name="Connector 26"/>
          <p:cNvCxnSpPr/>
          <p:nvPr/>
        </p:nvCxnSpPr>
        <p:spPr>
          <a:xfrm>
            <a:off x="5322679" y="2733875"/>
            <a:ext cx="236458" cy="296514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27" name="Connector 27"/>
          <p:cNvCxnSpPr/>
          <p:nvPr/>
        </p:nvCxnSpPr>
        <p:spPr>
          <a:xfrm flipH="1" flipV="1">
            <a:off x="6863567" y="4059411"/>
            <a:ext cx="334699" cy="361267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28" name="Connector 28"/>
          <p:cNvCxnSpPr/>
          <p:nvPr/>
        </p:nvCxnSpPr>
        <p:spPr>
          <a:xfrm flipH="1" flipV="1">
            <a:off x="6126369" y="3484076"/>
            <a:ext cx="200894" cy="39031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29" name="TextBox 29"/>
          <p:cNvSpPr txBox="1"/>
          <p:nvPr/>
        </p:nvSpPr>
        <p:spPr>
          <a:xfrm>
            <a:off x="183453" y="1348268"/>
            <a:ext cx="4029075" cy="561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Seaborn介绍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451179" y="1899244"/>
            <a:ext cx="3762187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Seaborn是基于Matplotlib的高级数据可视化库，提供了更加美观的样式和更加丰富的可视化功能。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183453" y="4327928"/>
            <a:ext cx="4029075" cy="561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常用绘图函数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451179" y="4878904"/>
            <a:ext cx="3762187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Seaborn提供了distplot()、boxplot()、pairplot()等常用绘图函数，分别用于绘制分布图、箱线图、散点图矩阵等。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7966477" y="1432892"/>
            <a:ext cx="4029075" cy="561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数据集加载与预处理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7966477" y="2006039"/>
            <a:ext cx="3753398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Seaborn内置了多个数据集，可以直接加载使用，也可以通过pandas等库加载外部数据进行预处理。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7966477" y="4251066"/>
            <a:ext cx="4029075" cy="561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样式与色彩设置</a:t>
            </a:r>
          </a:p>
        </p:txBody>
      </p:sp>
      <p:sp>
        <p:nvSpPr>
          <p:cNvPr id="36" name="TextBox 36"/>
          <p:cNvSpPr txBox="1"/>
          <p:nvPr/>
        </p:nvSpPr>
        <p:spPr>
          <a:xfrm>
            <a:off x="7966477" y="4824213"/>
            <a:ext cx="3753398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Seaborn支持多种样式和色彩设置，可以通过设置参数来改变图形的外观和色彩搭配。</a:t>
            </a:r>
          </a:p>
        </p:txBody>
      </p:sp>
      <p:sp>
        <p:nvSpPr>
          <p:cNvPr id="37" name="Freeform 37"/>
          <p:cNvSpPr/>
          <p:nvPr/>
        </p:nvSpPr>
        <p:spPr>
          <a:xfrm>
            <a:off x="6996367" y="2295973"/>
            <a:ext cx="585610" cy="585610"/>
          </a:xfrm>
          <a:custGeom>
            <a:rect l="l" t="t" r="r" b="b"/>
            <a:pathLst>
              <a:path w="304800" h="304800">
                <a:moveTo>
                  <a:pt x="265490" y="266700"/>
                </a:moveTo>
                <a:cubicBezTo>
                  <a:pt x="265490" y="266700"/>
                  <a:pt x="318068" y="266757"/>
                  <a:pt x="325450" y="215313"/>
                </a:cubicBezTo>
                <a:cubicBezTo>
                  <a:pt x="328965" y="159058"/>
                  <a:pt x="274625" y="147971"/>
                  <a:pt x="274625" y="147971"/>
                </a:cubicBezTo>
                <a:cubicBezTo>
                  <a:pt x="274625" y="147971"/>
                  <a:pt x="280807" y="64694"/>
                  <a:pt x="204511" y="55197"/>
                </a:cubicBezTo>
                <a:cubicBezTo>
                  <a:pt x="139122" y="48520"/>
                  <a:pt x="119224" y="109290"/>
                  <a:pt x="119224" y="109290"/>
                </a:cubicBezTo>
                <a:cubicBezTo>
                  <a:pt x="119224" y="109290"/>
                  <a:pt x="99527" y="90354"/>
                  <a:pt x="72809" y="105823"/>
                </a:cubicBezTo>
                <a:cubicBezTo>
                  <a:pt x="48892" y="120587"/>
                  <a:pt x="53121" y="147618"/>
                  <a:pt x="53121" y="147618"/>
                </a:cubicBezTo>
                <a:cubicBezTo>
                  <a:pt x="53121" y="147618"/>
                  <a:pt x="0" y="157944"/>
                  <a:pt x="0" y="212084"/>
                </a:cubicBezTo>
                <a:cubicBezTo>
                  <a:pt x="1191" y="266157"/>
                  <a:pt x="57693" y="266700"/>
                  <a:pt x="57693" y="266700"/>
                </a:cubicBezTo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Freeform 38"/>
          <p:cNvSpPr/>
          <p:nvPr/>
        </p:nvSpPr>
        <p:spPr>
          <a:xfrm>
            <a:off x="4809097" y="2221251"/>
            <a:ext cx="391912" cy="391912"/>
          </a:xfrm>
          <a:custGeom>
            <a:rect l="l" t="t" r="r" b="b"/>
            <a:pathLst>
              <a:path w="304800" h="304800">
                <a:moveTo>
                  <a:pt x="95545" y="304800"/>
                </a:moveTo>
                <a:cubicBezTo>
                  <a:pt x="75228" y="262528"/>
                  <a:pt x="86049" y="238306"/>
                  <a:pt x="101660" y="215494"/>
                </a:cubicBezTo>
                <a:cubicBezTo>
                  <a:pt x="118758" y="190500"/>
                  <a:pt x="123168" y="165764"/>
                  <a:pt x="123168" y="165764"/>
                </a:cubicBezTo>
                <a:cubicBezTo>
                  <a:pt x="123168" y="165764"/>
                  <a:pt x="136608" y="183232"/>
                  <a:pt x="131235" y="210560"/>
                </a:cubicBezTo>
                <a:cubicBezTo>
                  <a:pt x="154981" y="184128"/>
                  <a:pt x="159458" y="142018"/>
                  <a:pt x="155877" y="125892"/>
                </a:cubicBezTo>
                <a:cubicBezTo>
                  <a:pt x="209550" y="163401"/>
                  <a:pt x="232486" y="244612"/>
                  <a:pt x="201578" y="304800"/>
                </a:cubicBezTo>
                <a:cubicBezTo>
                  <a:pt x="365998" y="211769"/>
                  <a:pt x="242478" y="72581"/>
                  <a:pt x="220970" y="56893"/>
                </a:cubicBezTo>
                <a:cubicBezTo>
                  <a:pt x="228143" y="72571"/>
                  <a:pt x="229495" y="99117"/>
                  <a:pt x="215017" y="111995"/>
                </a:cubicBezTo>
                <a:cubicBezTo>
                  <a:pt x="190510" y="19040"/>
                  <a:pt x="129892" y="-10"/>
                  <a:pt x="129892" y="-10"/>
                </a:cubicBezTo>
                <a:cubicBezTo>
                  <a:pt x="137065" y="47930"/>
                  <a:pt x="103908" y="100346"/>
                  <a:pt x="71942" y="139513"/>
                </a:cubicBezTo>
                <a:cubicBezTo>
                  <a:pt x="70818" y="120396"/>
                  <a:pt x="69628" y="107204"/>
                  <a:pt x="59579" y="88916"/>
                </a:cubicBezTo>
                <a:cubicBezTo>
                  <a:pt x="57321" y="123644"/>
                  <a:pt x="30785" y="151943"/>
                  <a:pt x="23603" y="186738"/>
                </a:cubicBezTo>
                <a:cubicBezTo>
                  <a:pt x="13868" y="233848"/>
                  <a:pt x="30890" y="268348"/>
                  <a:pt x="95564" y="30479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Freeform 39"/>
          <p:cNvSpPr/>
          <p:nvPr/>
        </p:nvSpPr>
        <p:spPr>
          <a:xfrm>
            <a:off x="4874749" y="4606042"/>
            <a:ext cx="404108" cy="404108"/>
          </a:xfrm>
          <a:custGeom>
            <a:rect l="l" t="t" r="r" b="b"/>
            <a:pathLst>
              <a:path w="304800" h="304800">
                <a:moveTo>
                  <a:pt x="167640" y="0"/>
                </a:moveTo>
                <a:lnTo>
                  <a:pt x="182880" y="0"/>
                </a:lnTo>
                <a:lnTo>
                  <a:pt x="182880" y="45720"/>
                </a:lnTo>
                <a:lnTo>
                  <a:pt x="228600" y="152400"/>
                </a:lnTo>
                <a:lnTo>
                  <a:pt x="228600" y="274320"/>
                </a:lnTo>
                <a:cubicBezTo>
                  <a:pt x="228600" y="291151"/>
                  <a:pt x="214951" y="304800"/>
                  <a:pt x="198120" y="304800"/>
                </a:cubicBezTo>
                <a:lnTo>
                  <a:pt x="198120" y="304800"/>
                </a:lnTo>
                <a:lnTo>
                  <a:pt x="76200" y="304800"/>
                </a:lnTo>
                <a:cubicBezTo>
                  <a:pt x="59436" y="304800"/>
                  <a:pt x="40996" y="291998"/>
                  <a:pt x="35052" y="276149"/>
                </a:cubicBezTo>
                <a:lnTo>
                  <a:pt x="0" y="182880"/>
                </a:lnTo>
                <a:lnTo>
                  <a:pt x="0" y="152400"/>
                </a:lnTo>
                <a:cubicBezTo>
                  <a:pt x="0" y="135569"/>
                  <a:pt x="13649" y="121920"/>
                  <a:pt x="30480" y="121920"/>
                </a:cubicBezTo>
                <a:lnTo>
                  <a:pt x="30480" y="121920"/>
                </a:lnTo>
                <a:lnTo>
                  <a:pt x="137160" y="121920"/>
                </a:lnTo>
                <a:lnTo>
                  <a:pt x="137160" y="30480"/>
                </a:lnTo>
                <a:cubicBezTo>
                  <a:pt x="137160" y="13649"/>
                  <a:pt x="150809" y="0"/>
                  <a:pt x="167640" y="0"/>
                </a:cubicBezTo>
                <a:lnTo>
                  <a:pt x="167640" y="0"/>
                </a:lnTo>
                <a:close/>
                <a:moveTo>
                  <a:pt x="259080" y="152400"/>
                </a:moveTo>
                <a:lnTo>
                  <a:pt x="304800" y="152400"/>
                </a:lnTo>
                <a:lnTo>
                  <a:pt x="304800" y="304800"/>
                </a:lnTo>
                <a:lnTo>
                  <a:pt x="259080" y="304800"/>
                </a:lnTo>
                <a:lnTo>
                  <a:pt x="259080" y="1524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Freeform 40"/>
          <p:cNvSpPr/>
          <p:nvPr/>
        </p:nvSpPr>
        <p:spPr>
          <a:xfrm>
            <a:off x="5610694" y="3160417"/>
            <a:ext cx="367285" cy="367285"/>
          </a:xfrm>
          <a:custGeom>
            <a:rect l="l" t="t" r="r" b="b"/>
            <a:pathLst>
              <a:path w="304800" h="304800">
                <a:moveTo>
                  <a:pt x="304800" y="171155"/>
                </a:moveTo>
                <a:lnTo>
                  <a:pt x="304800" y="133055"/>
                </a:lnTo>
                <a:lnTo>
                  <a:pt x="259261" y="114081"/>
                </a:lnTo>
                <a:cubicBezTo>
                  <a:pt x="257994" y="110509"/>
                  <a:pt x="256661" y="107051"/>
                  <a:pt x="255022" y="103661"/>
                </a:cubicBezTo>
                <a:lnTo>
                  <a:pt x="273406" y="57893"/>
                </a:lnTo>
                <a:lnTo>
                  <a:pt x="246459" y="30956"/>
                </a:lnTo>
                <a:lnTo>
                  <a:pt x="201101" y="49635"/>
                </a:lnTo>
                <a:cubicBezTo>
                  <a:pt x="197644" y="47958"/>
                  <a:pt x="194110" y="46549"/>
                  <a:pt x="190462" y="45244"/>
                </a:cubicBezTo>
                <a:lnTo>
                  <a:pt x="171155" y="0"/>
                </a:lnTo>
                <a:lnTo>
                  <a:pt x="133055" y="0"/>
                </a:lnTo>
                <a:lnTo>
                  <a:pt x="114224" y="45091"/>
                </a:lnTo>
                <a:cubicBezTo>
                  <a:pt x="110433" y="46434"/>
                  <a:pt x="106785" y="47844"/>
                  <a:pt x="103175" y="49559"/>
                </a:cubicBezTo>
                <a:lnTo>
                  <a:pt x="57893" y="31366"/>
                </a:lnTo>
                <a:lnTo>
                  <a:pt x="30956" y="58303"/>
                </a:lnTo>
                <a:lnTo>
                  <a:pt x="49416" y="103175"/>
                </a:lnTo>
                <a:cubicBezTo>
                  <a:pt x="47625" y="106861"/>
                  <a:pt x="46177" y="110614"/>
                  <a:pt x="44796" y="114491"/>
                </a:cubicBezTo>
                <a:lnTo>
                  <a:pt x="0" y="133645"/>
                </a:lnTo>
                <a:lnTo>
                  <a:pt x="0" y="171745"/>
                </a:lnTo>
                <a:lnTo>
                  <a:pt x="44834" y="190424"/>
                </a:lnTo>
                <a:cubicBezTo>
                  <a:pt x="46215" y="194291"/>
                  <a:pt x="47701" y="198053"/>
                  <a:pt x="49482" y="201740"/>
                </a:cubicBezTo>
                <a:lnTo>
                  <a:pt x="31366" y="246907"/>
                </a:lnTo>
                <a:lnTo>
                  <a:pt x="58303" y="273844"/>
                </a:lnTo>
                <a:lnTo>
                  <a:pt x="103289" y="255318"/>
                </a:lnTo>
                <a:cubicBezTo>
                  <a:pt x="106899" y="257032"/>
                  <a:pt x="110585" y="258404"/>
                  <a:pt x="114376" y="259709"/>
                </a:cubicBezTo>
                <a:lnTo>
                  <a:pt x="133645" y="304800"/>
                </a:lnTo>
                <a:lnTo>
                  <a:pt x="171745" y="304800"/>
                </a:lnTo>
                <a:lnTo>
                  <a:pt x="190605" y="259480"/>
                </a:lnTo>
                <a:cubicBezTo>
                  <a:pt x="194215" y="258137"/>
                  <a:pt x="197787" y="256727"/>
                  <a:pt x="201206" y="255089"/>
                </a:cubicBezTo>
                <a:lnTo>
                  <a:pt x="246898" y="273396"/>
                </a:lnTo>
                <a:lnTo>
                  <a:pt x="273834" y="246459"/>
                </a:lnTo>
                <a:lnTo>
                  <a:pt x="255079" y="200997"/>
                </a:lnTo>
                <a:cubicBezTo>
                  <a:pt x="256680" y="197577"/>
                  <a:pt x="257985" y="194110"/>
                  <a:pt x="259251" y="190576"/>
                </a:cubicBezTo>
                <a:lnTo>
                  <a:pt x="304800" y="171155"/>
                </a:lnTo>
                <a:close/>
                <a:moveTo>
                  <a:pt x="152105" y="209550"/>
                </a:moveTo>
                <a:cubicBezTo>
                  <a:pt x="120558" y="209550"/>
                  <a:pt x="94955" y="183947"/>
                  <a:pt x="94955" y="152400"/>
                </a:cubicBezTo>
                <a:cubicBezTo>
                  <a:pt x="94955" y="120853"/>
                  <a:pt x="120558" y="95250"/>
                  <a:pt x="152105" y="95250"/>
                </a:cubicBezTo>
                <a:cubicBezTo>
                  <a:pt x="183652" y="95250"/>
                  <a:pt x="209255" y="120853"/>
                  <a:pt x="209255" y="152400"/>
                </a:cubicBezTo>
                <a:cubicBezTo>
                  <a:pt x="209255" y="183947"/>
                  <a:pt x="183652" y="209550"/>
                  <a:pt x="152105" y="209550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Freeform 41"/>
          <p:cNvSpPr/>
          <p:nvPr/>
        </p:nvSpPr>
        <p:spPr>
          <a:xfrm>
            <a:off x="7251892" y="4540748"/>
            <a:ext cx="366812" cy="366812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2" name="Freeform 42"/>
          <p:cNvSpPr/>
          <p:nvPr/>
        </p:nvSpPr>
        <p:spPr>
          <a:xfrm>
            <a:off x="6447722" y="3652586"/>
            <a:ext cx="295387" cy="295387"/>
          </a:xfrm>
          <a:custGeom>
            <a:rect l="l" t="t" r="r" b="b"/>
            <a:pathLst>
              <a:path w="304800" h="304800">
                <a:moveTo>
                  <a:pt x="147180" y="28632"/>
                </a:moveTo>
                <a:lnTo>
                  <a:pt x="19907" y="83468"/>
                </a:lnTo>
                <a:lnTo>
                  <a:pt x="147304" y="137874"/>
                </a:lnTo>
                <a:lnTo>
                  <a:pt x="276015" y="83344"/>
                </a:lnTo>
                <a:lnTo>
                  <a:pt x="147180" y="28632"/>
                </a:lnTo>
                <a:close/>
                <a:moveTo>
                  <a:pt x="152400" y="144723"/>
                </a:moveTo>
                <a:lnTo>
                  <a:pt x="152400" y="276168"/>
                </a:lnTo>
                <a:lnTo>
                  <a:pt x="276177" y="217408"/>
                </a:lnTo>
                <a:lnTo>
                  <a:pt x="276177" y="92145"/>
                </a:lnTo>
                <a:lnTo>
                  <a:pt x="152400" y="144723"/>
                </a:lnTo>
                <a:close/>
                <a:moveTo>
                  <a:pt x="19098" y="217408"/>
                </a:moveTo>
                <a:lnTo>
                  <a:pt x="143294" y="276168"/>
                </a:lnTo>
                <a:lnTo>
                  <a:pt x="143294" y="144723"/>
                </a:lnTo>
                <a:lnTo>
                  <a:pt x="19098" y="92145"/>
                </a:lnTo>
                <a:lnTo>
                  <a:pt x="19098" y="217408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Freeform 43"/>
          <p:cNvSpPr/>
          <p:nvPr/>
        </p:nvSpPr>
        <p:spPr>
          <a:xfrm>
            <a:off x="3896106" y="3429803"/>
            <a:ext cx="308527" cy="308527"/>
          </a:xfrm>
          <a:custGeom>
            <a:rect l="l" t="t" r="r" b="b"/>
            <a:pathLst>
              <a:path w="304800" h="304800">
                <a:moveTo>
                  <a:pt x="130883" y="184766"/>
                </a:moveTo>
                <a:lnTo>
                  <a:pt x="35557" y="89516"/>
                </a:lnTo>
                <a:cubicBezTo>
                  <a:pt x="-11849" y="144323"/>
                  <a:pt x="-11849" y="225219"/>
                  <a:pt x="35557" y="280016"/>
                </a:cubicBezTo>
                <a:lnTo>
                  <a:pt x="130883" y="184766"/>
                </a:lnTo>
                <a:close/>
                <a:moveTo>
                  <a:pt x="190510" y="39605"/>
                </a:moveTo>
                <a:lnTo>
                  <a:pt x="190510" y="179108"/>
                </a:lnTo>
                <a:lnTo>
                  <a:pt x="91907" y="277749"/>
                </a:lnTo>
                <a:cubicBezTo>
                  <a:pt x="114081" y="294303"/>
                  <a:pt x="141018" y="304800"/>
                  <a:pt x="170783" y="304800"/>
                </a:cubicBezTo>
                <a:cubicBezTo>
                  <a:pt x="244821" y="304800"/>
                  <a:pt x="304800" y="244897"/>
                  <a:pt x="304800" y="170888"/>
                </a:cubicBezTo>
                <a:cubicBezTo>
                  <a:pt x="304810" y="103661"/>
                  <a:pt x="254965" y="49187"/>
                  <a:pt x="190510" y="39605"/>
                </a:cubicBezTo>
                <a:close/>
                <a:moveTo>
                  <a:pt x="152400" y="152552"/>
                </a:moveTo>
                <a:lnTo>
                  <a:pt x="152400" y="0"/>
                </a:lnTo>
                <a:cubicBezTo>
                  <a:pt x="110881" y="2572"/>
                  <a:pt x="73371" y="18459"/>
                  <a:pt x="43082" y="43215"/>
                </a:cubicBezTo>
                <a:lnTo>
                  <a:pt x="152400" y="152552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44" name="Group 4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45" name="AutoShape 4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AutoShape 4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AutoShape 4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AutoShape 4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0" name="AutoShape 5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1" name="AutoShape 5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2" name="AutoShape 5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3" name="AutoShape 5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4" name="AutoShape 5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5" name="AutoShape 5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6" name="AutoShape 5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7" name="AutoShape 5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8" name="AutoShape 5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9" name="AutoShape 5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0" name="AutoShape 6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1" name="AutoShape 6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2" name="AutoShape 6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3" name="AutoShape 6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4" name="AutoShape 6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5" name="TextBox 6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Seaborn库进阶可视化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https://d.book118.com/636035242053010044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01D4F"/>
      </a:lt1>
      <a:dk2>
        <a:srgbClr val="DEF6FF"/>
      </a:dk2>
      <a:lt2>
        <a:srgbClr val="000000"/>
      </a:lt2>
      <a:accent1>
        <a:srgbClr val="00B6FF"/>
      </a:accent1>
      <a:accent2>
        <a:srgbClr val="405DFF"/>
      </a:accent2>
      <a:accent3>
        <a:srgbClr val="2947E8"/>
      </a:accent3>
      <a:accent4>
        <a:srgbClr val="27DFF4"/>
      </a:accent4>
      <a:accent5>
        <a:srgbClr val="2FE8B7"/>
      </a:accent5>
      <a:accent6>
        <a:srgbClr val="FCC52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89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2024-09-12T15:21:36.341</cp:lastPrinted>
  <dcterms:created xsi:type="dcterms:W3CDTF">2024-09-12T07:21:36Z</dcterms:created>
  <dcterms:modified xsi:type="dcterms:W3CDTF">2024-09-12T07:21:38Z</dcterms:modified>
</cp:coreProperties>
</file>