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 id="2147483684" r:id="rId3"/>
  </p:sld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8" r:id="rId27"/>
    <p:sldId id="331" r:id="rId28"/>
    <p:sldId id="334" r:id="rId29"/>
    <p:sldId id="336" r:id="rId30"/>
  </p:sldIdLst>
  <p:sldSz cx="9144000" cy="5143500"/>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slideMaster" Target="slideMasters/slideMaster3.xml" /><Relationship Id="rId30" Type="http://schemas.openxmlformats.org/officeDocument/2006/relationships/slide" Target="slides/slide27.xml" /><Relationship Id="rId31" Type="http://schemas.openxmlformats.org/officeDocument/2006/relationships/tags" Target="tags/tag1.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heme" Target="theme/theme1.xml" /><Relationship Id="rId35" Type="http://schemas.openxmlformats.org/officeDocument/2006/relationships/tableStyles" Target="tableStyles.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5656BCC-4910-418B-B01F-F066957C68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23F3A5D-3F1B-4476-B5B1-D2D384B8FC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5B1EDD4-7E3A-4915-8FDB-B42AA9598B1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A236D73-C17F-4692-B057-6B49934DB25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9F68698-D0F2-4D38-8F15-3148FA08762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92B5969-2B05-404F-ABD3-98C338650B4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4FFD5BB-4141-4043-8B97-9441D182C01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E92C906-4760-43C1-A012-71AC0D7968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2A9567B-F7CD-478E-838F-9C2321EC871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96751D9-668C-4344-9D8F-F587D25D6F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55F7130-A97C-4A0A-BB96-2349E51274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bg>
      <p:bgPr>
        <a:blipFill rotWithShape="0">
          <a:blip r:embed="rId1"/>
          <a:stretch>
            <a:fillRect/>
          </a:stretch>
        </a:blipFill>
        <a:effectLst/>
      </p:bgPr>
    </p:bg>
    <p:spTree>
      <p:nvGrpSpPr>
        <p:cNvPr id="1" name=""/>
        <p:cNvGrpSpPr/>
        <p:nvPr/>
      </p:nvGrpSpPr>
      <p:grpSpPr>
        <a:xfrm>
          <a:off x="0" y="0"/>
          <a:ext cx="0" cy="0"/>
        </a:xfrm>
      </p:grpSpPr>
      <p:sp>
        <p:nvSpPr>
          <p:cNvPr id="2" name="标题 1"/>
          <p:cNvSpPr>
            <a:spLocks noGrp="1"/>
          </p:cNvSpPr>
          <p:nvPr>
            <p:ph type="ctrTitle"/>
          </p:nvPr>
        </p:nvSpPr>
        <p:spPr>
          <a:xfrm>
            <a:off x="685800" y="1997869"/>
            <a:ext cx="7772400" cy="1102519"/>
          </a:xfrm>
        </p:spPr>
        <p:txBody>
          <a:bodyPr/>
          <a:lstStyle>
            <a:lvl1pPr>
              <a:defRPr sz="4000">
                <a:latin typeface="华文行楷" pitchFamily="2" charset="-122"/>
                <a:ea typeface="华文行楷" pitchFamily="2" charset="-122"/>
              </a:defRPr>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314700"/>
            <a:ext cx="6400800" cy="1314450"/>
          </a:xfrm>
        </p:spPr>
        <p:txBody>
          <a:bodyPr/>
          <a:lstStyle>
            <a:lvl1pPr marL="0" indent="0" algn="ctr">
              <a:buNone/>
              <a:defRPr sz="2800">
                <a:latin typeface="华文行楷" pitchFamily="2" charset="-122"/>
                <a:ea typeface="华文行楷" pitchFamily="2" charset="-122"/>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7" name="日期占位符 3"/>
          <p:cNvSpPr>
            <a:spLocks noGrp="1"/>
          </p:cNvSpPr>
          <p:nvPr>
            <p:ph type="dt" sz="half" idx="2"/>
          </p:nvPr>
        </p:nvSpPr>
        <p:spPr bwMode="auto">
          <a:xfrm>
            <a:off x="457200" y="4684713"/>
            <a:ext cx="2133600" cy="357188"/>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8" name="页脚占位符 4"/>
          <p:cNvSpPr>
            <a:spLocks noGrp="1"/>
          </p:cNvSpPr>
          <p:nvPr>
            <p:ph type="ftr" sz="quarter" idx="3"/>
          </p:nvPr>
        </p:nvSpPr>
        <p:spPr bwMode="auto">
          <a:xfrm>
            <a:off x="3124200" y="4684713"/>
            <a:ext cx="2895600" cy="357188"/>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9" name="灯片编号占位符 5"/>
          <p:cNvSpPr>
            <a:spLocks noGrp="1"/>
          </p:cNvSpPr>
          <p:nvPr>
            <p:ph type="sldNum" sz="quarter" idx="4"/>
          </p:nvPr>
        </p:nvSpPr>
        <p:spPr bwMode="auto">
          <a:xfrm>
            <a:off x="6553200" y="4684713"/>
            <a:ext cx="2133600" cy="357188"/>
          </a:xfrm>
          <a:prstGeom prst="rect">
            <a:avLst/>
          </a:prstGeom>
          <a:ln>
            <a:miter lim="800000"/>
          </a:ln>
        </p:spPr>
        <p:txBody>
          <a:bodyPr vert="horz" wrap="square" lIns="91440" tIns="45720" rIns="91440" bIns="45720" numCol="1" anchor="t" anchorCtr="0" compatLnSpc="1"/>
          <a:lstStyle/>
          <a:p>
            <a:pPr algn="r"/>
            <a:fld id="{9A0DB2DC-4C9A-4742-B13C-FB6460FD3503}" type="slidenum">
              <a:rPr lang="en-US" altLang="zh-CN"/>
              <a:t/>
            </a:fld>
            <a:endParaRPr lang="en-US" alt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华文行楷" pitchFamily="2" charset="-122"/>
              <a:ea typeface="华文行楷" pitchFamily="2" charset="-122"/>
              <a:cs typeface="+mn-cs"/>
            </a:endParaRPr>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bg>
      <p:bgPr>
        <a:blipFill rotWithShape="0">
          <a:blip r:embed="rId1"/>
          <a:stretch>
            <a:fillRect/>
          </a:stretch>
        </a:blipFill>
        <a:effectLst/>
      </p:bgPr>
    </p:bg>
    <p:spTree>
      <p:nvGrpSpPr>
        <p:cNvPr id="1" name=""/>
        <p:cNvGrpSpPr/>
        <p:nvPr/>
      </p:nvGrpSpPr>
      <p:grpSpPr>
        <a:xfrm>
          <a:off x="0" y="0"/>
          <a:ext cx="0" cy="0"/>
        </a:xfrm>
      </p:grpSpPr>
      <p:sp>
        <p:nvSpPr>
          <p:cNvPr id="2" name="标题 1"/>
          <p:cNvSpPr>
            <a:spLocks noGrp="1"/>
          </p:cNvSpPr>
          <p:nvPr>
            <p:ph type="ctrTitle"/>
          </p:nvPr>
        </p:nvSpPr>
        <p:spPr>
          <a:xfrm>
            <a:off x="685800" y="1997869"/>
            <a:ext cx="7772400" cy="1102519"/>
          </a:xfrm>
        </p:spPr>
        <p:txBody>
          <a:bodyPr/>
          <a:lstStyle>
            <a:lvl1pPr>
              <a:defRPr sz="4000">
                <a:latin typeface="华文行楷" pitchFamily="2" charset="-122"/>
                <a:ea typeface="华文行楷" pitchFamily="2" charset="-122"/>
              </a:defRPr>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314700"/>
            <a:ext cx="6400800" cy="1314450"/>
          </a:xfrm>
        </p:spPr>
        <p:txBody>
          <a:bodyPr/>
          <a:lstStyle>
            <a:lvl1pPr marL="0" indent="0" algn="ctr">
              <a:buNone/>
              <a:defRPr sz="2800">
                <a:latin typeface="华文行楷" pitchFamily="2" charset="-122"/>
                <a:ea typeface="华文行楷" pitchFamily="2" charset="-122"/>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7" name="日期占位符 3"/>
          <p:cNvSpPr>
            <a:spLocks noGrp="1"/>
          </p:cNvSpPr>
          <p:nvPr>
            <p:ph type="dt" sz="half" idx="2"/>
          </p:nvPr>
        </p:nvSpPr>
        <p:spPr bwMode="auto">
          <a:xfrm>
            <a:off x="457200" y="4684713"/>
            <a:ext cx="2133600" cy="357188"/>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8" name="页脚占位符 4"/>
          <p:cNvSpPr>
            <a:spLocks noGrp="1"/>
          </p:cNvSpPr>
          <p:nvPr>
            <p:ph type="ftr" sz="quarter" idx="3"/>
          </p:nvPr>
        </p:nvSpPr>
        <p:spPr bwMode="auto">
          <a:xfrm>
            <a:off x="3124200" y="4684713"/>
            <a:ext cx="2895600" cy="357188"/>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9" name="灯片编号占位符 5"/>
          <p:cNvSpPr>
            <a:spLocks noGrp="1"/>
          </p:cNvSpPr>
          <p:nvPr>
            <p:ph type="sldNum" sz="quarter" idx="4"/>
          </p:nvPr>
        </p:nvSpPr>
        <p:spPr bwMode="auto">
          <a:xfrm>
            <a:off x="6553200" y="4684713"/>
            <a:ext cx="2133600" cy="357188"/>
          </a:xfrm>
          <a:prstGeom prst="rect">
            <a:avLst/>
          </a:prstGeom>
          <a:ln>
            <a:miter lim="800000"/>
          </a:ln>
        </p:spPr>
        <p:txBody>
          <a:bodyPr vert="horz" wrap="square" lIns="91440" tIns="45720" rIns="91440" bIns="45720" numCol="1" anchor="t" anchorCtr="0" compatLnSpc="1"/>
          <a:lstStyle/>
          <a:p>
            <a:pPr algn="r"/>
            <a:fld id="{9A0DB2DC-4C9A-4742-B13C-FB6460FD3503}" type="slidenum">
              <a:rPr lang="en-US" altLang="zh-CN"/>
              <a:t/>
            </a:fld>
            <a:endParaRPr lang="en-US" altLang="zh-CN"/>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华文行楷" pitchFamily="2" charset="-122"/>
              <a:ea typeface="华文行楷" pitchFamily="2" charset="-122"/>
              <a:cs typeface="+mn-cs"/>
            </a:endParaRPr>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2.jpeg"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image" Target="../media/image2.jpeg" /><Relationship Id="rId13" Type="http://schemas.openxmlformats.org/officeDocument/2006/relationships/theme" Target="../theme/theme3.xml" /><Relationship Id="rId2" Type="http://schemas.openxmlformats.org/officeDocument/2006/relationships/slideLayout" Target="../slideLayouts/slideLayout24.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12"/>
          <a:stretch>
            <a:fillRect/>
          </a:stretch>
        </a:blipFill>
        <a:effectLst/>
      </p:bgPr>
    </p:bg>
    <p:spTree>
      <p:nvGrpSpPr>
        <p:cNvPr id="1" name=""/>
        <p:cNvGrpSpPr/>
        <p:nvPr/>
      </p:nvGrpSpPr>
      <p:grpSpPr>
        <a:xfrm>
          <a:off x="0" y="0"/>
          <a:ext cx="0" cy="0"/>
        </a:xfrm>
      </p:grpSpPr>
      <p:sp>
        <p:nvSpPr>
          <p:cNvPr id="1026" name="Rectangle 2"/>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a:t>单击此处编辑母版标题样式</a:t>
            </a:r>
            <a:endParaRPr lang="zh-CN" altLang="en-US"/>
          </a:p>
        </p:txBody>
      </p:sp>
      <p:sp>
        <p:nvSpPr>
          <p:cNvPr id="1027" name="Rectangle 3"/>
          <p:cNvSpPr>
            <a:spLocks noGrp="1"/>
          </p:cNvSpPr>
          <p:nvPr>
            <p:ph type="body" idx="1"/>
          </p:nvPr>
        </p:nvSpPr>
        <p:spPr>
          <a:xfrm>
            <a:off x="457200" y="1200150"/>
            <a:ext cx="8229600" cy="3394075"/>
          </a:xfrm>
          <a:prstGeom prst="rect">
            <a:avLst/>
          </a:prstGeom>
          <a:noFill/>
          <a:ln w="9525">
            <a:noFill/>
          </a:ln>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noChangeArrowheads="1"/>
          </p:cNvSpPr>
          <p:nvPr>
            <p:ph type="dt" sz="half" idx="2"/>
          </p:nvPr>
        </p:nvSpPr>
        <p:spPr bwMode="auto">
          <a:xfrm>
            <a:off x="457200" y="4684713"/>
            <a:ext cx="2133600" cy="357188"/>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lvl="0" indent="0" algn="l" defTabSz="914400" rtl="0" eaLnBrk="1" fontAlgn="base" latinLnBrk="0" hangingPunct="1">
              <a:lnSpc>
                <a:spcPct val="100000"/>
              </a:lnSpc>
              <a:spcBef>
                <a:spcPct val="0"/>
              </a:spcBef>
              <a:spcAft>
                <a:spcPct val="0"/>
              </a:spcAft>
              <a:buNone/>
              <a:defRPr sz="14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3124200" y="4684713"/>
            <a:ext cx="2895600" cy="357188"/>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lvl="0" indent="0" algn="ctr" defTabSz="914400" rtl="0" eaLnBrk="1" fontAlgn="base" latinLnBrk="0" hangingPunct="1">
              <a:lnSpc>
                <a:spcPct val="100000"/>
              </a:lnSpc>
              <a:spcBef>
                <a:spcPct val="0"/>
              </a:spcBef>
              <a:spcAft>
                <a:spcPct val="0"/>
              </a:spcAft>
              <a:buNone/>
              <a:defRPr sz="14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6553200" y="4684713"/>
            <a:ext cx="2133600" cy="357188"/>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lvl="0" indent="0" algn="r" defTabSz="914400" rtl="0" eaLnBrk="1" fontAlgn="base" latinLnBrk="0" hangingPunct="1">
              <a:lnSpc>
                <a:spcPct val="100000"/>
              </a:lnSpc>
              <a:spcBef>
                <a:spcPct val="0"/>
              </a:spcBef>
              <a:spcAft>
                <a:spcPct val="0"/>
              </a:spcAft>
              <a:buNone/>
              <a:defRPr sz="14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xStyles>
    <p:titleStyle>
      <a:lvl1pPr algn="ctr" rtl="0" eaLnBrk="0" fontAlgn="base" hangingPunct="0">
        <a:spcBef>
          <a:spcPct val="0"/>
        </a:spcBef>
        <a:spcAft>
          <a:spcPct val="0"/>
        </a:spcAft>
        <a:defRPr sz="3600">
          <a:solidFill>
            <a:schemeClr val="tx2"/>
          </a:solidFill>
          <a:latin typeface="华文行楷" pitchFamily="2" charset="-122"/>
          <a:ea typeface="华文行楷" pitchFamily="2" charset="-122"/>
          <a:cs typeface="+mj-cs"/>
        </a:defRPr>
      </a:lvl1pPr>
      <a:lvl2pPr algn="ctr" rtl="0" eaLnBrk="0" fontAlgn="base" hangingPunct="0">
        <a:spcBef>
          <a:spcPct val="0"/>
        </a:spcBef>
        <a:spcAft>
          <a:spcPct val="0"/>
        </a:spcAft>
        <a:defRPr sz="3600">
          <a:solidFill>
            <a:schemeClr val="tx2"/>
          </a:solidFill>
          <a:latin typeface="华文行楷" pitchFamily="2" charset="-122"/>
          <a:ea typeface="华文行楷" pitchFamily="2" charset="-122"/>
        </a:defRPr>
      </a:lvl2pPr>
      <a:lvl3pPr algn="ctr" rtl="0" eaLnBrk="0" fontAlgn="base" hangingPunct="0">
        <a:spcBef>
          <a:spcPct val="0"/>
        </a:spcBef>
        <a:spcAft>
          <a:spcPct val="0"/>
        </a:spcAft>
        <a:defRPr sz="3600">
          <a:solidFill>
            <a:schemeClr val="tx2"/>
          </a:solidFill>
          <a:latin typeface="华文行楷" pitchFamily="2" charset="-122"/>
          <a:ea typeface="华文行楷" pitchFamily="2" charset="-122"/>
        </a:defRPr>
      </a:lvl3pPr>
      <a:lvl4pPr algn="ctr" rtl="0" eaLnBrk="0" fontAlgn="base" hangingPunct="0">
        <a:spcBef>
          <a:spcPct val="0"/>
        </a:spcBef>
        <a:spcAft>
          <a:spcPct val="0"/>
        </a:spcAft>
        <a:defRPr sz="3600">
          <a:solidFill>
            <a:schemeClr val="tx2"/>
          </a:solidFill>
          <a:latin typeface="华文行楷" pitchFamily="2" charset="-122"/>
          <a:ea typeface="华文行楷" pitchFamily="2" charset="-122"/>
        </a:defRPr>
      </a:lvl4pPr>
      <a:lvl5pPr algn="ctr" rtl="0" eaLnBrk="0" fontAlgn="base" hangingPunct="0">
        <a:spcBef>
          <a:spcPct val="0"/>
        </a:spcBef>
        <a:spcAft>
          <a:spcPct val="0"/>
        </a:spcAft>
        <a:defRPr sz="3600">
          <a:solidFill>
            <a:schemeClr val="tx2"/>
          </a:solidFill>
          <a:latin typeface="华文行楷" pitchFamily="2" charset="-122"/>
          <a:ea typeface="华文行楷" pitchFamily="2" charset="-122"/>
        </a:defRPr>
      </a:lvl5pPr>
      <a:lvl6pPr marL="457200" algn="ctr" rtl="0" fontAlgn="base">
        <a:spcBef>
          <a:spcPct val="0"/>
        </a:spcBef>
        <a:spcAft>
          <a:spcPct val="0"/>
        </a:spcAft>
        <a:defRPr sz="4400">
          <a:solidFill>
            <a:schemeClr val="tx2"/>
          </a:solidFill>
          <a:latin typeface="Arial"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2400">
          <a:solidFill>
            <a:schemeClr val="tx1"/>
          </a:solidFill>
          <a:latin typeface="华文行楷" pitchFamily="2" charset="-122"/>
          <a:ea typeface="华文行楷" pitchFamily="2" charset="-122"/>
          <a:cs typeface="+mn-cs"/>
        </a:defRPr>
      </a:lvl1pPr>
      <a:lvl2pPr marL="742950" indent="-285750" algn="l" rtl="0" eaLnBrk="0" fontAlgn="base" hangingPunct="0">
        <a:spcBef>
          <a:spcPct val="20000"/>
        </a:spcBef>
        <a:spcAft>
          <a:spcPct val="0"/>
        </a:spcAft>
        <a:buChar char="–"/>
        <a:defRPr sz="2000">
          <a:solidFill>
            <a:schemeClr val="tx1"/>
          </a:solidFill>
          <a:latin typeface="华文行楷" pitchFamily="2" charset="-122"/>
          <a:ea typeface="华文行楷" pitchFamily="2" charset="-122"/>
        </a:defRPr>
      </a:lvl2pPr>
      <a:lvl3pPr marL="1143000" indent="-228600" algn="l" rtl="0" eaLnBrk="0" fontAlgn="base" hangingPunct="0">
        <a:spcBef>
          <a:spcPct val="20000"/>
        </a:spcBef>
        <a:spcAft>
          <a:spcPct val="0"/>
        </a:spcAft>
        <a:buChar char="•"/>
        <a:defRPr sz="2400">
          <a:solidFill>
            <a:schemeClr val="tx1"/>
          </a:solidFill>
          <a:latin typeface="华文行楷" pitchFamily="2" charset="-122"/>
          <a:ea typeface="华文行楷" pitchFamily="2" charset="-122"/>
        </a:defRPr>
      </a:lvl3pPr>
      <a:lvl4pPr marL="1600200" indent="-228600" algn="l" rtl="0" eaLnBrk="0" fontAlgn="base" hangingPunct="0">
        <a:spcBef>
          <a:spcPct val="20000"/>
        </a:spcBef>
        <a:spcAft>
          <a:spcPct val="0"/>
        </a:spcAft>
        <a:buChar char="–"/>
        <a:defRPr sz="1600">
          <a:solidFill>
            <a:schemeClr val="tx1"/>
          </a:solidFill>
          <a:latin typeface="华文行楷" pitchFamily="2" charset="-122"/>
          <a:ea typeface="华文行楷" pitchFamily="2" charset="-122"/>
        </a:defRPr>
      </a:lvl4pPr>
      <a:lvl5pPr marL="2057400" indent="-228600" algn="l" rtl="0" eaLnBrk="0" fontAlgn="base" hangingPunct="0">
        <a:spcBef>
          <a:spcPct val="20000"/>
        </a:spcBef>
        <a:spcAft>
          <a:spcPct val="0"/>
        </a:spcAft>
        <a:buChar char="»"/>
        <a:defRPr sz="1600">
          <a:solidFill>
            <a:schemeClr val="tx1"/>
          </a:solidFill>
          <a:latin typeface="华文行楷" pitchFamily="2" charset="-122"/>
          <a:ea typeface="华文行楷" pitchFamily="2" charset="-122"/>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rotWithShape="0">
          <a:blip r:embed="rId12"/>
          <a:stretch>
            <a:fillRect/>
          </a:stretch>
        </a:blipFill>
        <a:effectLst/>
      </p:bgPr>
    </p:bg>
    <p:spTree>
      <p:nvGrpSpPr>
        <p:cNvPr id="1" name=""/>
        <p:cNvGrpSpPr/>
        <p:nvPr/>
      </p:nvGrpSpPr>
      <p:grpSpPr>
        <a:xfrm>
          <a:off x="0" y="0"/>
          <a:ext cx="0" cy="0"/>
        </a:xfrm>
      </p:grpSpPr>
      <p:sp>
        <p:nvSpPr>
          <p:cNvPr id="1026" name="Rectangle 2"/>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a:t>单击此处编辑母版标题样式</a:t>
            </a:r>
            <a:endParaRPr lang="zh-CN" altLang="en-US"/>
          </a:p>
        </p:txBody>
      </p:sp>
      <p:sp>
        <p:nvSpPr>
          <p:cNvPr id="1027" name="Rectangle 3"/>
          <p:cNvSpPr>
            <a:spLocks noGrp="1"/>
          </p:cNvSpPr>
          <p:nvPr>
            <p:ph type="body" idx="1"/>
          </p:nvPr>
        </p:nvSpPr>
        <p:spPr>
          <a:xfrm>
            <a:off x="457200" y="1200150"/>
            <a:ext cx="8229600" cy="3394075"/>
          </a:xfrm>
          <a:prstGeom prst="rect">
            <a:avLst/>
          </a:prstGeom>
          <a:noFill/>
          <a:ln w="9525">
            <a:noFill/>
          </a:ln>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noChangeArrowheads="1"/>
          </p:cNvSpPr>
          <p:nvPr>
            <p:ph type="dt" sz="half" idx="2"/>
          </p:nvPr>
        </p:nvSpPr>
        <p:spPr bwMode="auto">
          <a:xfrm>
            <a:off x="457200" y="4684713"/>
            <a:ext cx="2133600" cy="357188"/>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lvl="0" indent="0" algn="l" defTabSz="914400" rtl="0" eaLnBrk="1" fontAlgn="base" latinLnBrk="0" hangingPunct="1">
              <a:lnSpc>
                <a:spcPct val="100000"/>
              </a:lnSpc>
              <a:spcBef>
                <a:spcPct val="0"/>
              </a:spcBef>
              <a:spcAft>
                <a:spcPct val="0"/>
              </a:spcAft>
              <a:buNone/>
              <a:defRPr sz="14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3124200" y="4684713"/>
            <a:ext cx="2895600" cy="357188"/>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lvl="0" indent="0" algn="ctr" defTabSz="914400" rtl="0" eaLnBrk="1" fontAlgn="base" latinLnBrk="0" hangingPunct="1">
              <a:lnSpc>
                <a:spcPct val="100000"/>
              </a:lnSpc>
              <a:spcBef>
                <a:spcPct val="0"/>
              </a:spcBef>
              <a:spcAft>
                <a:spcPct val="0"/>
              </a:spcAft>
              <a:buNone/>
              <a:defRPr sz="14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6553200" y="4684713"/>
            <a:ext cx="2133600" cy="357188"/>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lvl="0" indent="0" algn="r" defTabSz="914400" rtl="0" eaLnBrk="1" fontAlgn="base" latinLnBrk="0" hangingPunct="1">
              <a:lnSpc>
                <a:spcPct val="100000"/>
              </a:lnSpc>
              <a:spcBef>
                <a:spcPct val="0"/>
              </a:spcBef>
              <a:spcAft>
                <a:spcPct val="0"/>
              </a:spcAft>
              <a:buNone/>
              <a:defRPr sz="1400" b="0" i="0" u="none" kern="1200" baseline="0">
                <a:solidFill>
                  <a:schemeClr val="tx1"/>
                </a:solidFill>
                <a:latin typeface="Arial"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itchFamily="34" charset="0"/>
                <a:ea typeface="宋体" panose="02010600030101010101" pitchFamily="2" charset="-122"/>
                <a:cs typeface="+mn-cs"/>
              </a:defRPr>
            </a:lvl9pPr>
          </a:lstStyle>
          <a:p>
            <a:pPr lvl="0" eaLnBrk="1" hangingPunct="1"/>
            <a:fld id="{9A0DB2DC-4C9A-4742-B13C-FB6460FD3503}" type="slidenum">
              <a:rPr lang="en-US" altLang="zh-CN">
                <a:latin typeface="Arial" pitchFamily="34" charset="0"/>
              </a:rPr>
              <a:t/>
            </a:fld>
            <a:endParaRPr lang="en-US" altLang="zh-CN">
              <a:latin typeface="Arial" pitchFamily="34" charset="0"/>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iming/>
  <p:txStyles>
    <p:titleStyle>
      <a:lvl1pPr algn="ctr" rtl="0" eaLnBrk="0" fontAlgn="base" hangingPunct="0">
        <a:spcBef>
          <a:spcPct val="0"/>
        </a:spcBef>
        <a:spcAft>
          <a:spcPct val="0"/>
        </a:spcAft>
        <a:defRPr sz="3600">
          <a:solidFill>
            <a:schemeClr val="tx2"/>
          </a:solidFill>
          <a:latin typeface="华文行楷" pitchFamily="2" charset="-122"/>
          <a:ea typeface="华文行楷" pitchFamily="2" charset="-122"/>
          <a:cs typeface="+mj-cs"/>
        </a:defRPr>
      </a:lvl1pPr>
      <a:lvl2pPr algn="ctr" rtl="0" eaLnBrk="0" fontAlgn="base" hangingPunct="0">
        <a:spcBef>
          <a:spcPct val="0"/>
        </a:spcBef>
        <a:spcAft>
          <a:spcPct val="0"/>
        </a:spcAft>
        <a:defRPr sz="3600">
          <a:solidFill>
            <a:schemeClr val="tx2"/>
          </a:solidFill>
          <a:latin typeface="华文行楷" pitchFamily="2" charset="-122"/>
          <a:ea typeface="华文行楷" pitchFamily="2" charset="-122"/>
        </a:defRPr>
      </a:lvl2pPr>
      <a:lvl3pPr algn="ctr" rtl="0" eaLnBrk="0" fontAlgn="base" hangingPunct="0">
        <a:spcBef>
          <a:spcPct val="0"/>
        </a:spcBef>
        <a:spcAft>
          <a:spcPct val="0"/>
        </a:spcAft>
        <a:defRPr sz="3600">
          <a:solidFill>
            <a:schemeClr val="tx2"/>
          </a:solidFill>
          <a:latin typeface="华文行楷" pitchFamily="2" charset="-122"/>
          <a:ea typeface="华文行楷" pitchFamily="2" charset="-122"/>
        </a:defRPr>
      </a:lvl3pPr>
      <a:lvl4pPr algn="ctr" rtl="0" eaLnBrk="0" fontAlgn="base" hangingPunct="0">
        <a:spcBef>
          <a:spcPct val="0"/>
        </a:spcBef>
        <a:spcAft>
          <a:spcPct val="0"/>
        </a:spcAft>
        <a:defRPr sz="3600">
          <a:solidFill>
            <a:schemeClr val="tx2"/>
          </a:solidFill>
          <a:latin typeface="华文行楷" pitchFamily="2" charset="-122"/>
          <a:ea typeface="华文行楷" pitchFamily="2" charset="-122"/>
        </a:defRPr>
      </a:lvl4pPr>
      <a:lvl5pPr algn="ctr" rtl="0" eaLnBrk="0" fontAlgn="base" hangingPunct="0">
        <a:spcBef>
          <a:spcPct val="0"/>
        </a:spcBef>
        <a:spcAft>
          <a:spcPct val="0"/>
        </a:spcAft>
        <a:defRPr sz="3600">
          <a:solidFill>
            <a:schemeClr val="tx2"/>
          </a:solidFill>
          <a:latin typeface="华文行楷" pitchFamily="2" charset="-122"/>
          <a:ea typeface="华文行楷" pitchFamily="2" charset="-122"/>
        </a:defRPr>
      </a:lvl5pPr>
      <a:lvl6pPr marL="457200" algn="ctr" rtl="0" fontAlgn="base">
        <a:spcBef>
          <a:spcPct val="0"/>
        </a:spcBef>
        <a:spcAft>
          <a:spcPct val="0"/>
        </a:spcAft>
        <a:defRPr sz="4400">
          <a:solidFill>
            <a:schemeClr val="tx2"/>
          </a:solidFill>
          <a:latin typeface="Arial"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2400">
          <a:solidFill>
            <a:schemeClr val="tx1"/>
          </a:solidFill>
          <a:latin typeface="华文行楷" pitchFamily="2" charset="-122"/>
          <a:ea typeface="华文行楷" pitchFamily="2" charset="-122"/>
          <a:cs typeface="+mn-cs"/>
        </a:defRPr>
      </a:lvl1pPr>
      <a:lvl2pPr marL="742950" indent="-285750" algn="l" rtl="0" eaLnBrk="0" fontAlgn="base" hangingPunct="0">
        <a:spcBef>
          <a:spcPct val="20000"/>
        </a:spcBef>
        <a:spcAft>
          <a:spcPct val="0"/>
        </a:spcAft>
        <a:buChar char="–"/>
        <a:defRPr sz="2000">
          <a:solidFill>
            <a:schemeClr val="tx1"/>
          </a:solidFill>
          <a:latin typeface="华文行楷" pitchFamily="2" charset="-122"/>
          <a:ea typeface="华文行楷" pitchFamily="2" charset="-122"/>
        </a:defRPr>
      </a:lvl2pPr>
      <a:lvl3pPr marL="1143000" indent="-228600" algn="l" rtl="0" eaLnBrk="0" fontAlgn="base" hangingPunct="0">
        <a:spcBef>
          <a:spcPct val="20000"/>
        </a:spcBef>
        <a:spcAft>
          <a:spcPct val="0"/>
        </a:spcAft>
        <a:buChar char="•"/>
        <a:defRPr sz="2400">
          <a:solidFill>
            <a:schemeClr val="tx1"/>
          </a:solidFill>
          <a:latin typeface="华文行楷" pitchFamily="2" charset="-122"/>
          <a:ea typeface="华文行楷" pitchFamily="2" charset="-122"/>
        </a:defRPr>
      </a:lvl3pPr>
      <a:lvl4pPr marL="1600200" indent="-228600" algn="l" rtl="0" eaLnBrk="0" fontAlgn="base" hangingPunct="0">
        <a:spcBef>
          <a:spcPct val="20000"/>
        </a:spcBef>
        <a:spcAft>
          <a:spcPct val="0"/>
        </a:spcAft>
        <a:buChar char="–"/>
        <a:defRPr sz="1600">
          <a:solidFill>
            <a:schemeClr val="tx1"/>
          </a:solidFill>
          <a:latin typeface="华文行楷" pitchFamily="2" charset="-122"/>
          <a:ea typeface="华文行楷" pitchFamily="2" charset="-122"/>
        </a:defRPr>
      </a:lvl4pPr>
      <a:lvl5pPr marL="2057400" indent="-228600" algn="l" rtl="0" eaLnBrk="0" fontAlgn="base" hangingPunct="0">
        <a:spcBef>
          <a:spcPct val="20000"/>
        </a:spcBef>
        <a:spcAft>
          <a:spcPct val="0"/>
        </a:spcAft>
        <a:buChar char="»"/>
        <a:defRPr sz="1600">
          <a:solidFill>
            <a:schemeClr val="tx1"/>
          </a:solidFill>
          <a:latin typeface="华文行楷" pitchFamily="2" charset="-122"/>
          <a:ea typeface="华文行楷" pitchFamily="2" charset="-122"/>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3.pn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hyperlink" Target="http://baike.baidu.com/view/1918691.htm" TargetMode="Externa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hyperlink" Target="http://baike.baidu.com/view/1143955.htm" TargetMode="Externa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hyperlink" Target="http://baike.baidu.com/view/2727217.htm" TargetMode="Externa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hyperlink" Target="http://baike.baidu.com/view/2500880.htm" TargetMode="Externa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hyperlink" Target="http://baike.baidu.com/view/258146.htm" TargetMode="External" /><Relationship Id="rId3" Type="http://schemas.openxmlformats.org/officeDocument/2006/relationships/hyperlink" Target="http://baike.baidu.com/view/2889190.htm" TargetMode="Externa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hyperlink" Target="http://baike.baidu.com/view/2581390.htm" TargetMode="Externa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hyperlink" Target="http://baike.baidu.com/view/2641750.htm" TargetMode="Externa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hyperlink" Target="http://baike.baidu.com/view/2641750.htm" TargetMode="Externa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hyperlink" Target="http://baike.baidu.com/view/2641750.htm" TargetMode="Externa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36040111240010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en-US" b="1">
                <a:solidFill>
                  <a:srgbClr val="FF0000"/>
                </a:solidFill>
                <a:sym typeface="+mn-ea"/>
              </a:rPr>
              <a:t> </a:t>
            </a:r>
            <a:r>
              <a:rPr b="1">
                <a:solidFill>
                  <a:srgbClr val="FF0000"/>
                </a:solidFill>
                <a:sym typeface="+mn-ea"/>
              </a:rPr>
              <a:t>颈椎病</a:t>
            </a:r>
            <a:r>
              <a:rPr lang="zh-CN" b="1">
                <a:solidFill>
                  <a:srgbClr val="FF0000"/>
                </a:solidFill>
                <a:sym typeface="+mn-ea"/>
              </a:rPr>
              <a:t>定义</a:t>
            </a:r>
            <a:endParaRPr lang="zh-CN" b="1">
              <a:solidFill>
                <a:srgbClr val="FF0000"/>
              </a:solidFill>
              <a:sym typeface="+mn-ea"/>
            </a:endParaRPr>
          </a:p>
        </p:txBody>
      </p:sp>
      <p:sp>
        <p:nvSpPr>
          <p:cNvPr id="3" name="内容占位符 2"/>
          <p:cNvSpPr>
            <a:spLocks noGrp="1"/>
          </p:cNvSpPr>
          <p:nvPr>
            <p:ph idx="1"/>
          </p:nvPr>
        </p:nvSpPr>
        <p:spPr/>
        <p:txBody>
          <a:bodyPr/>
          <a:lstStyle/>
          <a:p>
            <a:pPr marL="0" indent="0" algn="l" eaLnBrk="1" hangingPunct="1">
              <a:buClrTx/>
              <a:buSzTx/>
              <a:buFontTx/>
              <a:buNone/>
            </a:pPr>
            <a:r>
              <a:rPr lang="en-US" sz="2800" b="1">
                <a:solidFill>
                  <a:schemeClr val="accent2">
                    <a:lumMod val="75000"/>
                  </a:schemeClr>
                </a:solidFill>
                <a:latin typeface="仿宋" panose="02010609060101010101" charset="-122"/>
                <a:ea typeface="仿宋" panose="02010609060101010101" charset="-122"/>
                <a:cs typeface="+mj-cs"/>
                <a:sym typeface="+mn-ea"/>
              </a:rPr>
              <a:t>   </a:t>
            </a:r>
            <a:endParaRPr lang="en-US" sz="2800" b="1">
              <a:solidFill>
                <a:schemeClr val="accent2">
                  <a:lumMod val="75000"/>
                </a:schemeClr>
              </a:solidFill>
              <a:latin typeface="仿宋" panose="02010609060101010101" charset="-122"/>
              <a:ea typeface="仿宋" panose="02010609060101010101" charset="-122"/>
              <a:cs typeface="+mj-cs"/>
              <a:sym typeface="+mn-ea"/>
            </a:endParaRPr>
          </a:p>
          <a:p>
            <a:pPr marL="0" indent="0" algn="l" eaLnBrk="1" hangingPunct="1">
              <a:buClrTx/>
              <a:buSzTx/>
              <a:buFontTx/>
              <a:buNone/>
            </a:pPr>
            <a:r>
              <a:rPr lang="en-US" sz="2800" b="1">
                <a:solidFill>
                  <a:schemeClr val="accent2">
                    <a:lumMod val="75000"/>
                  </a:schemeClr>
                </a:solidFill>
                <a:latin typeface="仿宋" panose="02010609060101010101" charset="-122"/>
                <a:ea typeface="仿宋" panose="02010609060101010101" charset="-122"/>
                <a:cs typeface="+mj-cs"/>
                <a:sym typeface="+mn-ea"/>
              </a:rPr>
              <a:t>   </a:t>
            </a:r>
            <a:r>
              <a:rPr sz="2800" b="1">
                <a:solidFill>
                  <a:schemeClr val="accent2">
                    <a:lumMod val="75000"/>
                  </a:schemeClr>
                </a:solidFill>
                <a:latin typeface="仿宋" panose="02010609060101010101" charset="-122"/>
                <a:ea typeface="仿宋" panose="02010609060101010101" charset="-122"/>
                <a:cs typeface="+mj-cs"/>
                <a:sym typeface="+mn-ea"/>
              </a:rPr>
              <a:t>颈椎病又称颈椎</a:t>
            </a:r>
            <a:r>
              <a:rPr sz="2800" b="1" u="sng">
                <a:solidFill>
                  <a:schemeClr val="tx1"/>
                </a:solidFill>
                <a:latin typeface="仿宋" panose="02010609060101010101" charset="-122"/>
                <a:ea typeface="仿宋" panose="02010609060101010101" charset="-122"/>
                <a:cs typeface="+mj-cs"/>
                <a:sym typeface="+mn-ea"/>
              </a:rPr>
              <a:t>综合征</a:t>
            </a:r>
            <a:r>
              <a:rPr sz="2800" b="1">
                <a:solidFill>
                  <a:schemeClr val="accent2">
                    <a:lumMod val="75000"/>
                  </a:schemeClr>
                </a:solidFill>
                <a:latin typeface="仿宋" panose="02010609060101010101" charset="-122"/>
                <a:ea typeface="仿宋" panose="02010609060101010101" charset="-122"/>
                <a:cs typeface="+mj-cs"/>
                <a:sym typeface="+mn-ea"/>
              </a:rPr>
              <a:t>，是</a:t>
            </a:r>
            <a:r>
              <a:rPr sz="2800" b="1">
                <a:solidFill>
                  <a:srgbClr val="FF0000"/>
                </a:solidFill>
                <a:latin typeface="仿宋" panose="02010609060101010101" charset="-122"/>
                <a:ea typeface="仿宋" panose="02010609060101010101" charset="-122"/>
                <a:cs typeface="+mj-cs"/>
                <a:sym typeface="+mn-ea"/>
              </a:rPr>
              <a:t>颈椎骨关节炎</a:t>
            </a:r>
            <a:r>
              <a:rPr sz="2800" b="1">
                <a:solidFill>
                  <a:schemeClr val="accent2">
                    <a:lumMod val="75000"/>
                  </a:schemeClr>
                </a:solidFill>
                <a:latin typeface="仿宋" panose="02010609060101010101" charset="-122"/>
                <a:ea typeface="仿宋" panose="02010609060101010101" charset="-122"/>
                <a:cs typeface="+mj-cs"/>
                <a:sym typeface="+mn-ea"/>
              </a:rPr>
              <a:t>、</a:t>
            </a:r>
            <a:r>
              <a:rPr sz="2800" b="1">
                <a:solidFill>
                  <a:srgbClr val="FF0000"/>
                </a:solidFill>
                <a:latin typeface="仿宋" panose="02010609060101010101" charset="-122"/>
                <a:ea typeface="仿宋" panose="02010609060101010101" charset="-122"/>
                <a:cs typeface="+mj-cs"/>
                <a:sym typeface="+mn-ea"/>
              </a:rPr>
              <a:t>增生性颈椎炎</a:t>
            </a:r>
            <a:r>
              <a:rPr sz="2800" b="1">
                <a:solidFill>
                  <a:schemeClr val="accent2">
                    <a:lumMod val="75000"/>
                  </a:schemeClr>
                </a:solidFill>
                <a:latin typeface="仿宋" panose="02010609060101010101" charset="-122"/>
                <a:ea typeface="仿宋" panose="02010609060101010101" charset="-122"/>
                <a:cs typeface="+mj-cs"/>
                <a:sym typeface="+mn-ea"/>
              </a:rPr>
              <a:t>、</a:t>
            </a:r>
            <a:r>
              <a:rPr sz="2800" b="1">
                <a:solidFill>
                  <a:srgbClr val="FF0000"/>
                </a:solidFill>
                <a:latin typeface="仿宋" panose="02010609060101010101" charset="-122"/>
                <a:ea typeface="仿宋" panose="02010609060101010101" charset="-122"/>
                <a:cs typeface="+mj-cs"/>
                <a:sym typeface="+mn-ea"/>
              </a:rPr>
              <a:t>颈神经根综合征</a:t>
            </a:r>
            <a:r>
              <a:rPr sz="2800" b="1">
                <a:solidFill>
                  <a:schemeClr val="accent2">
                    <a:lumMod val="75000"/>
                  </a:schemeClr>
                </a:solidFill>
                <a:latin typeface="仿宋" panose="02010609060101010101" charset="-122"/>
                <a:ea typeface="仿宋" panose="02010609060101010101" charset="-122"/>
                <a:cs typeface="+mj-cs"/>
                <a:sym typeface="+mn-ea"/>
              </a:rPr>
              <a:t>、</a:t>
            </a:r>
            <a:r>
              <a:rPr sz="2800" b="1">
                <a:solidFill>
                  <a:srgbClr val="FF0000"/>
                </a:solidFill>
                <a:latin typeface="仿宋" panose="02010609060101010101" charset="-122"/>
                <a:ea typeface="仿宋" panose="02010609060101010101" charset="-122"/>
                <a:cs typeface="+mj-cs"/>
                <a:sym typeface="+mn-ea"/>
              </a:rPr>
              <a:t>颈椎间盘脱出症</a:t>
            </a:r>
            <a:r>
              <a:rPr sz="2800" b="1">
                <a:solidFill>
                  <a:schemeClr val="accent2">
                    <a:lumMod val="75000"/>
                  </a:schemeClr>
                </a:solidFill>
                <a:latin typeface="仿宋" panose="02010609060101010101" charset="-122"/>
                <a:ea typeface="仿宋" panose="02010609060101010101" charset="-122"/>
                <a:cs typeface="+mj-cs"/>
                <a:sym typeface="+mn-ea"/>
              </a:rPr>
              <a:t>的总称</a:t>
            </a:r>
            <a:r>
              <a:rPr sz="2800" b="1">
                <a:latin typeface="宋体" panose="02010600030101010101" pitchFamily="2" charset="-122"/>
                <a:ea typeface="宋体" panose="02010600030101010101" pitchFamily="2" charset="-122"/>
                <a:cs typeface="+mj-cs"/>
                <a:sym typeface="+mn-ea"/>
              </a:rPr>
              <a:t>。</a:t>
            </a:r>
            <a:r>
              <a:rPr sz="2800" b="1">
                <a:solidFill>
                  <a:srgbClr val="FF0000"/>
                </a:solidFill>
                <a:cs typeface="+mj-cs"/>
                <a:sym typeface="+mn-ea"/>
              </a:rPr>
              <a:t> </a:t>
            </a:r>
            <a:endParaRPr lang="zh-CN" altLang="en-US" sz="28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solidFill>
                  <a:srgbClr val="C00000"/>
                </a:solidFill>
              </a:rPr>
              <a:t>颈椎病临床分型</a:t>
            </a:r>
            <a:endParaRPr lang="zh-CN" altLang="en-US">
              <a:solidFill>
                <a:srgbClr val="C00000"/>
              </a:solidFill>
            </a:endParaRPr>
          </a:p>
        </p:txBody>
      </p:sp>
      <p:sp>
        <p:nvSpPr>
          <p:cNvPr id="3" name="内容占位符 2"/>
          <p:cNvSpPr>
            <a:spLocks noGrp="1"/>
          </p:cNvSpPr>
          <p:nvPr>
            <p:ph idx="1"/>
          </p:nvPr>
        </p:nvSpPr>
        <p:spPr/>
        <p:txBody>
          <a:bodyPr/>
          <a:lstStyle/>
          <a:p>
            <a:endParaRPr b="1">
              <a:latin typeface="宋体" panose="02010600030101010101" pitchFamily="2" charset="-122"/>
              <a:ea typeface="宋体" panose="02010600030101010101" pitchFamily="2" charset="-122"/>
              <a:cs typeface="+mj-cs"/>
              <a:sym typeface="+mn-ea"/>
            </a:endParaRPr>
          </a:p>
          <a:p>
            <a:r>
              <a:rPr sz="2800" b="1">
                <a:latin typeface="宋体" panose="02010600030101010101" pitchFamily="2" charset="-122"/>
                <a:ea typeface="宋体" panose="02010600030101010101" pitchFamily="2" charset="-122"/>
                <a:cs typeface="+mj-cs"/>
                <a:sym typeface="+mn-ea"/>
              </a:rPr>
              <a:t>颈型颈椎病</a:t>
            </a:r>
            <a:endParaRPr sz="2800" b="1">
              <a:latin typeface="宋体" panose="02010600030101010101" pitchFamily="2" charset="-122"/>
              <a:ea typeface="宋体" panose="02010600030101010101" pitchFamily="2" charset="-122"/>
              <a:cs typeface="+mj-cs"/>
              <a:sym typeface="+mn-ea"/>
            </a:endParaRPr>
          </a:p>
          <a:p>
            <a:r>
              <a:rPr sz="2800" b="1">
                <a:latin typeface="宋体" panose="02010600030101010101" pitchFamily="2" charset="-122"/>
                <a:ea typeface="宋体" panose="02010600030101010101" pitchFamily="2" charset="-122"/>
                <a:cs typeface="+mj-cs"/>
                <a:sym typeface="+mn-ea"/>
              </a:rPr>
              <a:t>神经根型颈椎病</a:t>
            </a:r>
            <a:endParaRPr sz="2800" b="1">
              <a:latin typeface="宋体" panose="02010600030101010101" pitchFamily="2" charset="-122"/>
              <a:ea typeface="宋体" panose="02010600030101010101" pitchFamily="2" charset="-122"/>
              <a:cs typeface="+mj-cs"/>
              <a:sym typeface="+mn-ea"/>
            </a:endParaRPr>
          </a:p>
          <a:p>
            <a:r>
              <a:rPr sz="2800" b="1">
                <a:latin typeface="宋体" panose="02010600030101010101" pitchFamily="2" charset="-122"/>
                <a:ea typeface="宋体" panose="02010600030101010101" pitchFamily="2" charset="-122"/>
                <a:cs typeface="+mj-cs"/>
                <a:sym typeface="+mn-ea"/>
              </a:rPr>
              <a:t>椎动脉型颈椎病</a:t>
            </a:r>
            <a:endParaRPr sz="2800" b="1">
              <a:latin typeface="宋体" panose="02010600030101010101" pitchFamily="2" charset="-122"/>
              <a:ea typeface="宋体" panose="02010600030101010101" pitchFamily="2" charset="-122"/>
              <a:cs typeface="+mj-cs"/>
              <a:sym typeface="+mn-ea"/>
            </a:endParaRPr>
          </a:p>
          <a:p>
            <a:r>
              <a:rPr sz="2800" b="1">
                <a:latin typeface="宋体" panose="02010600030101010101" pitchFamily="2" charset="-122"/>
                <a:ea typeface="宋体" panose="02010600030101010101" pitchFamily="2" charset="-122"/>
                <a:cs typeface="+mj-cs"/>
                <a:sym typeface="+mn-ea"/>
              </a:rPr>
              <a:t>交感神经型颈椎病</a:t>
            </a:r>
            <a:endParaRPr sz="2800" b="1">
              <a:latin typeface="宋体" panose="02010600030101010101" pitchFamily="2" charset="-122"/>
              <a:ea typeface="宋体" panose="02010600030101010101" pitchFamily="2" charset="-122"/>
              <a:cs typeface="+mj-cs"/>
              <a:sym typeface="+mn-ea"/>
            </a:endParaRPr>
          </a:p>
          <a:p>
            <a:r>
              <a:rPr sz="2800" b="1">
                <a:latin typeface="宋体" panose="02010600030101010101" pitchFamily="2" charset="-122"/>
                <a:ea typeface="宋体" panose="02010600030101010101" pitchFamily="2" charset="-122"/>
                <a:cs typeface="+mj-cs"/>
                <a:sym typeface="+mn-ea"/>
              </a:rPr>
              <a:t>脊髓型颈椎病</a:t>
            </a:r>
            <a:endParaRPr sz="2800" b="1">
              <a:latin typeface="宋体" panose="02010600030101010101" pitchFamily="2" charset="-122"/>
              <a:ea typeface="宋体" panose="02010600030101010101" pitchFamily="2" charset="-122"/>
              <a:cs typeface="+mj-cs"/>
              <a:sym typeface="+mn-ea"/>
            </a:endParaRPr>
          </a:p>
          <a:p>
            <a:r>
              <a:rPr sz="2800" b="1">
                <a:latin typeface="宋体" panose="02010600030101010101" pitchFamily="2" charset="-122"/>
                <a:ea typeface="宋体" panose="02010600030101010101" pitchFamily="2" charset="-122"/>
                <a:cs typeface="+mj-cs"/>
                <a:sym typeface="+mn-ea"/>
              </a:rPr>
              <a:t>食道型颈椎病</a:t>
            </a:r>
            <a:endParaRPr sz="2800" b="1">
              <a:latin typeface="宋体" panose="02010600030101010101" pitchFamily="2" charset="-122"/>
              <a:ea typeface="宋体" panose="02010600030101010101" pitchFamily="2" charset="-122"/>
              <a:cs typeface="+mj-cs"/>
              <a:sym typeface="+mn-ea"/>
            </a:endParaRPr>
          </a:p>
          <a:p>
            <a:endParaRPr lang="zh-CN" sz="2800" u="sng">
              <a:solidFill>
                <a:srgbClr val="136EC2"/>
              </a:solidFill>
              <a:ea typeface="宋体" panose="02010600030101010101" pitchFamily="2" charset="-122"/>
              <a:sym typeface="+mn-ea"/>
            </a:endParaRPr>
          </a:p>
          <a:p>
            <a:endParaRPr lang="zh-CN" u="sng">
              <a:solidFill>
                <a:srgbClr val="136EC2"/>
              </a:solidFill>
              <a:ea typeface="宋体" panose="02010600030101010101" pitchFamily="2" charset="-122"/>
              <a:sym typeface="+mn-ea"/>
            </a:endParaRPr>
          </a:p>
          <a:p>
            <a:pPr marL="0" indent="0">
              <a:buNone/>
            </a:pPr>
            <a:endParaRPr lang="zh-CN" u="sng">
              <a:solidFill>
                <a:srgbClr val="136EC2"/>
              </a:solidFill>
              <a:ea typeface="宋体" panose="02010600030101010101" pitchFamily="2" charset="-122"/>
              <a:sym typeface="+mn-ea"/>
            </a:endParaRPr>
          </a:p>
          <a:p>
            <a:endParaRPr lang="zh-CN" altLang="en-US"/>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sz="4400" b="1">
                <a:solidFill>
                  <a:srgbClr val="FF0000"/>
                </a:solidFill>
                <a:ea typeface="宋体" panose="02010600030101010101" pitchFamily="2" charset="-122"/>
                <a:sym typeface="+mn-ea"/>
              </a:rPr>
              <a:t>一：颈型颈椎病</a:t>
            </a:r>
            <a:endParaRPr lang="zh-CN" altLang="en-US" sz="4400" b="1">
              <a:solidFill>
                <a:srgbClr val="FF0000"/>
              </a:solidFill>
              <a:ea typeface="宋体" panose="02010600030101010101" pitchFamily="2" charset="-122"/>
              <a:sym typeface="+mn-ea"/>
              <a:hlinkClick action="ppaction://noaction"/>
            </a:endParaRPr>
          </a:p>
        </p:txBody>
      </p:sp>
      <p:sp>
        <p:nvSpPr>
          <p:cNvPr id="3" name="内容占位符 2"/>
          <p:cNvSpPr>
            <a:spLocks noGrp="1"/>
          </p:cNvSpPr>
          <p:nvPr>
            <p:ph idx="1"/>
          </p:nvPr>
        </p:nvSpPr>
        <p:spPr/>
        <p:txBody>
          <a:bodyPr/>
          <a:lstStyle/>
          <a:p>
            <a:r>
              <a:rPr lang="en-US">
                <a:latin typeface="宋体" panose="02010600030101010101" pitchFamily="2" charset="-122"/>
                <a:ea typeface="宋体" panose="02010600030101010101" pitchFamily="2" charset="-122"/>
                <a:sym typeface="+mn-ea"/>
              </a:rPr>
              <a:t> </a:t>
            </a:r>
            <a:endParaRPr lang="en-US">
              <a:latin typeface="宋体" panose="02010600030101010101" pitchFamily="2" charset="-122"/>
              <a:ea typeface="宋体" panose="02010600030101010101" pitchFamily="2" charset="-122"/>
              <a:sym typeface="+mn-ea"/>
            </a:endParaRPr>
          </a:p>
          <a:p>
            <a:pPr marL="0" indent="0">
              <a:buNone/>
            </a:pPr>
            <a:r>
              <a:rPr lang="en-US" sz="3600">
                <a:latin typeface="宋体" panose="02010600030101010101" pitchFamily="2" charset="-122"/>
                <a:ea typeface="宋体" panose="02010600030101010101" pitchFamily="2" charset="-122"/>
                <a:sym typeface="+mn-ea"/>
              </a:rPr>
              <a:t>1.</a:t>
            </a:r>
            <a:r>
              <a:rPr lang="en-US" sz="3600">
                <a:solidFill>
                  <a:schemeClr val="tx2"/>
                </a:solidFill>
                <a:latin typeface="宋体" panose="02010600030101010101" pitchFamily="2" charset="-122"/>
                <a:ea typeface="宋体" panose="02010600030101010101" pitchFamily="2" charset="-122"/>
                <a:sym typeface="+mn-ea"/>
              </a:rPr>
              <a:t> </a:t>
            </a:r>
            <a:r>
              <a:rPr lang="zh-CN" altLang="en-US" sz="3600">
                <a:solidFill>
                  <a:schemeClr val="tx1"/>
                </a:solidFill>
                <a:latin typeface="宋体" panose="02010600030101010101" pitchFamily="2" charset="-122"/>
                <a:ea typeface="宋体" panose="02010600030101010101" pitchFamily="2" charset="-122"/>
                <a:sym typeface="+mn-ea"/>
              </a:rPr>
              <a:t>颈型颈椎病的概述</a:t>
            </a:r>
            <a:endParaRPr lang="en-US" sz="3600">
              <a:solidFill>
                <a:schemeClr val="tx1"/>
              </a:solidFill>
              <a:latin typeface="宋体" panose="02010600030101010101" pitchFamily="2" charset="-122"/>
              <a:ea typeface="宋体" panose="02010600030101010101" pitchFamily="2" charset="-122"/>
              <a:sym typeface="+mn-ea"/>
            </a:endParaRPr>
          </a:p>
          <a:p>
            <a:r>
              <a:rPr lang="en-US" sz="3600">
                <a:solidFill>
                  <a:schemeClr val="tx1"/>
                </a:solidFill>
                <a:latin typeface="宋体" panose="02010600030101010101" pitchFamily="2" charset="-122"/>
                <a:ea typeface="宋体" panose="02010600030101010101" pitchFamily="2" charset="-122"/>
                <a:sym typeface="+mn-ea"/>
              </a:rPr>
              <a:t>2. </a:t>
            </a:r>
            <a:r>
              <a:rPr lang="zh-CN" altLang="en-US" sz="3600">
                <a:latin typeface="宋体" panose="02010600030101010101" pitchFamily="2" charset="-122"/>
                <a:ea typeface="宋体" panose="02010600030101010101" pitchFamily="2" charset="-122"/>
                <a:sym typeface="+mn-ea"/>
              </a:rPr>
              <a:t>颈型颈椎病的症状</a:t>
            </a:r>
            <a:endParaRPr lang="zh-CN" altLang="en-US" sz="3600">
              <a:latin typeface="宋体" panose="02010600030101010101" pitchFamily="2" charset="-122"/>
              <a:ea typeface="宋体" panose="02010600030101010101" pitchFamily="2" charset="-122"/>
              <a:sym typeface="+mn-ea"/>
            </a:endParaRPr>
          </a:p>
          <a:p>
            <a:pPr marL="0" indent="0">
              <a:buNone/>
            </a:pPr>
            <a:r>
              <a:rPr lang="en-US" sz="3600">
                <a:solidFill>
                  <a:schemeClr val="tx1"/>
                </a:solidFill>
                <a:latin typeface="宋体" panose="02010600030101010101" pitchFamily="2" charset="-122"/>
                <a:ea typeface="宋体" panose="02010600030101010101" pitchFamily="2" charset="-122"/>
                <a:sym typeface="+mn-ea"/>
              </a:rPr>
              <a:t>3. </a:t>
            </a:r>
            <a:r>
              <a:rPr lang="zh-CN" altLang="en-US" sz="3600">
                <a:solidFill>
                  <a:schemeClr val="tx1"/>
                </a:solidFill>
                <a:latin typeface="宋体" panose="02010600030101010101" pitchFamily="2" charset="-122"/>
                <a:ea typeface="宋体" panose="02010600030101010101" pitchFamily="2" charset="-122"/>
                <a:sym typeface="+mn-ea"/>
              </a:rPr>
              <a:t>颈型颈椎病的治疗</a:t>
            </a:r>
            <a:endParaRPr lang="zh-CN" altLang="en-US" sz="3600" u="sng">
              <a:solidFill>
                <a:schemeClr val="tx1"/>
              </a:solidFill>
              <a:latin typeface="宋体" panose="02010600030101010101" pitchFamily="2" charset="-122"/>
              <a:ea typeface="宋体" panose="02010600030101010101" pitchFamily="2" charset="-122"/>
              <a:sym typeface="+mn-ea"/>
              <a:hlinkClick action="ppaction://noaction"/>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b="1">
                <a:ea typeface="宋体" panose="02010600030101010101" pitchFamily="2" charset="-122"/>
                <a:sym typeface="+mn-ea"/>
              </a:rPr>
              <a:t>颈型颈椎病概述</a:t>
            </a:r>
            <a:endParaRPr lang="zh-CN" altLang="en-US" b="1" u="sng">
              <a:solidFill>
                <a:srgbClr val="136EC2"/>
              </a:solidFill>
              <a:latin typeface="宋体" panose="02010600030101010101" pitchFamily="2" charset="-122"/>
              <a:ea typeface="宋体" panose="02010600030101010101" pitchFamily="2" charset="-122"/>
              <a:sym typeface="+mn-ea"/>
            </a:endParaRPr>
          </a:p>
        </p:txBody>
      </p:sp>
      <p:sp>
        <p:nvSpPr>
          <p:cNvPr id="3" name="内容占位符 2"/>
          <p:cNvSpPr>
            <a:spLocks noGrp="1"/>
          </p:cNvSpPr>
          <p:nvPr>
            <p:ph idx="1"/>
          </p:nvPr>
        </p:nvSpPr>
        <p:spPr/>
        <p:txBody>
          <a:bodyPr/>
          <a:lstStyle/>
          <a:p>
            <a:r>
              <a:rPr lang="zh-CN">
                <a:ea typeface="宋体" panose="02010600030101010101" pitchFamily="2" charset="-122"/>
                <a:sym typeface="+mn-ea"/>
              </a:rPr>
              <a:t>颈型颈椎病称局部型，又称韧带关节囊型颈椎病</a:t>
            </a:r>
            <a:endParaRPr lang="zh-CN">
              <a:ea typeface="宋体" panose="02010600030101010101" pitchFamily="2" charset="-122"/>
              <a:sym typeface="+mn-ea"/>
            </a:endParaRPr>
          </a:p>
          <a:p>
            <a:r>
              <a:rPr lang="zh-CN">
                <a:ea typeface="宋体" panose="02010600030101010101" pitchFamily="2" charset="-122"/>
                <a:sym typeface="+mn-ea"/>
              </a:rPr>
              <a:t>急性发作时被称"落枕"。多因睡眠时枕头高度不合适或睡姿不当，颈椎转动超过自身的可动限度，或由于颈椎较长时间弯曲，一部分椎间盘组织逐渐移向伸侧，刺激神经根，而引起疼痛。</a:t>
            </a:r>
            <a:endParaRPr lang="zh-CN">
              <a:ea typeface="宋体" panose="02010600030101010101" pitchFamily="2" charset="-122"/>
              <a:sym typeface="+mn-ea"/>
            </a:endParaRPr>
          </a:p>
          <a:p>
            <a:r>
              <a:rPr lang="zh-CN" u="sng">
                <a:solidFill>
                  <a:srgbClr val="00B050"/>
                </a:solidFill>
                <a:ea typeface="宋体" panose="02010600030101010101" pitchFamily="2" charset="-122"/>
                <a:sym typeface="+mn-ea"/>
              </a:rPr>
              <a:t>"落枕"也不排除非颈椎因素</a:t>
            </a:r>
            <a:r>
              <a:rPr lang="zh-CN">
                <a:ea typeface="宋体" panose="02010600030101010101" pitchFamily="2" charset="-122"/>
                <a:sym typeface="+mn-ea"/>
              </a:rPr>
              <a:t>。如颈部股肉受寒出现风湿性肌炎、项背肌劳损或颈部突然扭转等，亦可导致"落枕"样症状。 </a:t>
            </a:r>
            <a:endParaRPr lang="zh-CN" altLang="en-US"/>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endParaRPr lang="zh-CN" altLang="en-US"/>
          </a:p>
        </p:txBody>
      </p:sp>
      <p:pic>
        <p:nvPicPr>
          <p:cNvPr id="3" name="图片 2"/>
          <p:cNvPicPr>
            <a:picLocks noChangeAspect="1"/>
          </p:cNvPicPr>
          <p:nvPr/>
        </p:nvPicPr>
        <p:blipFill>
          <a:blip r:embed="rId2"/>
          <a:stretch>
            <a:fillRect/>
          </a:stretch>
        </p:blipFill>
        <p:spPr>
          <a:xfrm>
            <a:off x="228600" y="209550"/>
            <a:ext cx="3886200" cy="4309110"/>
          </a:xfrm>
          <a:prstGeom prst="rect">
            <a:avLst/>
          </a:prstGeom>
        </p:spPr>
      </p:pic>
      <p:pic>
        <p:nvPicPr>
          <p:cNvPr id="4" name="图片 3"/>
          <p:cNvPicPr>
            <a:picLocks noChangeAspect="1"/>
          </p:cNvPicPr>
          <p:nvPr/>
        </p:nvPicPr>
        <p:blipFill>
          <a:blip r:embed="rId3"/>
          <a:stretch>
            <a:fillRect/>
          </a:stretch>
        </p:blipFill>
        <p:spPr>
          <a:xfrm>
            <a:off x="4191001" y="361950"/>
            <a:ext cx="4953000" cy="4229100"/>
          </a:xfrm>
          <a:prstGeom prst="rect">
            <a:avLst/>
          </a:prstGeom>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ea typeface="宋体" panose="02010600030101010101" pitchFamily="2" charset="-122"/>
                <a:sym typeface="+mn-ea"/>
              </a:rPr>
              <a:t> </a:t>
            </a:r>
            <a:r>
              <a:rPr lang="zh-CN" b="1">
                <a:ea typeface="宋体" panose="02010600030101010101" pitchFamily="2" charset="-122"/>
                <a:sym typeface="+mn-ea"/>
              </a:rPr>
              <a:t>颈型颈椎病症状</a:t>
            </a:r>
            <a:endParaRPr lang="en-US" altLang="en-US" u="sng">
              <a:solidFill>
                <a:srgbClr val="136EC2"/>
              </a:solidFill>
              <a:latin typeface="宋体" panose="02010600030101010101" pitchFamily="2" charset="-122"/>
              <a:ea typeface="宋体" panose="02010600030101010101" pitchFamily="2" charset="-122"/>
              <a:sym typeface="+mn-ea"/>
            </a:endParaRPr>
          </a:p>
        </p:txBody>
      </p:sp>
      <p:sp>
        <p:nvSpPr>
          <p:cNvPr id="3" name="内容占位符 2"/>
          <p:cNvSpPr>
            <a:spLocks noGrp="1"/>
          </p:cNvSpPr>
          <p:nvPr>
            <p:ph idx="1"/>
          </p:nvPr>
        </p:nvSpPr>
        <p:spPr/>
        <p:txBody>
          <a:bodyPr/>
          <a:lstStyle/>
          <a:p>
            <a:r>
              <a:rPr lang="zh-CN">
                <a:ea typeface="宋体" panose="02010600030101010101" pitchFamily="2" charset="-122"/>
                <a:sym typeface="+mn-ea"/>
              </a:rPr>
              <a:t>颈部痛、胀、不适感为主</a:t>
            </a:r>
            <a:endParaRPr lang="zh-CN">
              <a:ea typeface="宋体" panose="02010600030101010101" pitchFamily="2" charset="-122"/>
              <a:sym typeface="+mn-ea"/>
            </a:endParaRPr>
          </a:p>
          <a:p>
            <a:r>
              <a:rPr lang="zh-CN">
                <a:ea typeface="宋体" panose="02010600030101010101" pitchFamily="2" charset="-122"/>
                <a:sym typeface="+mn-ea"/>
              </a:rPr>
              <a:t>半数病人颈部活动受限或强迫体位，伴或不伴有上肢短暂的感觉异常、活动时疼痛加剧，休息可以缓解。</a:t>
            </a:r>
            <a:endParaRPr lang="zh-CN">
              <a:ea typeface="宋体" panose="02010600030101010101" pitchFamily="2" charset="-122"/>
              <a:sym typeface="+mn-ea"/>
            </a:endParaRPr>
          </a:p>
          <a:p>
            <a:r>
              <a:rPr lang="zh-CN" altLang="en-US">
                <a:latin typeface="宋体" panose="02010600030101010101" pitchFamily="2" charset="-122"/>
                <a:ea typeface="宋体" panose="02010600030101010101" pitchFamily="2" charset="-122"/>
                <a:sym typeface="+mn-ea"/>
              </a:rPr>
              <a:t>特点：</a:t>
            </a:r>
            <a:r>
              <a:rPr lang="en-US" altLang="zh-CN">
                <a:latin typeface="宋体" panose="02010600030101010101" pitchFamily="2" charset="-122"/>
                <a:ea typeface="宋体" panose="02010600030101010101" pitchFamily="2" charset="-122"/>
                <a:sym typeface="+mn-ea"/>
              </a:rPr>
              <a:t>1</a:t>
            </a:r>
            <a:r>
              <a:rPr lang="zh-CN" altLang="en-US">
                <a:latin typeface="宋体" panose="02010600030101010101" pitchFamily="2" charset="-122"/>
                <a:ea typeface="宋体" panose="02010600030101010101" pitchFamily="2" charset="-122"/>
                <a:sym typeface="+mn-ea"/>
              </a:rPr>
              <a:t>、</a:t>
            </a:r>
            <a:r>
              <a:rPr lang="zh-CN">
                <a:ea typeface="宋体" panose="02010600030101010101" pitchFamily="2" charset="-122"/>
                <a:sym typeface="+mn-ea"/>
              </a:rPr>
              <a:t>病程长，反复发作，发作时患者头部偏向患侧，以缓解疼痛及不适。</a:t>
            </a:r>
            <a:r>
              <a:rPr lang="en-US">
                <a:latin typeface="宋体" panose="02010600030101010101" pitchFamily="2" charset="-122"/>
                <a:ea typeface="宋体" panose="02010600030101010101" pitchFamily="2" charset="-122"/>
                <a:sym typeface="+mn-ea"/>
              </a:rPr>
              <a:t> </a:t>
            </a:r>
            <a:r>
              <a:rPr lang="en-US" altLang="zh-CN">
                <a:ea typeface="宋体" panose="02010600030101010101" pitchFamily="2" charset="-122"/>
                <a:sym typeface="+mn-ea"/>
              </a:rPr>
              <a:t>2</a:t>
            </a:r>
            <a:r>
              <a:rPr lang="zh-CN" altLang="en-US">
                <a:ea typeface="宋体" panose="02010600030101010101" pitchFamily="2" charset="-122"/>
                <a:sym typeface="+mn-ea"/>
              </a:rPr>
              <a:t>、</a:t>
            </a:r>
            <a:r>
              <a:rPr lang="zh-CN">
                <a:ea typeface="宋体" panose="02010600030101010101" pitchFamily="2" charset="-122"/>
                <a:sym typeface="+mn-ea"/>
              </a:rPr>
              <a:t>青壮年发病居多，因颈项部肌肉痉挛，有明显的压痛。急性期过后常常感到颈肩部和上背部酸痛；有时可感头痛，后枕部疼痛，或晨起后"脖子发紧"、"发僵"，活动不灵或活动时颈部出现响声。 </a:t>
            </a:r>
            <a:endParaRPr lang="zh-CN" altLang="en-US"/>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b="1">
                <a:ea typeface="宋体" panose="02010600030101010101" pitchFamily="2" charset="-122"/>
                <a:sym typeface="+mn-ea"/>
              </a:rPr>
              <a:t>颈型颈椎病的治疗</a:t>
            </a:r>
            <a:endParaRPr lang="zh-CN" altLang="en-US" b="1" u="sng">
              <a:solidFill>
                <a:srgbClr val="136EC2"/>
              </a:solidFill>
              <a:ea typeface="宋体" panose="02010600030101010101" pitchFamily="2" charset="-122"/>
              <a:sym typeface="+mn-ea"/>
            </a:endParaRPr>
          </a:p>
        </p:txBody>
      </p:sp>
      <p:sp>
        <p:nvSpPr>
          <p:cNvPr id="3" name="内容占位符 2"/>
          <p:cNvSpPr>
            <a:spLocks noGrp="1"/>
          </p:cNvSpPr>
          <p:nvPr>
            <p:ph idx="1"/>
          </p:nvPr>
        </p:nvSpPr>
        <p:spPr/>
        <p:txBody>
          <a:bodyPr/>
          <a:lstStyle/>
          <a:p>
            <a:r>
              <a:rPr lang="en-US" altLang="zh-CN">
                <a:ea typeface="宋体" panose="02010600030101010101" pitchFamily="2" charset="-122"/>
                <a:sym typeface="+mn-ea"/>
              </a:rPr>
              <a:t> </a:t>
            </a:r>
            <a:r>
              <a:rPr lang="en-US" altLang="zh-CN" sz="2000">
                <a:ea typeface="宋体" panose="02010600030101010101" pitchFamily="2" charset="-122"/>
                <a:sym typeface="+mn-ea"/>
              </a:rPr>
              <a:t> </a:t>
            </a:r>
            <a:r>
              <a:rPr lang="zh-CN" sz="2000">
                <a:ea typeface="宋体" panose="02010600030101010101" pitchFamily="2" charset="-122"/>
                <a:sym typeface="+mn-ea"/>
              </a:rPr>
              <a:t>颈型颈椎病以非手术疗法为主，各种自我疗法均有效，尤其是自我牵引疗法、肩颈部的理疗、按摩及中草药外敷。症状较明显的病人，也可用颈围保护，如果选用间断性颈椎牵引疗法则更为有效。</a:t>
            </a:r>
            <a:r>
              <a:rPr lang="en-US" sz="2000">
                <a:latin typeface="宋体" panose="02010600030101010101" pitchFamily="2" charset="-122"/>
                <a:ea typeface="宋体" panose="02010600030101010101" pitchFamily="2" charset="-122"/>
                <a:sym typeface="+mn-ea"/>
              </a:rPr>
              <a:t> </a:t>
            </a:r>
            <a:endParaRPr lang="zh-CN" sz="2000">
              <a:ea typeface="宋体" panose="02010600030101010101" pitchFamily="2" charset="-122"/>
              <a:sym typeface="+mn-ea"/>
            </a:endParaRPr>
          </a:p>
          <a:p>
            <a:r>
              <a:rPr lang="zh-CN" sz="2000">
                <a:ea typeface="宋体" panose="02010600030101010101" pitchFamily="2" charset="-122"/>
                <a:sym typeface="+mn-ea"/>
              </a:rPr>
              <a:t>　　颈型颈椎病一般无需手术，除非症状持续、久治无效，而病人又想在短期痊愈，以免影响工作的，但应由经验丰富的医生施术，因为手术成功率要求较高，否则将得不偿失。</a:t>
            </a:r>
            <a:r>
              <a:rPr lang="en-US" sz="2000">
                <a:latin typeface="宋体" panose="02010600030101010101" pitchFamily="2" charset="-122"/>
                <a:ea typeface="宋体" panose="02010600030101010101" pitchFamily="2" charset="-122"/>
                <a:sym typeface="+mn-ea"/>
              </a:rPr>
              <a:t> </a:t>
            </a:r>
            <a:endParaRPr lang="zh-CN" sz="2000">
              <a:ea typeface="宋体" panose="02010600030101010101" pitchFamily="2" charset="-122"/>
              <a:sym typeface="+mn-ea"/>
            </a:endParaRPr>
          </a:p>
          <a:p>
            <a:r>
              <a:rPr lang="zh-CN" sz="2000">
                <a:ea typeface="宋体" panose="02010600030101010101" pitchFamily="2" charset="-122"/>
                <a:sym typeface="+mn-ea"/>
              </a:rPr>
              <a:t>　　绝大部分病人可以治愈或自愈。在日常生活、工作时应避免各种诱发因素，尤以注意睡眠及工作时的体位，避免外伤、劳损及寒冷等不良刺激。平时只要注意保护颈部，避免各种诱发因素，一般少有复发者；但如果不注意养颈之道，或是继续增加颈部负荷，则有可能再发，使病情进一步发展或使病程延长。</a:t>
            </a:r>
            <a:r>
              <a:rPr lang="en-US" sz="2000">
                <a:latin typeface="宋体" panose="02010600030101010101" pitchFamily="2" charset="-122"/>
                <a:ea typeface="宋体" panose="02010600030101010101" pitchFamily="2" charset="-122"/>
                <a:sym typeface="+mn-ea"/>
              </a:rPr>
              <a:t> </a:t>
            </a:r>
            <a:endParaRPr lang="zh-CN" sz="2000" b="1" u="sng">
              <a:solidFill>
                <a:srgbClr val="136EC2"/>
              </a:solidFill>
              <a:ea typeface="宋体" panose="02010600030101010101" pitchFamily="2" charset="-122"/>
              <a:sym typeface="+mn-ea"/>
            </a:endParaRPr>
          </a:p>
          <a:p>
            <a:endParaRPr lang="zh-CN" altLang="en-US" sz="2000"/>
          </a:p>
          <a:p>
            <a:endParaRPr lang="zh-CN" altLang="en-US" sz="20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z="4400">
                <a:solidFill>
                  <a:srgbClr val="FF0000"/>
                </a:solidFill>
                <a:ea typeface="宋体" panose="02010600030101010101" pitchFamily="2" charset="-122"/>
                <a:sym typeface="+mn-ea"/>
              </a:rPr>
              <a:t>二</a:t>
            </a:r>
            <a:r>
              <a:rPr lang="en-US" altLang="zh-CN" sz="4400">
                <a:solidFill>
                  <a:srgbClr val="FF0000"/>
                </a:solidFill>
                <a:ea typeface="宋体" panose="02010600030101010101" pitchFamily="2" charset="-122"/>
                <a:sym typeface="+mn-ea"/>
              </a:rPr>
              <a:t>:</a:t>
            </a:r>
            <a:r>
              <a:rPr lang="zh-CN" altLang="zh-CN" sz="4400">
                <a:solidFill>
                  <a:srgbClr val="FF0000"/>
                </a:solidFill>
                <a:ea typeface="宋体" panose="02010600030101010101" pitchFamily="2" charset="-122"/>
                <a:sym typeface="+mn-ea"/>
              </a:rPr>
              <a:t>神经根型颈椎病</a:t>
            </a:r>
            <a:endParaRPr lang="zh-CN" altLang="zh-CN" sz="4400">
              <a:solidFill>
                <a:srgbClr val="FF0000"/>
              </a:solidFill>
              <a:ea typeface="宋体" panose="02010600030101010101" pitchFamily="2" charset="-122"/>
              <a:sym typeface="+mn-ea"/>
            </a:endParaRPr>
          </a:p>
        </p:txBody>
      </p:sp>
      <p:sp>
        <p:nvSpPr>
          <p:cNvPr id="3" name="内容占位符 2"/>
          <p:cNvSpPr>
            <a:spLocks noGrp="1"/>
          </p:cNvSpPr>
          <p:nvPr>
            <p:ph idx="1"/>
          </p:nvPr>
        </p:nvSpPr>
        <p:spPr>
          <a:xfrm>
            <a:off x="457200" y="1188085"/>
            <a:ext cx="8229600" cy="3394075"/>
          </a:xfrm>
        </p:spPr>
        <p:txBody>
          <a:bodyPr/>
          <a:lstStyle/>
          <a:p>
            <a:r>
              <a:rPr lang="en-US">
                <a:latin typeface="宋体" panose="02010600030101010101" pitchFamily="2" charset="-122"/>
                <a:ea typeface="宋体" panose="02010600030101010101" pitchFamily="2" charset="-122"/>
                <a:sym typeface="+mn-ea"/>
              </a:rPr>
              <a:t> </a:t>
            </a:r>
            <a:endParaRPr lang="en-US">
              <a:latin typeface="宋体" panose="02010600030101010101" pitchFamily="2" charset="-122"/>
              <a:ea typeface="宋体" panose="02010600030101010101" pitchFamily="2" charset="-122"/>
              <a:sym typeface="+mn-ea"/>
            </a:endParaRPr>
          </a:p>
          <a:p>
            <a:r>
              <a:rPr lang="en-US" sz="3600">
                <a:latin typeface="宋体" panose="02010600030101010101" pitchFamily="2" charset="-122"/>
                <a:ea typeface="宋体" panose="02010600030101010101" pitchFamily="2" charset="-122"/>
                <a:sym typeface="+mn-ea"/>
              </a:rPr>
              <a:t>1. </a:t>
            </a:r>
            <a:r>
              <a:rPr lang="zh-CN" altLang="zh-CN" sz="3600">
                <a:solidFill>
                  <a:schemeClr val="tx1"/>
                </a:solidFill>
                <a:ea typeface="宋体" panose="02010600030101010101" pitchFamily="2" charset="-122"/>
                <a:sym typeface="+mn-ea"/>
              </a:rPr>
              <a:t>神经根型颈椎病的症状</a:t>
            </a:r>
            <a:endParaRPr lang="en-US" sz="3600">
              <a:solidFill>
                <a:schemeClr val="tx1"/>
              </a:solidFill>
              <a:latin typeface="宋体" panose="02010600030101010101" pitchFamily="2" charset="-122"/>
              <a:ea typeface="宋体" panose="02010600030101010101" pitchFamily="2" charset="-122"/>
              <a:sym typeface="+mn-ea"/>
            </a:endParaRPr>
          </a:p>
          <a:p>
            <a:r>
              <a:rPr lang="en-US" sz="3600">
                <a:solidFill>
                  <a:schemeClr val="tx1"/>
                </a:solidFill>
                <a:latin typeface="宋体" panose="02010600030101010101" pitchFamily="2" charset="-122"/>
                <a:ea typeface="宋体" panose="02010600030101010101" pitchFamily="2" charset="-122"/>
                <a:sym typeface="+mn-ea"/>
              </a:rPr>
              <a:t>2. </a:t>
            </a:r>
            <a:r>
              <a:rPr lang="zh-CN" altLang="zh-CN" sz="3600">
                <a:solidFill>
                  <a:schemeClr val="tx1"/>
                </a:solidFill>
                <a:ea typeface="宋体" panose="02010600030101010101" pitchFamily="2" charset="-122"/>
                <a:sym typeface="+mn-ea"/>
              </a:rPr>
              <a:t>神经根型颈椎病的诊断</a:t>
            </a:r>
            <a:endParaRPr lang="en-US" sz="3600">
              <a:solidFill>
                <a:schemeClr val="tx1"/>
              </a:solidFill>
              <a:latin typeface="宋体" panose="02010600030101010101" pitchFamily="2" charset="-122"/>
              <a:ea typeface="宋体" panose="02010600030101010101" pitchFamily="2" charset="-122"/>
              <a:sym typeface="+mn-ea"/>
            </a:endParaRPr>
          </a:p>
          <a:p>
            <a:r>
              <a:rPr lang="en-US" sz="3600">
                <a:solidFill>
                  <a:schemeClr val="tx1"/>
                </a:solidFill>
                <a:latin typeface="宋体" panose="02010600030101010101" pitchFamily="2" charset="-122"/>
                <a:ea typeface="宋体" panose="02010600030101010101" pitchFamily="2" charset="-122"/>
                <a:sym typeface="+mn-ea"/>
              </a:rPr>
              <a:t>3. </a:t>
            </a:r>
            <a:r>
              <a:rPr lang="zh-CN" altLang="zh-CN" sz="3600">
                <a:solidFill>
                  <a:schemeClr val="tx1"/>
                </a:solidFill>
                <a:ea typeface="宋体" panose="02010600030101010101" pitchFamily="2" charset="-122"/>
                <a:sym typeface="+mn-ea"/>
              </a:rPr>
              <a:t>神经根型颈椎病的发病机理</a:t>
            </a:r>
            <a:endParaRPr lang="en-US" sz="3600">
              <a:solidFill>
                <a:schemeClr val="tx1"/>
              </a:solidFill>
              <a:latin typeface="宋体" panose="02010600030101010101" pitchFamily="2" charset="-122"/>
              <a:ea typeface="宋体" panose="02010600030101010101" pitchFamily="2" charset="-122"/>
              <a:sym typeface="+mn-ea"/>
            </a:endParaRPr>
          </a:p>
          <a:p>
            <a:r>
              <a:rPr lang="en-US" sz="3600">
                <a:solidFill>
                  <a:schemeClr val="tx1"/>
                </a:solidFill>
                <a:latin typeface="宋体" panose="02010600030101010101" pitchFamily="2" charset="-122"/>
                <a:ea typeface="宋体" panose="02010600030101010101" pitchFamily="2" charset="-122"/>
                <a:sym typeface="+mn-ea"/>
              </a:rPr>
              <a:t>4. </a:t>
            </a:r>
            <a:r>
              <a:rPr lang="zh-CN" altLang="zh-CN" sz="3600">
                <a:solidFill>
                  <a:schemeClr val="tx1"/>
                </a:solidFill>
                <a:ea typeface="宋体" panose="02010600030101010101" pitchFamily="2" charset="-122"/>
                <a:sym typeface="+mn-ea"/>
              </a:rPr>
              <a:t>神经根型颈椎病的治疗</a:t>
            </a:r>
            <a:endParaRPr lang="zh-CN" sz="3600" u="sng">
              <a:solidFill>
                <a:schemeClr val="tx1"/>
              </a:solidFill>
              <a:ea typeface="宋体" panose="02010600030101010101" pitchFamily="2" charset="-122"/>
              <a:sym typeface="+mn-ea"/>
            </a:endParaRPr>
          </a:p>
          <a:p>
            <a:endParaRPr lang="zh-CN" altLang="en-US" sz="3600" u="sng">
              <a:solidFill>
                <a:schemeClr val="tx1"/>
              </a:solidFill>
              <a:ea typeface="宋体" panose="02010600030101010101" pitchFamily="2" charset="-122"/>
              <a:sym typeface="+mn-ea"/>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b="1">
                <a:ea typeface="宋体" panose="02010600030101010101" pitchFamily="2" charset="-122"/>
                <a:sym typeface="+mn-ea"/>
              </a:rPr>
              <a:t>神经根型颈椎病的症状</a:t>
            </a:r>
            <a:endParaRPr lang="zh-CN" altLang="en-US" b="1" u="sng">
              <a:solidFill>
                <a:srgbClr val="136EC2"/>
              </a:solidFill>
              <a:ea typeface="宋体" panose="02010600030101010101" pitchFamily="2" charset="-122"/>
              <a:sym typeface="+mn-ea"/>
            </a:endParaRPr>
          </a:p>
        </p:txBody>
      </p:sp>
      <p:sp>
        <p:nvSpPr>
          <p:cNvPr id="3" name="内容占位符 2"/>
          <p:cNvSpPr>
            <a:spLocks noGrp="1"/>
          </p:cNvSpPr>
          <p:nvPr>
            <p:ph idx="1"/>
          </p:nvPr>
        </p:nvSpPr>
        <p:spPr/>
        <p:txBody>
          <a:bodyPr/>
          <a:lstStyle/>
          <a:p>
            <a:endParaRPr lang="zh-CN">
              <a:ea typeface="宋体" panose="02010600030101010101" pitchFamily="2" charset="-122"/>
              <a:sym typeface="+mn-ea"/>
            </a:endParaRPr>
          </a:p>
          <a:p>
            <a:r>
              <a:rPr lang="zh-CN">
                <a:ea typeface="宋体" panose="02010600030101010101" pitchFamily="2" charset="-122"/>
                <a:sym typeface="+mn-ea"/>
              </a:rPr>
              <a:t>　　(1)颈肩部疼痛和手指麻木感 </a:t>
            </a:r>
            <a:endParaRPr lang="zh-CN">
              <a:ea typeface="宋体" panose="02010600030101010101" pitchFamily="2" charset="-122"/>
              <a:sym typeface="+mn-ea"/>
            </a:endParaRPr>
          </a:p>
          <a:p>
            <a:r>
              <a:rPr lang="zh-CN">
                <a:ea typeface="宋体" panose="02010600030101010101" pitchFamily="2" charset="-122"/>
                <a:sym typeface="+mn-ea"/>
              </a:rPr>
              <a:t>　　疼痛为根性病变的主要症状。</a:t>
            </a:r>
            <a:endParaRPr lang="zh-CN">
              <a:ea typeface="宋体" panose="02010600030101010101" pitchFamily="2" charset="-122"/>
              <a:sym typeface="+mn-ea"/>
            </a:endParaRPr>
          </a:p>
          <a:p>
            <a:r>
              <a:rPr lang="zh-CN">
                <a:ea typeface="宋体" panose="02010600030101010101" pitchFamily="2" charset="-122"/>
                <a:sym typeface="+mn-ea"/>
              </a:rPr>
              <a:t>急性期病人活动头颈部可以引起颈、肩、臂部痛，或呈上肢放射痛，常伴手指麻木感，晚间痛重，影响休息。少数病人为防止触碰颈部加重症状，用手保护患部。对急性发病病人，需注意检查是否为</a:t>
            </a:r>
            <a:r>
              <a:rPr lang="zh-CN" u="sng">
                <a:solidFill>
                  <a:srgbClr val="136EC2"/>
                </a:solidFill>
                <a:ea typeface="宋体" panose="02010600030101010101" pitchFamily="2" charset="-122"/>
                <a:sym typeface="+mn-ea"/>
                <a:hlinkClick r:id="rId2"/>
              </a:rPr>
              <a:t>颈椎间盘突出</a:t>
            </a:r>
            <a:r>
              <a:rPr lang="zh-CN">
                <a:ea typeface="宋体" panose="02010600030101010101" pitchFamily="2" charset="-122"/>
                <a:sym typeface="+mn-ea"/>
              </a:rPr>
              <a:t>病变。</a:t>
            </a:r>
            <a:endParaRPr lang="zh-CN">
              <a:ea typeface="宋体" panose="02010600030101010101" pitchFamily="2" charset="-122"/>
              <a:sym typeface="+mn-ea"/>
            </a:endParaRPr>
          </a:p>
          <a:p>
            <a:endParaRPr lang="zh-CN" altLang="en-US"/>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b="1">
                <a:ea typeface="宋体" panose="02010600030101010101" pitchFamily="2" charset="-122"/>
                <a:sym typeface="+mn-ea"/>
              </a:rPr>
              <a:t>神经根型颈椎病的症状</a:t>
            </a:r>
            <a:endParaRPr lang="zh-CN" altLang="en-US"/>
          </a:p>
        </p:txBody>
      </p:sp>
      <p:sp>
        <p:nvSpPr>
          <p:cNvPr id="3" name="内容占位符 2"/>
          <p:cNvSpPr>
            <a:spLocks noGrp="1"/>
          </p:cNvSpPr>
          <p:nvPr>
            <p:ph idx="1"/>
          </p:nvPr>
        </p:nvSpPr>
        <p:spPr/>
        <p:txBody>
          <a:bodyPr/>
          <a:lstStyle/>
          <a:p>
            <a:r>
              <a:rPr lang="zh-CN">
                <a:ea typeface="宋体" panose="02010600030101010101" pitchFamily="2" charset="-122"/>
                <a:sym typeface="+mn-ea"/>
              </a:rPr>
              <a:t>慢性发病病人多感颈部或肩背部酸痛，上肢根性疼痛或指端有麻木感。此外尚有上肢肌力减弱、肌肉萎缩。部分病人患肢可呈现肿胀，皮肤呈暗红或苍白色。风寒及劳损可为发病的诱因，部分病人无明显诱因而逐渐发病。臂丛神经根部不同病变部位引起不同的疼痛区：颈5神经根病变其疼痛区为</a:t>
            </a:r>
            <a:r>
              <a:rPr lang="zh-CN" u="sng">
                <a:solidFill>
                  <a:srgbClr val="136EC2"/>
                </a:solidFill>
                <a:ea typeface="宋体" panose="02010600030101010101" pitchFamily="2" charset="-122"/>
                <a:sym typeface="+mn-ea"/>
                <a:hlinkClick r:id="rId2"/>
              </a:rPr>
              <a:t>三角肌</a:t>
            </a:r>
            <a:r>
              <a:rPr lang="zh-CN">
                <a:ea typeface="宋体" panose="02010600030101010101" pitchFamily="2" charset="-122"/>
                <a:sym typeface="+mn-ea"/>
              </a:rPr>
              <a:t>分布区，颈6神经根病变，其向三角肌部及前臂桡侧及拇指放射；颈7神经病变，沿上臂及前臂后方向中指放射；颈7和胸1神经根病变，沿上臂及前臂内侧向无名指、小指放射；而胸襟的神经根病变引起上臂内侧疼痛。 </a:t>
            </a:r>
            <a:endParaRPr lang="zh-CN">
              <a:ea typeface="宋体" panose="02010600030101010101" pitchFamily="2" charset="-122"/>
              <a:sym typeface="+mn-ea"/>
            </a:endParaRPr>
          </a:p>
          <a:p>
            <a:r>
              <a:rPr lang="zh-CN">
                <a:ea typeface="宋体" panose="02010600030101010101" pitchFamily="2" charset="-122"/>
                <a:sym typeface="+mn-ea"/>
              </a:rPr>
              <a:t>　　</a:t>
            </a:r>
            <a:endParaRPr lang="zh-CN" altLang="en-US"/>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b="1">
                <a:ea typeface="宋体" panose="02010600030101010101" pitchFamily="2" charset="-122"/>
                <a:sym typeface="+mn-ea"/>
              </a:rPr>
              <a:t>神经根型颈椎病的症状</a:t>
            </a:r>
            <a:endParaRPr lang="zh-CN" altLang="en-US"/>
          </a:p>
        </p:txBody>
      </p:sp>
      <p:sp>
        <p:nvSpPr>
          <p:cNvPr id="3" name="内容占位符 2"/>
          <p:cNvSpPr>
            <a:spLocks noGrp="1"/>
          </p:cNvSpPr>
          <p:nvPr>
            <p:ph idx="1"/>
          </p:nvPr>
        </p:nvSpPr>
        <p:spPr/>
        <p:txBody>
          <a:bodyPr/>
          <a:lstStyle/>
          <a:p>
            <a:r>
              <a:rPr lang="zh-CN">
                <a:ea typeface="宋体" panose="02010600030101010101" pitchFamily="2" charset="-122"/>
                <a:sym typeface="+mn-ea"/>
              </a:rPr>
              <a:t>(2)肌力减弱 </a:t>
            </a:r>
            <a:endParaRPr lang="zh-CN">
              <a:ea typeface="宋体" panose="02010600030101010101" pitchFamily="2" charset="-122"/>
              <a:sym typeface="+mn-ea"/>
            </a:endParaRPr>
          </a:p>
          <a:p>
            <a:r>
              <a:rPr lang="zh-CN">
                <a:ea typeface="宋体" panose="02010600030101010101" pitchFamily="2" charset="-122"/>
                <a:sym typeface="+mn-ea"/>
              </a:rPr>
              <a:t>　　上肢肌力减弱为运动神经受损引起的症状，表现为病人持物时费力，部分病人持物时易脱落。肢体骨骼肌由2根以上的神经共同支配，单独神经受损表现为轻度肌力减弱，主要的神经根受累可出现明显的运动功能障碍。 </a:t>
            </a:r>
            <a:endParaRPr lang="zh-CN">
              <a:ea typeface="宋体" panose="02010600030101010101" pitchFamily="2" charset="-122"/>
              <a:sym typeface="+mn-ea"/>
            </a:endParaRPr>
          </a:p>
          <a:p>
            <a:r>
              <a:rPr lang="zh-CN">
                <a:ea typeface="宋体" panose="02010600030101010101" pitchFamily="2" charset="-122"/>
                <a:sym typeface="+mn-ea"/>
              </a:rPr>
              <a:t>　　</a:t>
            </a:r>
            <a:endParaRPr lang="zh-CN" altLang="en-US"/>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b="1">
                <a:ea typeface="宋体" panose="02010600030101010101" pitchFamily="2" charset="-122"/>
                <a:sym typeface="+mn-ea"/>
              </a:rPr>
              <a:t>神经根型颈椎病的症状</a:t>
            </a:r>
            <a:endParaRPr lang="zh-CN" altLang="en-US"/>
          </a:p>
        </p:txBody>
      </p:sp>
      <p:sp>
        <p:nvSpPr>
          <p:cNvPr id="3" name="内容占位符 2"/>
          <p:cNvSpPr>
            <a:spLocks noGrp="1"/>
          </p:cNvSpPr>
          <p:nvPr>
            <p:ph idx="1"/>
          </p:nvPr>
        </p:nvSpPr>
        <p:spPr/>
        <p:txBody>
          <a:bodyPr/>
          <a:lstStyle/>
          <a:p>
            <a:r>
              <a:rPr lang="zh-CN">
                <a:ea typeface="宋体" panose="02010600030101010101" pitchFamily="2" charset="-122"/>
                <a:sym typeface="+mn-ea"/>
              </a:rPr>
              <a:t>(3)颈部肌肉紧张 </a:t>
            </a:r>
            <a:endParaRPr lang="zh-CN">
              <a:ea typeface="宋体" panose="02010600030101010101" pitchFamily="2" charset="-122"/>
              <a:sym typeface="+mn-ea"/>
            </a:endParaRPr>
          </a:p>
          <a:p>
            <a:r>
              <a:rPr lang="zh-CN">
                <a:ea typeface="宋体" panose="02010600030101010101" pitchFamily="2" charset="-122"/>
                <a:sym typeface="+mn-ea"/>
              </a:rPr>
              <a:t>　　颈椎病病人常有颈部发板的症状。颈神经根受到刺激，可反射地引起所支配的颈、肩部</a:t>
            </a:r>
            <a:r>
              <a:rPr lang="zh-CN" u="sng">
                <a:solidFill>
                  <a:srgbClr val="136EC2"/>
                </a:solidFill>
                <a:ea typeface="宋体" panose="02010600030101010101" pitchFamily="2" charset="-122"/>
                <a:sym typeface="+mn-ea"/>
                <a:hlinkClick r:id="rId2"/>
              </a:rPr>
              <a:t>肌肉张力</a:t>
            </a:r>
            <a:r>
              <a:rPr lang="zh-CN">
                <a:ea typeface="宋体" panose="02010600030101010101" pitchFamily="2" charset="-122"/>
                <a:sym typeface="+mn-ea"/>
              </a:rPr>
              <a:t>增高或痉挛。在急性期，检查多可现病人后颈部一侧或双侧甩肉紧张，局部有压痛。</a:t>
            </a:r>
            <a:endParaRPr lang="zh-CN" altLang="en-US"/>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b="1">
                <a:ea typeface="宋体" panose="02010600030101010101" pitchFamily="2" charset="-122"/>
                <a:sym typeface="+mn-ea"/>
              </a:rPr>
              <a:t>神经根型颈椎病的诊断</a:t>
            </a:r>
            <a:endParaRPr lang="zh-CN" altLang="en-US" b="1" u="sng">
              <a:solidFill>
                <a:srgbClr val="136EC2"/>
              </a:solidFill>
              <a:ea typeface="宋体" panose="02010600030101010101" pitchFamily="2" charset="-122"/>
              <a:sym typeface="+mn-ea"/>
            </a:endParaRPr>
          </a:p>
        </p:txBody>
      </p:sp>
      <p:sp>
        <p:nvSpPr>
          <p:cNvPr id="3" name="内容占位符 2"/>
          <p:cNvSpPr>
            <a:spLocks noGrp="1"/>
          </p:cNvSpPr>
          <p:nvPr>
            <p:ph idx="1"/>
          </p:nvPr>
        </p:nvSpPr>
        <p:spPr/>
        <p:txBody>
          <a:bodyPr/>
          <a:lstStyle/>
          <a:p>
            <a:r>
              <a:rPr lang="en-US">
                <a:latin typeface="宋体" panose="02010600030101010101" pitchFamily="2" charset="-122"/>
                <a:ea typeface="宋体" panose="02010600030101010101" pitchFamily="2" charset="-122"/>
                <a:sym typeface="+mn-ea"/>
              </a:rPr>
              <a:t> </a:t>
            </a:r>
            <a:endParaRPr lang="zh-CN">
              <a:ea typeface="宋体" panose="02010600030101010101" pitchFamily="2" charset="-122"/>
              <a:sym typeface="+mn-ea"/>
            </a:endParaRPr>
          </a:p>
          <a:p>
            <a:r>
              <a:rPr lang="zh-CN">
                <a:ea typeface="宋体" panose="02010600030101010101" pitchFamily="2" charset="-122"/>
                <a:sym typeface="+mn-ea"/>
              </a:rPr>
              <a:t>　　诊断</a:t>
            </a:r>
            <a:r>
              <a:rPr lang="zh-CN" u="sng">
                <a:solidFill>
                  <a:srgbClr val="136EC2"/>
                </a:solidFill>
                <a:ea typeface="宋体" panose="02010600030101010101" pitchFamily="2" charset="-122"/>
                <a:sym typeface="+mn-ea"/>
                <a:hlinkClick r:id="rId2"/>
              </a:rPr>
              <a:t>神经根型颈椎病</a:t>
            </a:r>
            <a:r>
              <a:rPr lang="zh-CN">
                <a:ea typeface="宋体" panose="02010600030101010101" pitchFamily="2" charset="-122"/>
                <a:sym typeface="+mn-ea"/>
              </a:rPr>
              <a:t>，主要根据病人主诉中的根性症状、上肢腱反射及痛觉改变等体征、后颈部棘突位置等触诊及颈椎X线片，大部分病人可以得到及时诊断。 </a:t>
            </a:r>
            <a:endParaRPr lang="zh-CN">
              <a:ea typeface="宋体" panose="02010600030101010101" pitchFamily="2" charset="-122"/>
              <a:sym typeface="+mn-ea"/>
            </a:endParaRPr>
          </a:p>
          <a:p>
            <a:r>
              <a:rPr lang="zh-CN">
                <a:ea typeface="宋体" panose="02010600030101010101" pitchFamily="2" charset="-122"/>
                <a:sym typeface="+mn-ea"/>
              </a:rPr>
              <a:t>　　(1)症状及体征 </a:t>
            </a:r>
            <a:endParaRPr lang="zh-CN">
              <a:ea typeface="宋体" panose="02010600030101010101" pitchFamily="2" charset="-122"/>
              <a:sym typeface="+mn-ea"/>
            </a:endParaRPr>
          </a:p>
          <a:p>
            <a:r>
              <a:rPr lang="zh-CN">
                <a:ea typeface="宋体" panose="02010600030101010101" pitchFamily="2" charset="-122"/>
                <a:sym typeface="+mn-ea"/>
              </a:rPr>
              <a:t>　　一般患者都主诉颈、肩、臂部的疼痛和手指的麻木。急性期会出现颈肌紧张，颈部活动受限。颈部体位改变可以诱发或加重症状。部分病人前臂及手部肌肉出现萎缩现象。椎间孔压迫试验阳性，臂丛神经牵拉试验可呈阳性。部分病人伴有眩晕症状。</a:t>
            </a:r>
            <a:r>
              <a:rPr lang="en-US">
                <a:latin typeface="宋体" panose="02010600030101010101" pitchFamily="2" charset="-122"/>
                <a:ea typeface="宋体" panose="02010600030101010101" pitchFamily="2" charset="-122"/>
                <a:sym typeface="+mn-ea"/>
              </a:rPr>
              <a:t> </a:t>
            </a:r>
            <a:endParaRPr lang="zh-CN">
              <a:ea typeface="宋体" panose="02010600030101010101" pitchFamily="2" charset="-122"/>
              <a:sym typeface="+mn-ea"/>
            </a:endParaRPr>
          </a:p>
          <a:p>
            <a:r>
              <a:rPr lang="zh-CN">
                <a:ea typeface="宋体" panose="02010600030101010101" pitchFamily="2" charset="-122"/>
                <a:sym typeface="+mn-ea"/>
              </a:rPr>
              <a:t>　　</a:t>
            </a:r>
            <a:endParaRPr lang="zh-CN" altLang="en-US"/>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b="1">
                <a:ea typeface="宋体" panose="02010600030101010101" pitchFamily="2" charset="-122"/>
                <a:sym typeface="+mn-ea"/>
              </a:rPr>
              <a:t>神经根型颈椎病的诊断</a:t>
            </a:r>
            <a:endParaRPr lang="zh-CN" altLang="en-US"/>
          </a:p>
        </p:txBody>
      </p:sp>
      <p:sp>
        <p:nvSpPr>
          <p:cNvPr id="3" name="内容占位符 2"/>
          <p:cNvSpPr>
            <a:spLocks noGrp="1"/>
          </p:cNvSpPr>
          <p:nvPr>
            <p:ph idx="1"/>
          </p:nvPr>
        </p:nvSpPr>
        <p:spPr/>
        <p:txBody>
          <a:bodyPr/>
          <a:lstStyle/>
          <a:p>
            <a:r>
              <a:rPr lang="zh-CN">
                <a:ea typeface="宋体" panose="02010600030101010101" pitchFamily="2" charset="-122"/>
                <a:sym typeface="+mn-ea"/>
              </a:rPr>
              <a:t>(2)后颈部触诊检查 </a:t>
            </a:r>
            <a:endParaRPr lang="zh-CN">
              <a:ea typeface="宋体" panose="02010600030101010101" pitchFamily="2" charset="-122"/>
              <a:sym typeface="+mn-ea"/>
            </a:endParaRPr>
          </a:p>
          <a:p>
            <a:r>
              <a:rPr lang="zh-CN">
                <a:ea typeface="宋体" panose="02010600030101010101" pitchFamily="2" charset="-122"/>
                <a:sym typeface="+mn-ea"/>
              </a:rPr>
              <a:t>　　患椎的棘突大多数都有病理性移位、压痛，相应的关节突关节肿胀，明显压痛，这是重要的诊断依据。</a:t>
            </a:r>
            <a:r>
              <a:rPr lang="en-US">
                <a:latin typeface="宋体" panose="02010600030101010101" pitchFamily="2" charset="-122"/>
                <a:ea typeface="宋体" panose="02010600030101010101" pitchFamily="2" charset="-122"/>
                <a:sym typeface="+mn-ea"/>
              </a:rPr>
              <a:t> </a:t>
            </a:r>
            <a:endParaRPr lang="en-US">
              <a:latin typeface="宋体" panose="02010600030101010101" pitchFamily="2" charset="-122"/>
              <a:ea typeface="宋体" panose="02010600030101010101" pitchFamily="2" charset="-122"/>
              <a:sym typeface="+mn-ea"/>
            </a:endParaRPr>
          </a:p>
          <a:p>
            <a:r>
              <a:rPr lang="zh-CN">
                <a:ea typeface="宋体" panose="02010600030101010101" pitchFamily="2" charset="-122"/>
                <a:sym typeface="+mn-ea"/>
              </a:rPr>
              <a:t>(3)颈椎X线平片检查 </a:t>
            </a:r>
            <a:endParaRPr lang="zh-CN">
              <a:ea typeface="宋体" panose="02010600030101010101" pitchFamily="2" charset="-122"/>
              <a:sym typeface="+mn-ea"/>
            </a:endParaRPr>
          </a:p>
          <a:p>
            <a:r>
              <a:rPr lang="zh-CN">
                <a:ea typeface="宋体" panose="02010600030101010101" pitchFamily="2" charset="-122"/>
                <a:sym typeface="+mn-ea"/>
              </a:rPr>
              <a:t>　　通过观察患者的正侧位片和斜位片，除发现椎体后缘及Luschka（</a:t>
            </a:r>
            <a:r>
              <a:rPr lang="zh-CN" sz="2000">
                <a:ln w="22225">
                  <a:solidFill>
                    <a:schemeClr val="accent2"/>
                  </a:solidFill>
                  <a:prstDash val="solid"/>
                </a:ln>
                <a:solidFill>
                  <a:schemeClr val="accent2">
                    <a:lumMod val="40000"/>
                    <a:lumOff val="60000"/>
                  </a:schemeClr>
                </a:solidFill>
                <a:effectLst/>
                <a:ea typeface="宋体" panose="02010600030101010101" pitchFamily="2" charset="-122"/>
                <a:sym typeface="+mn-ea"/>
              </a:rPr>
              <a:t>钩椎关节：又称Luschka关节，由第3~7颈椎的椎体钩与上位椎体的唇缘所组成</a:t>
            </a:r>
            <a:r>
              <a:rPr lang="zh-CN">
                <a:ea typeface="宋体" panose="02010600030101010101" pitchFamily="2" charset="-122"/>
                <a:sym typeface="+mn-ea"/>
              </a:rPr>
              <a:t> ）关节部骨质增生外，部分病例可由患椎移位而引起的颈椎位置改变。临床医生可以依据颈椎病的症状和体征，而对其颈椎病的定位作出诊断。</a:t>
            </a:r>
            <a:endParaRPr lang="zh-CN" altLang="en-US"/>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b="1">
                <a:ea typeface="宋体" panose="02010600030101010101" pitchFamily="2" charset="-122"/>
                <a:sym typeface="+mn-ea"/>
              </a:rPr>
              <a:t>神经根型的发病机理</a:t>
            </a:r>
            <a:endParaRPr lang="zh-CN" altLang="en-US" b="1" u="sng">
              <a:solidFill>
                <a:srgbClr val="136EC2"/>
              </a:solidFill>
              <a:ea typeface="宋体" panose="02010600030101010101" pitchFamily="2" charset="-122"/>
              <a:sym typeface="+mn-ea"/>
            </a:endParaRPr>
          </a:p>
        </p:txBody>
      </p:sp>
      <p:sp>
        <p:nvSpPr>
          <p:cNvPr id="3" name="内容占位符 2"/>
          <p:cNvSpPr>
            <a:spLocks noGrp="1"/>
          </p:cNvSpPr>
          <p:nvPr>
            <p:ph idx="1"/>
          </p:nvPr>
        </p:nvSpPr>
        <p:spPr/>
        <p:txBody>
          <a:bodyPr/>
          <a:lstStyle/>
          <a:p>
            <a:r>
              <a:rPr lang="zh-CN">
                <a:ea typeface="宋体" panose="02010600030101010101" pitchFamily="2" charset="-122"/>
                <a:sym typeface="+mn-ea"/>
              </a:rPr>
              <a:t> </a:t>
            </a:r>
            <a:endParaRPr lang="zh-CN">
              <a:ea typeface="宋体" panose="02010600030101010101" pitchFamily="2" charset="-122"/>
              <a:sym typeface="+mn-ea"/>
            </a:endParaRPr>
          </a:p>
          <a:p>
            <a:r>
              <a:rPr lang="zh-CN">
                <a:ea typeface="宋体" panose="02010600030101010101" pitchFamily="2" charset="-122"/>
                <a:sym typeface="+mn-ea"/>
              </a:rPr>
              <a:t>　　(1)神经根局部的刺激和压迫因素 </a:t>
            </a:r>
            <a:endParaRPr lang="zh-CN">
              <a:ea typeface="宋体" panose="02010600030101010101" pitchFamily="2" charset="-122"/>
              <a:sym typeface="+mn-ea"/>
            </a:endParaRPr>
          </a:p>
          <a:p>
            <a:r>
              <a:rPr lang="zh-CN">
                <a:ea typeface="宋体" panose="02010600030101010101" pitchFamily="2" charset="-122"/>
                <a:sym typeface="+mn-ea"/>
              </a:rPr>
              <a:t>　　颈椎因为退行性病理变化，在病程较长时，病人的颈椎容易引起</a:t>
            </a:r>
            <a:r>
              <a:rPr lang="zh-CN" u="sng">
                <a:solidFill>
                  <a:srgbClr val="136EC2"/>
                </a:solidFill>
                <a:ea typeface="宋体" panose="02010600030101010101" pitchFamily="2" charset="-122"/>
                <a:sym typeface="+mn-ea"/>
                <a:hlinkClick r:id="rId2"/>
              </a:rPr>
              <a:t>颈椎骨质增生</a:t>
            </a:r>
            <a:r>
              <a:rPr lang="zh-CN">
                <a:ea typeface="宋体" panose="02010600030101010101" pitchFamily="2" charset="-122"/>
                <a:sym typeface="+mn-ea"/>
              </a:rPr>
              <a:t>，而转变为神经根病变的因素之一，在椎间孔部Luschka关节或关节突部骨质神经根硬膜袖部可继发炎症反应导致局部血管渗透性增加和循环障碍，根袖部继发肥厚，粘连及纤维化病变。神经根可呈扭曲变形，为引起</a:t>
            </a:r>
            <a:r>
              <a:rPr lang="zh-CN" u="sng">
                <a:solidFill>
                  <a:srgbClr val="136EC2"/>
                </a:solidFill>
                <a:ea typeface="宋体" panose="02010600030101010101" pitchFamily="2" charset="-122"/>
                <a:sym typeface="+mn-ea"/>
                <a:hlinkClick r:id="rId3"/>
              </a:rPr>
              <a:t>神经根性颈椎病</a:t>
            </a:r>
            <a:r>
              <a:rPr lang="zh-CN">
                <a:ea typeface="宋体" panose="02010600030101010101" pitchFamily="2" charset="-122"/>
                <a:sym typeface="+mn-ea"/>
              </a:rPr>
              <a:t>的重要因素。</a:t>
            </a:r>
            <a:r>
              <a:rPr lang="en-US">
                <a:latin typeface="宋体" panose="02010600030101010101" pitchFamily="2" charset="-122"/>
                <a:ea typeface="宋体" panose="02010600030101010101" pitchFamily="2" charset="-122"/>
                <a:sym typeface="+mn-ea"/>
              </a:rPr>
              <a:t> </a:t>
            </a:r>
            <a:endParaRPr lang="zh-CN">
              <a:ea typeface="宋体" panose="02010600030101010101" pitchFamily="2" charset="-122"/>
              <a:sym typeface="+mn-ea"/>
            </a:endParaRPr>
          </a:p>
          <a:p>
            <a:r>
              <a:rPr lang="zh-CN">
                <a:ea typeface="宋体" panose="02010600030101010101" pitchFamily="2" charset="-122"/>
                <a:sym typeface="+mn-ea"/>
              </a:rPr>
              <a:t>　　</a:t>
            </a:r>
            <a:endParaRPr lang="zh-CN" altLang="en-US"/>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b="1">
                <a:ea typeface="宋体" panose="02010600030101010101" pitchFamily="2" charset="-122"/>
                <a:sym typeface="+mn-ea"/>
              </a:rPr>
              <a:t>神经根型的发病机理</a:t>
            </a:r>
            <a:br>
              <a:rPr lang="zh-CN" altLang="en-US" b="1" u="sng">
                <a:solidFill>
                  <a:srgbClr val="136EC2"/>
                </a:solidFill>
                <a:ea typeface="宋体" panose="02010600030101010101" pitchFamily="2" charset="-122"/>
                <a:sym typeface="+mn-ea"/>
              </a:rPr>
            </a:br>
            <a:endParaRPr lang="zh-CN" altLang="en-US"/>
          </a:p>
        </p:txBody>
      </p:sp>
      <p:sp>
        <p:nvSpPr>
          <p:cNvPr id="3" name="内容占位符 2"/>
          <p:cNvSpPr>
            <a:spLocks noGrp="1"/>
          </p:cNvSpPr>
          <p:nvPr>
            <p:ph idx="1"/>
          </p:nvPr>
        </p:nvSpPr>
        <p:spPr/>
        <p:txBody>
          <a:bodyPr/>
          <a:lstStyle/>
          <a:p>
            <a:r>
              <a:rPr lang="zh-CN">
                <a:ea typeface="宋体" panose="02010600030101010101" pitchFamily="2" charset="-122"/>
                <a:sym typeface="+mn-ea"/>
              </a:rPr>
              <a:t>(2)患椎移位 </a:t>
            </a:r>
            <a:endParaRPr lang="zh-CN">
              <a:ea typeface="宋体" panose="02010600030101010101" pitchFamily="2" charset="-122"/>
              <a:sym typeface="+mn-ea"/>
            </a:endParaRPr>
          </a:p>
          <a:p>
            <a:r>
              <a:rPr lang="zh-CN">
                <a:ea typeface="宋体" panose="02010600030101010101" pitchFamily="2" charset="-122"/>
                <a:sym typeface="+mn-ea"/>
              </a:rPr>
              <a:t>　　因为颈椎间盘、关节突关节、关节囊及其周围的韧带等软组织劳损，常可促使一部分颈椎失去其稳定性。颈、肩部肌肉部组织损伤，导致双侧软组织肌力失去平衡，而引起颈椎发生移侠，临床上常见患椎向一侧呈旋转移位，使椎间孔横径变小，因而刺激和压迫神经根而产生症状。</a:t>
            </a:r>
            <a:r>
              <a:rPr lang="en-US">
                <a:latin typeface="宋体" panose="02010600030101010101" pitchFamily="2" charset="-122"/>
                <a:ea typeface="宋体" panose="02010600030101010101" pitchFamily="2" charset="-122"/>
                <a:sym typeface="+mn-ea"/>
              </a:rPr>
              <a:t> </a:t>
            </a:r>
            <a:endParaRPr lang="zh-CN">
              <a:ea typeface="宋体" panose="02010600030101010101" pitchFamily="2" charset="-122"/>
              <a:sym typeface="+mn-ea"/>
            </a:endParaRPr>
          </a:p>
          <a:p>
            <a:r>
              <a:rPr lang="zh-CN">
                <a:ea typeface="宋体" panose="02010600030101010101" pitchFamily="2" charset="-122"/>
                <a:sym typeface="+mn-ea"/>
              </a:rPr>
              <a:t>　　</a:t>
            </a:r>
            <a:endParaRPr lang="zh-CN" altLang="en-US"/>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b="1">
                <a:ea typeface="宋体" panose="02010600030101010101" pitchFamily="2" charset="-122"/>
                <a:sym typeface="+mn-ea"/>
              </a:rPr>
              <a:t>神经根型的发病机理</a:t>
            </a:r>
            <a:br>
              <a:rPr lang="zh-CN" altLang="en-US" b="1" u="sng">
                <a:solidFill>
                  <a:srgbClr val="136EC2"/>
                </a:solidFill>
                <a:ea typeface="宋体" panose="02010600030101010101" pitchFamily="2" charset="-122"/>
                <a:sym typeface="+mn-ea"/>
              </a:rPr>
            </a:br>
            <a:endParaRPr lang="zh-CN" altLang="en-US"/>
          </a:p>
        </p:txBody>
      </p:sp>
      <p:sp>
        <p:nvSpPr>
          <p:cNvPr id="3" name="内容占位符 2"/>
          <p:cNvSpPr>
            <a:spLocks noGrp="1"/>
          </p:cNvSpPr>
          <p:nvPr>
            <p:ph idx="1"/>
          </p:nvPr>
        </p:nvSpPr>
        <p:spPr>
          <a:xfrm>
            <a:off x="457200" y="1200150"/>
            <a:ext cx="8229600" cy="3735705"/>
          </a:xfrm>
        </p:spPr>
        <p:txBody>
          <a:bodyPr/>
          <a:lstStyle/>
          <a:p>
            <a:r>
              <a:rPr lang="zh-CN">
                <a:ea typeface="宋体" panose="02010600030101010101" pitchFamily="2" charset="-122"/>
                <a:sym typeface="+mn-ea"/>
              </a:rPr>
              <a:t>(3)神经根动脉供血不足 </a:t>
            </a:r>
            <a:endParaRPr lang="zh-CN">
              <a:ea typeface="宋体" panose="02010600030101010101" pitchFamily="2" charset="-122"/>
              <a:sym typeface="+mn-ea"/>
            </a:endParaRPr>
          </a:p>
          <a:p>
            <a:r>
              <a:rPr lang="zh-CN">
                <a:ea typeface="宋体" panose="02010600030101010101" pitchFamily="2" charset="-122"/>
                <a:sym typeface="+mn-ea"/>
              </a:rPr>
              <a:t>　　颈神经根动脉是一根营养动脉，可以因为Luschka关节产生肌赘或患椎的旋转和后移，而使椎间孔横径变小,使其神经根前面的前根动脉受压，这样，因为神经根的缺血性病变而出现症状。 </a:t>
            </a:r>
            <a:endParaRPr lang="zh-CN">
              <a:ea typeface="宋体" panose="02010600030101010101" pitchFamily="2" charset="-122"/>
              <a:sym typeface="+mn-ea"/>
            </a:endParaRPr>
          </a:p>
          <a:p>
            <a:r>
              <a:rPr lang="zh-CN">
                <a:ea typeface="宋体" panose="02010600030101010101" pitchFamily="2" charset="-122"/>
                <a:sym typeface="+mn-ea"/>
              </a:rPr>
              <a:t>(4)颈部前斜角肌痉挛 </a:t>
            </a:r>
            <a:endParaRPr lang="zh-CN">
              <a:ea typeface="宋体" panose="02010600030101010101" pitchFamily="2" charset="-122"/>
              <a:sym typeface="+mn-ea"/>
            </a:endParaRPr>
          </a:p>
          <a:p>
            <a:r>
              <a:rPr lang="zh-CN">
                <a:ea typeface="宋体" panose="02010600030101010101" pitchFamily="2" charset="-122"/>
                <a:sym typeface="+mn-ea"/>
              </a:rPr>
              <a:t>　　前斜角肌收缩时，位于前、中斜角甩间的臂丛神经和锁骨下脉受压，病人有自肩部至上肢的放射痛症状，尺神经支配区有麻木感，上肢皮温较低，并因为肌肉的痉挛而颈部活动受限。</a:t>
            </a:r>
            <a:r>
              <a:rPr lang="en-US">
                <a:latin typeface="宋体" panose="02010600030101010101" pitchFamily="2" charset="-122"/>
                <a:ea typeface="宋体" panose="02010600030101010101" pitchFamily="2" charset="-122"/>
                <a:sym typeface="+mn-ea"/>
              </a:rPr>
              <a:t> </a:t>
            </a:r>
            <a:endParaRPr lang="zh-CN" altLang="en-US"/>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b="1">
                <a:ea typeface="宋体" panose="02010600030101010101" pitchFamily="2" charset="-122"/>
                <a:sym typeface="+mn-ea"/>
              </a:rPr>
              <a:t>神经根型治疗</a:t>
            </a:r>
            <a:endParaRPr lang="zh-CN" altLang="en-US" b="1" u="sng">
              <a:solidFill>
                <a:srgbClr val="136EC2"/>
              </a:solidFill>
              <a:ea typeface="宋体" panose="02010600030101010101" pitchFamily="2" charset="-122"/>
              <a:sym typeface="+mn-ea"/>
            </a:endParaRPr>
          </a:p>
        </p:txBody>
      </p:sp>
      <p:sp>
        <p:nvSpPr>
          <p:cNvPr id="3" name="内容占位符 2"/>
          <p:cNvSpPr>
            <a:spLocks noGrp="1"/>
          </p:cNvSpPr>
          <p:nvPr>
            <p:ph idx="1"/>
          </p:nvPr>
        </p:nvSpPr>
        <p:spPr/>
        <p:txBody>
          <a:bodyPr/>
          <a:lstStyle/>
          <a:p>
            <a:r>
              <a:rPr lang="zh-CN" sz="2800">
                <a:ea typeface="宋体" panose="02010600030101010101" pitchFamily="2" charset="-122"/>
                <a:sym typeface="+mn-ea"/>
              </a:rPr>
              <a:t>非手术疗法为主</a:t>
            </a:r>
            <a:r>
              <a:rPr lang="en-US" altLang="zh-CN" sz="2800">
                <a:ea typeface="宋体" panose="02010600030101010101" pitchFamily="2" charset="-122"/>
                <a:sym typeface="+mn-ea"/>
              </a:rPr>
              <a:t>.</a:t>
            </a:r>
            <a:endParaRPr lang="zh-CN" sz="2800">
              <a:ea typeface="宋体" panose="02010600030101010101" pitchFamily="2" charset="-122"/>
              <a:sym typeface="+mn-ea"/>
            </a:endParaRPr>
          </a:p>
          <a:p>
            <a:pPr marL="0" indent="0">
              <a:buNone/>
            </a:pPr>
            <a:r>
              <a:rPr lang="en-US" altLang="zh-CN" sz="2800">
                <a:ea typeface="宋体" panose="02010600030101010101" pitchFamily="2" charset="-122"/>
                <a:sym typeface="+mn-ea"/>
              </a:rPr>
              <a:t>     1</a:t>
            </a:r>
            <a:r>
              <a:rPr lang="zh-CN" altLang="en-US" sz="2800">
                <a:ea typeface="宋体" panose="02010600030101010101" pitchFamily="2" charset="-122"/>
                <a:sym typeface="+mn-ea"/>
              </a:rPr>
              <a:t>、</a:t>
            </a:r>
            <a:r>
              <a:rPr lang="zh-CN" sz="2800">
                <a:ea typeface="宋体" panose="02010600030101010101" pitchFamily="2" charset="-122"/>
                <a:sym typeface="+mn-ea"/>
              </a:rPr>
              <a:t>牵引疗法再配合合适的颈围制动及止痛解痉类药物如索密通等有明显效果。</a:t>
            </a:r>
            <a:endParaRPr lang="zh-CN" sz="2800">
              <a:ea typeface="宋体" panose="02010600030101010101" pitchFamily="2" charset="-122"/>
              <a:sym typeface="+mn-ea"/>
            </a:endParaRPr>
          </a:p>
          <a:p>
            <a:pPr marL="0" indent="0">
              <a:buNone/>
            </a:pPr>
            <a:r>
              <a:rPr lang="zh-CN" sz="2800">
                <a:ea typeface="宋体" panose="02010600030101010101" pitchFamily="2" charset="-122"/>
                <a:sym typeface="+mn-ea"/>
              </a:rPr>
              <a:t>    </a:t>
            </a:r>
            <a:r>
              <a:rPr lang="en-US" altLang="zh-CN" sz="2800">
                <a:ea typeface="宋体" panose="02010600030101010101" pitchFamily="2" charset="-122"/>
                <a:sym typeface="+mn-ea"/>
              </a:rPr>
              <a:t>2</a:t>
            </a:r>
            <a:r>
              <a:rPr lang="zh-CN" altLang="en-US" sz="2800">
                <a:ea typeface="宋体" panose="02010600030101010101" pitchFamily="2" charset="-122"/>
                <a:sym typeface="+mn-ea"/>
              </a:rPr>
              <a:t>、</a:t>
            </a:r>
            <a:r>
              <a:rPr lang="zh-CN" sz="2800">
                <a:ea typeface="宋体" panose="02010600030101010101" pitchFamily="2" charset="-122"/>
                <a:sym typeface="+mn-ea"/>
              </a:rPr>
              <a:t>推拿按摩等手法操作亦有一定疗效，粗暴操作易引起意外，尤其是</a:t>
            </a:r>
            <a:r>
              <a:rPr lang="zh-CN" sz="2800" u="sng">
                <a:solidFill>
                  <a:srgbClr val="136EC2"/>
                </a:solidFill>
                <a:ea typeface="宋体" panose="02010600030101010101" pitchFamily="2" charset="-122"/>
                <a:sym typeface="+mn-ea"/>
                <a:hlinkClick r:id="rId2"/>
              </a:rPr>
              <a:t>颈椎椎管狭窄</a:t>
            </a:r>
            <a:r>
              <a:rPr lang="zh-CN" sz="2800">
                <a:ea typeface="宋体" panose="02010600030101010101" pitchFamily="2" charset="-122"/>
                <a:sym typeface="+mn-ea"/>
              </a:rPr>
              <a:t>和以骨刺增生为主的病人</a:t>
            </a:r>
            <a:r>
              <a:rPr lang="zh-CN" sz="2000">
                <a:ea typeface="宋体" panose="02010600030101010101" pitchFamily="2" charset="-122"/>
                <a:sym typeface="+mn-ea"/>
              </a:rPr>
              <a:t>。　</a:t>
            </a:r>
            <a:endParaRPr lang="zh-CN" sz="2000">
              <a:ea typeface="宋体" panose="02010600030101010101" pitchFamily="2" charset="-122"/>
              <a:sym typeface="+mn-ea"/>
            </a:endParaRPr>
          </a:p>
          <a:p>
            <a:pPr marL="0" indent="0">
              <a:buNone/>
            </a:pPr>
            <a:r>
              <a:rPr lang="en-US" altLang="zh-CN" sz="2000">
                <a:ea typeface="宋体" panose="02010600030101010101" pitchFamily="2" charset="-122"/>
                <a:sym typeface="+mn-ea"/>
              </a:rPr>
              <a:t>. </a:t>
            </a:r>
            <a:r>
              <a:rPr lang="zh-CN" sz="2000">
                <a:ea typeface="宋体" panose="02010600030101010101" pitchFamily="2" charset="-122"/>
                <a:sym typeface="+mn-ea"/>
              </a:rPr>
              <a:t> </a:t>
            </a:r>
            <a:endParaRPr lang="zh-CN" sz="2000" b="1" u="sng">
              <a:solidFill>
                <a:srgbClr val="136EC2"/>
              </a:solidFill>
              <a:ea typeface="宋体" panose="02010600030101010101" pitchFamily="2" charset="-122"/>
              <a:sym typeface="+mn-ea"/>
            </a:endParaRPr>
          </a:p>
          <a:p>
            <a:endParaRPr lang="zh-CN" altLang="en-US" sz="2000"/>
          </a:p>
          <a:p>
            <a:endParaRPr lang="zh-CN" altLang="en-US" sz="2000"/>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b="1">
                <a:ea typeface="宋体" panose="02010600030101010101" pitchFamily="2" charset="-122"/>
                <a:sym typeface="+mn-ea"/>
              </a:rPr>
              <a:t>神经根型治疗</a:t>
            </a:r>
            <a:endParaRPr lang="zh-CN" altLang="en-US"/>
          </a:p>
        </p:txBody>
      </p:sp>
      <p:sp>
        <p:nvSpPr>
          <p:cNvPr id="3" name="内容占位符 2"/>
          <p:cNvSpPr>
            <a:spLocks noGrp="1"/>
          </p:cNvSpPr>
          <p:nvPr>
            <p:ph idx="1"/>
          </p:nvPr>
        </p:nvSpPr>
        <p:spPr/>
        <p:txBody>
          <a:bodyPr/>
          <a:lstStyle/>
          <a:p>
            <a:pPr marL="0" indent="0">
              <a:buNone/>
            </a:pPr>
            <a:r>
              <a:rPr lang="zh-CN" sz="2800">
                <a:ea typeface="宋体" panose="02010600030101010101" pitchFamily="2" charset="-122"/>
                <a:sym typeface="+mn-ea"/>
              </a:rPr>
              <a:t>手术疗法</a:t>
            </a:r>
            <a:r>
              <a:rPr lang="zh-CN" sz="2000">
                <a:ea typeface="宋体" panose="02010600030101010101" pitchFamily="2" charset="-122"/>
                <a:sym typeface="+mn-ea"/>
              </a:rPr>
              <a:t>（仅占此型的1%左右，凡具有以下情况者应考虑手术）</a:t>
            </a:r>
            <a:r>
              <a:rPr lang="zh-CN" sz="2800">
                <a:ea typeface="宋体" panose="02010600030101010101" pitchFamily="2" charset="-122"/>
                <a:sym typeface="+mn-ea"/>
              </a:rPr>
              <a:t>：        </a:t>
            </a:r>
            <a:endParaRPr lang="zh-CN" sz="2800">
              <a:ea typeface="宋体" panose="02010600030101010101" pitchFamily="2" charset="-122"/>
              <a:sym typeface="+mn-ea"/>
            </a:endParaRPr>
          </a:p>
          <a:p>
            <a:pPr marL="0" indent="0">
              <a:buNone/>
            </a:pPr>
            <a:r>
              <a:rPr lang="zh-CN" sz="2800">
                <a:ea typeface="宋体" panose="02010600030101010101" pitchFamily="2" charset="-122"/>
                <a:sym typeface="+mn-ea"/>
              </a:rPr>
              <a:t>  一是非手术疗法4周以上无效，而且在临床表现、影象学检查所见及神经定位检查一致的病人；</a:t>
            </a:r>
            <a:endParaRPr lang="zh-CN" sz="2800">
              <a:ea typeface="宋体" panose="02010600030101010101" pitchFamily="2" charset="-122"/>
              <a:sym typeface="+mn-ea"/>
            </a:endParaRPr>
          </a:p>
          <a:p>
            <a:pPr marL="0" indent="0">
              <a:buNone/>
            </a:pPr>
            <a:r>
              <a:rPr lang="zh-CN" sz="2800">
                <a:ea typeface="宋体" panose="02010600030101010101" pitchFamily="2" charset="-122"/>
                <a:sym typeface="+mn-ea"/>
              </a:rPr>
              <a:t> 二是进行性肌肉萎缩及剧烈疼痛而诊断明确者；</a:t>
            </a:r>
            <a:endParaRPr lang="zh-CN" sz="2800">
              <a:ea typeface="宋体" panose="02010600030101010101" pitchFamily="2" charset="-122"/>
              <a:sym typeface="+mn-ea"/>
            </a:endParaRPr>
          </a:p>
          <a:p>
            <a:pPr marL="0" indent="0">
              <a:buNone/>
            </a:pPr>
            <a:r>
              <a:rPr lang="zh-CN" sz="2800">
                <a:ea typeface="宋体" panose="02010600030101010101" pitchFamily="2" charset="-122"/>
                <a:sym typeface="+mn-ea"/>
              </a:rPr>
              <a:t> 三是非手术疗法虽然有效，但症状反复发作，影响工作、学习和生活者。</a:t>
            </a:r>
            <a:endParaRPr lang="zh-CN" altLang="en-US" sz="2800"/>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z="4400">
                <a:solidFill>
                  <a:srgbClr val="FF0000"/>
                </a:solidFill>
              </a:rPr>
              <a:t>三：椎动脉型颈椎病</a:t>
            </a:r>
            <a:endParaRPr lang="zh-CN" altLang="en-US" sz="4400">
              <a:solidFill>
                <a:srgbClr val="FF0000"/>
              </a:solidFill>
            </a:endParaRPr>
          </a:p>
        </p:txBody>
      </p:sp>
      <p:sp>
        <p:nvSpPr>
          <p:cNvPr id="3" name="内容占位符 2"/>
          <p:cNvSpPr>
            <a:spLocks noGrp="1"/>
          </p:cNvSpPr>
          <p:nvPr>
            <p:ph idx="1"/>
          </p:nvPr>
        </p:nvSpPr>
        <p:spPr>
          <a:xfrm>
            <a:off x="457200" y="1188085"/>
            <a:ext cx="8229600" cy="3394075"/>
          </a:xfrm>
        </p:spPr>
        <p:txBody>
          <a:bodyPr/>
          <a:lstStyle/>
          <a:p>
            <a:endParaRPr lang="en-US">
              <a:latin typeface="宋体" panose="02010600030101010101" pitchFamily="2" charset="-122"/>
              <a:ea typeface="宋体" panose="02010600030101010101" pitchFamily="2" charset="-122"/>
              <a:sym typeface="+mn-ea"/>
            </a:endParaRPr>
          </a:p>
          <a:p>
            <a:r>
              <a:rPr lang="en-US" sz="3600">
                <a:latin typeface="宋体" panose="02010600030101010101" pitchFamily="2" charset="-122"/>
                <a:ea typeface="宋体" panose="02010600030101010101" pitchFamily="2" charset="-122"/>
                <a:sym typeface="+mn-ea"/>
              </a:rPr>
              <a:t>1. </a:t>
            </a:r>
            <a:r>
              <a:rPr lang="zh-CN" altLang="en-US" sz="3600">
                <a:latin typeface="宋体" panose="02010600030101010101" pitchFamily="2" charset="-122"/>
                <a:ea typeface="宋体" panose="02010600030101010101" pitchFamily="2" charset="-122"/>
                <a:sym typeface="+mn-ea"/>
              </a:rPr>
              <a:t>椎动脉型颈椎病的诊断</a:t>
            </a:r>
            <a:endParaRPr lang="en-US" sz="3600">
              <a:latin typeface="宋体" panose="02010600030101010101" pitchFamily="2" charset="-122"/>
              <a:ea typeface="宋体" panose="02010600030101010101" pitchFamily="2" charset="-122"/>
              <a:sym typeface="+mn-ea"/>
            </a:endParaRPr>
          </a:p>
          <a:p>
            <a:r>
              <a:rPr lang="en-US" sz="3600">
                <a:latin typeface="宋体" panose="02010600030101010101" pitchFamily="2" charset="-122"/>
                <a:ea typeface="宋体" panose="02010600030101010101" pitchFamily="2" charset="-122"/>
                <a:sym typeface="+mn-ea"/>
              </a:rPr>
              <a:t>2. </a:t>
            </a:r>
            <a:r>
              <a:rPr lang="zh-CN" altLang="en-US" sz="3600">
                <a:latin typeface="宋体" panose="02010600030101010101" pitchFamily="2" charset="-122"/>
                <a:ea typeface="宋体" panose="02010600030101010101" pitchFamily="2" charset="-122"/>
                <a:sym typeface="+mn-ea"/>
              </a:rPr>
              <a:t>椎动脉型颈椎病的病理</a:t>
            </a:r>
            <a:r>
              <a:rPr lang="en-US" sz="3600">
                <a:latin typeface="宋体" panose="02010600030101010101" pitchFamily="2" charset="-122"/>
                <a:ea typeface="宋体" panose="02010600030101010101" pitchFamily="2" charset="-122"/>
                <a:sym typeface="+mn-ea"/>
              </a:rPr>
              <a:t> </a:t>
            </a:r>
            <a:endParaRPr lang="en-US" sz="3600">
              <a:latin typeface="宋体" panose="02010600030101010101" pitchFamily="2" charset="-122"/>
              <a:ea typeface="宋体" panose="02010600030101010101" pitchFamily="2" charset="-122"/>
              <a:sym typeface="+mn-ea"/>
            </a:endParaRPr>
          </a:p>
          <a:p>
            <a:r>
              <a:rPr lang="en-US" sz="3600">
                <a:latin typeface="宋体" panose="02010600030101010101" pitchFamily="2" charset="-122"/>
                <a:ea typeface="宋体" panose="02010600030101010101" pitchFamily="2" charset="-122"/>
                <a:sym typeface="+mn-ea"/>
              </a:rPr>
              <a:t>3. </a:t>
            </a:r>
            <a:r>
              <a:rPr lang="zh-CN" altLang="en-US" sz="3600">
                <a:latin typeface="宋体" panose="02010600030101010101" pitchFamily="2" charset="-122"/>
                <a:ea typeface="宋体" panose="02010600030101010101" pitchFamily="2" charset="-122"/>
                <a:sym typeface="+mn-ea"/>
              </a:rPr>
              <a:t>椎动脉型颈椎病的治疗</a:t>
            </a:r>
            <a:endParaRPr lang="zh-CN" altLang="en-US" sz="3600"/>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br>
              <a:rPr lang="zh-CN" b="1">
                <a:ea typeface="宋体" panose="02010600030101010101" pitchFamily="2" charset="-122"/>
                <a:sym typeface="+mn-ea"/>
              </a:rPr>
            </a:br>
            <a:r>
              <a:rPr lang="zh-CN" b="1">
                <a:ea typeface="宋体" panose="02010600030101010101" pitchFamily="2" charset="-122"/>
                <a:sym typeface="+mn-ea"/>
              </a:rPr>
              <a:t>椎动脉型颈椎病的诊断</a:t>
            </a:r>
            <a:endParaRPr lang="zh-CN">
              <a:ea typeface="宋体" panose="02010600030101010101" pitchFamily="2" charset="-122"/>
              <a:sym typeface="+mn-ea"/>
            </a:endParaRPr>
          </a:p>
          <a:p>
            <a:endParaRPr lang="zh-CN" altLang="en-US">
              <a:ea typeface="宋体" panose="02010600030101010101" pitchFamily="2" charset="-122"/>
              <a:sym typeface="+mn-ea"/>
            </a:endParaRPr>
          </a:p>
        </p:txBody>
      </p:sp>
      <p:sp>
        <p:nvSpPr>
          <p:cNvPr id="3" name="内容占位符 2"/>
          <p:cNvSpPr>
            <a:spLocks noGrp="1"/>
          </p:cNvSpPr>
          <p:nvPr>
            <p:ph idx="1"/>
          </p:nvPr>
        </p:nvSpPr>
        <p:spPr/>
        <p:txBody>
          <a:bodyPr/>
          <a:lstStyle/>
          <a:p>
            <a:pPr marL="0" indent="0">
              <a:buNone/>
            </a:pPr>
            <a:r>
              <a:rPr lang="en-US" altLang="zh-CN">
                <a:ea typeface="宋体" panose="02010600030101010101" pitchFamily="2" charset="-122"/>
                <a:sym typeface="+mn-ea"/>
              </a:rPr>
              <a:t>     </a:t>
            </a:r>
            <a:r>
              <a:rPr lang="en-US" altLang="zh-CN" sz="2800">
                <a:ea typeface="宋体" panose="02010600030101010101" pitchFamily="2" charset="-122"/>
                <a:sym typeface="+mn-ea"/>
              </a:rPr>
              <a:t> </a:t>
            </a:r>
            <a:r>
              <a:rPr lang="en-US" altLang="zh-CN">
                <a:ea typeface="宋体" panose="02010600030101010101" pitchFamily="2" charset="-122"/>
                <a:sym typeface="+mn-ea"/>
              </a:rPr>
              <a:t> </a:t>
            </a:r>
            <a:r>
              <a:rPr lang="zh-CN">
                <a:ea typeface="宋体" panose="02010600030101010101" pitchFamily="2" charset="-122"/>
                <a:sym typeface="+mn-ea"/>
              </a:rPr>
              <a:t>(1)中年以上的病人，经常因为头颈部体位的改变而致眩晕，恶心，头痛及视力减退。另外，病人可以伴有神经根刺激症状。 </a:t>
            </a:r>
            <a:endParaRPr lang="zh-CN">
              <a:ea typeface="宋体" panose="02010600030101010101" pitchFamily="2" charset="-122"/>
              <a:sym typeface="+mn-ea"/>
            </a:endParaRPr>
          </a:p>
          <a:p>
            <a:r>
              <a:rPr lang="zh-CN">
                <a:ea typeface="宋体" panose="02010600030101010101" pitchFamily="2" charset="-122"/>
                <a:sym typeface="+mn-ea"/>
              </a:rPr>
              <a:t>　　(2)发病时病人颈部活动常常受限；作颈部较大的旋转、后伸活动时引起眩晕症状。 </a:t>
            </a:r>
            <a:endParaRPr lang="zh-CN">
              <a:ea typeface="宋体" panose="02010600030101010101" pitchFamily="2" charset="-122"/>
              <a:sym typeface="+mn-ea"/>
            </a:endParaRPr>
          </a:p>
          <a:p>
            <a:r>
              <a:rPr lang="zh-CN">
                <a:ea typeface="宋体" panose="02010600030101010101" pitchFamily="2" charset="-122"/>
                <a:sym typeface="+mn-ea"/>
              </a:rPr>
              <a:t>　　(3)作后颈部触诊检查时，可以发现部分病人上颈椎或其他患椎有移位，相应的关节囊部肿胀和压痛。 </a:t>
            </a:r>
            <a:endParaRPr lang="zh-CN">
              <a:ea typeface="宋体" panose="02010600030101010101" pitchFamily="2" charset="-122"/>
              <a:sym typeface="+mn-ea"/>
            </a:endParaRPr>
          </a:p>
          <a:p>
            <a:r>
              <a:rPr lang="zh-CN">
                <a:ea typeface="宋体" panose="02010600030101010101" pitchFamily="2" charset="-122"/>
                <a:sym typeface="+mn-ea"/>
              </a:rPr>
              <a:t>　　(4)颈椎正侧位及斜位X线平片可以发现患椎病理性移位。 </a:t>
            </a:r>
            <a:endParaRPr lang="zh-CN">
              <a:ea typeface="宋体" panose="02010600030101010101" pitchFamily="2" charset="-122"/>
              <a:sym typeface="+mn-ea"/>
            </a:endParaRPr>
          </a:p>
          <a:p>
            <a:r>
              <a:rPr lang="zh-CN">
                <a:ea typeface="宋体" panose="02010600030101010101" pitchFamily="2" charset="-122"/>
                <a:sym typeface="+mn-ea"/>
              </a:rPr>
              <a:t>　　(5)部分病人在患侧锁骨上部可以听到椎动脉血流受阻的声音。 </a:t>
            </a:r>
            <a:endParaRPr lang="zh-CN">
              <a:ea typeface="宋体" panose="02010600030101010101" pitchFamily="2" charset="-122"/>
              <a:sym typeface="+mn-ea"/>
            </a:endParaRPr>
          </a:p>
          <a:p>
            <a:endParaRPr lang="zh-CN" altLang="en-US"/>
          </a:p>
          <a:p>
            <a:endParaRPr lang="zh-CN" altLang="en-US"/>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u="sng">
                <a:solidFill>
                  <a:srgbClr val="FF0000"/>
                </a:solidFill>
                <a:ea typeface="宋体" panose="02010600030101010101" pitchFamily="2" charset="-122"/>
                <a:sym typeface="+mn-ea"/>
                <a:hlinkClick r:id="rId2"/>
              </a:rPr>
              <a:t>椎动脉型颈椎病</a:t>
            </a:r>
            <a:r>
              <a:rPr lang="zh-CN">
                <a:solidFill>
                  <a:srgbClr val="FF0000"/>
                </a:solidFill>
                <a:ea typeface="宋体" panose="02010600030101010101" pitchFamily="2" charset="-122"/>
                <a:sym typeface="+mn-ea"/>
              </a:rPr>
              <a:t>有什么典型症状？</a:t>
            </a:r>
            <a:endParaRPr lang="zh-CN" altLang="en-US">
              <a:solidFill>
                <a:srgbClr val="FF0000"/>
              </a:solidFill>
              <a:ea typeface="宋体" panose="02010600030101010101" pitchFamily="2" charset="-122"/>
              <a:sym typeface="+mn-ea"/>
            </a:endParaRPr>
          </a:p>
        </p:txBody>
      </p:sp>
      <p:sp>
        <p:nvSpPr>
          <p:cNvPr id="3" name="内容占位符 2"/>
          <p:cNvSpPr>
            <a:spLocks noGrp="1"/>
          </p:cNvSpPr>
          <p:nvPr>
            <p:ph idx="1"/>
          </p:nvPr>
        </p:nvSpPr>
        <p:spPr>
          <a:xfrm>
            <a:off x="457200" y="1064260"/>
            <a:ext cx="8229600" cy="3529965"/>
          </a:xfrm>
        </p:spPr>
        <p:txBody>
          <a:bodyPr/>
          <a:lstStyle/>
          <a:p>
            <a:pPr marL="0" indent="0">
              <a:buNone/>
            </a:pPr>
            <a:r>
              <a:rPr lang="en-US">
                <a:latin typeface="宋体" panose="02010600030101010101" pitchFamily="2" charset="-122"/>
                <a:ea typeface="宋体" panose="02010600030101010101" pitchFamily="2" charset="-122"/>
                <a:sym typeface="+mn-ea"/>
              </a:rPr>
              <a:t> </a:t>
            </a:r>
            <a:r>
              <a:rPr lang="zh-CN" sz="2000">
                <a:ea typeface="宋体" panose="02010600030101010101" pitchFamily="2" charset="-122"/>
                <a:sym typeface="+mn-ea"/>
              </a:rPr>
              <a:t>(1)眩晕 </a:t>
            </a:r>
            <a:endParaRPr lang="zh-CN" sz="2000">
              <a:ea typeface="宋体" panose="02010600030101010101" pitchFamily="2" charset="-122"/>
              <a:sym typeface="+mn-ea"/>
            </a:endParaRPr>
          </a:p>
          <a:p>
            <a:r>
              <a:rPr lang="zh-CN" sz="2000">
                <a:ea typeface="宋体" panose="02010600030101010101" pitchFamily="2" charset="-122"/>
                <a:sym typeface="+mn-ea"/>
              </a:rPr>
              <a:t>　　眩晕是椎动脉型颈椎病病人的常见症状。病人因为颈部的伸展或旋转而改变体位诱发眩晕症状。</a:t>
            </a:r>
            <a:endParaRPr lang="zh-CN" sz="2000">
              <a:ea typeface="宋体" panose="02010600030101010101" pitchFamily="2" charset="-122"/>
              <a:sym typeface="+mn-ea"/>
            </a:endParaRPr>
          </a:p>
          <a:p>
            <a:pPr marL="0" indent="0">
              <a:buNone/>
            </a:pPr>
            <a:r>
              <a:rPr lang="zh-CN" sz="2000">
                <a:ea typeface="宋体" panose="02010600030101010101" pitchFamily="2" charset="-122"/>
                <a:sym typeface="+mn-ea"/>
              </a:rPr>
              <a:t>   </a:t>
            </a:r>
            <a:r>
              <a:rPr lang="zh-CN" sz="2000" u="sng">
                <a:solidFill>
                  <a:srgbClr val="C00000"/>
                </a:solidFill>
                <a:ea typeface="宋体" panose="02010600030101010101" pitchFamily="2" charset="-122"/>
                <a:sym typeface="+mn-ea"/>
              </a:rPr>
              <a:t>前庭神经核缺血性病变引起的眩晕：</a:t>
            </a:r>
            <a:r>
              <a:rPr lang="zh-CN" sz="2000">
                <a:ea typeface="宋体" panose="02010600030101010101" pitchFamily="2" charset="-122"/>
                <a:sym typeface="+mn-ea"/>
              </a:rPr>
              <a:t>时间短，数秒至数分钟即消失，发病时病人可有轻度失神及运动失调，表现为行走不稳或斜向一方，眩晕性属中枢性眩晕症。</a:t>
            </a:r>
            <a:endParaRPr lang="zh-CN" sz="2000">
              <a:ea typeface="宋体" panose="02010600030101010101" pitchFamily="2" charset="-122"/>
              <a:sym typeface="+mn-ea"/>
            </a:endParaRPr>
          </a:p>
          <a:p>
            <a:pPr marL="0" indent="0">
              <a:buNone/>
            </a:pPr>
            <a:r>
              <a:rPr lang="zh-CN" sz="2000">
                <a:ea typeface="宋体" panose="02010600030101010101" pitchFamily="2" charset="-122"/>
                <a:sym typeface="+mn-ea"/>
              </a:rPr>
              <a:t>  </a:t>
            </a:r>
            <a:r>
              <a:rPr lang="zh-CN" sz="2000" u="sng">
                <a:solidFill>
                  <a:srgbClr val="C00000"/>
                </a:solidFill>
                <a:ea typeface="宋体" panose="02010600030101010101" pitchFamily="2" charset="-122"/>
                <a:sym typeface="+mn-ea"/>
              </a:rPr>
              <a:t> 迷路缺血性病变引起的眩晕：</a:t>
            </a:r>
            <a:r>
              <a:rPr lang="zh-CN" sz="2000">
                <a:ea typeface="宋体" panose="02010600030101010101" pitchFamily="2" charset="-122"/>
                <a:sym typeface="+mn-ea"/>
              </a:rPr>
              <a:t>不伴意识障碍。前庭神经病变引起的迷路缺血性病变属周围性眩晕症。部分病人恶心感，急性发病时病人不能抬头，少数人有复视、眼颤、耳鸣及耳聋等症状。</a:t>
            </a:r>
            <a:r>
              <a:rPr lang="en-US" sz="2000">
                <a:latin typeface="宋体" panose="02010600030101010101" pitchFamily="2" charset="-122"/>
                <a:ea typeface="宋体" panose="02010600030101010101" pitchFamily="2" charset="-122"/>
                <a:sym typeface="+mn-ea"/>
              </a:rPr>
              <a:t> </a:t>
            </a:r>
            <a:endParaRPr lang="zh-CN" sz="2000">
              <a:ea typeface="宋体" panose="02010600030101010101" pitchFamily="2" charset="-122"/>
              <a:sym typeface="+mn-ea"/>
            </a:endParaRPr>
          </a:p>
          <a:p>
            <a:r>
              <a:rPr lang="zh-CN" sz="2000">
                <a:ea typeface="宋体" panose="02010600030101010101" pitchFamily="2" charset="-122"/>
                <a:sym typeface="+mn-ea"/>
              </a:rPr>
              <a:t>　　在体征方面，发病时病人颈部活动受限，作颈部旋转或活动可引起眩晕、恶心或心慌等症状；部分病人在患侧锁骨上听诊检查能听到椎动脉因为扭曲、血流受阴引起的杂音。后颈部拇指触诊能摸及患椎向一侧呈旋转移位，同时棘突及移位的关节突关节部有明显压痛。</a:t>
            </a:r>
            <a:r>
              <a:rPr lang="en-US" sz="2000">
                <a:latin typeface="宋体" panose="02010600030101010101" pitchFamily="2" charset="-122"/>
                <a:ea typeface="宋体" panose="02010600030101010101" pitchFamily="2" charset="-122"/>
                <a:sym typeface="+mn-ea"/>
              </a:rPr>
              <a:t> </a:t>
            </a:r>
            <a:endParaRPr lang="zh-CN" sz="2000">
              <a:ea typeface="宋体" panose="02010600030101010101" pitchFamily="2" charset="-122"/>
              <a:sym typeface="+mn-ea"/>
            </a:endParaRPr>
          </a:p>
          <a:p>
            <a:r>
              <a:rPr lang="zh-CN" sz="2000">
                <a:ea typeface="宋体" panose="02010600030101010101" pitchFamily="2" charset="-122"/>
                <a:sym typeface="+mn-ea"/>
              </a:rPr>
              <a:t>　　</a:t>
            </a:r>
            <a:endParaRPr lang="zh-CN" altLang="en-US"/>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u="sng">
                <a:solidFill>
                  <a:srgbClr val="136EC2"/>
                </a:solidFill>
                <a:ea typeface="宋体" panose="02010600030101010101" pitchFamily="2" charset="-122"/>
                <a:sym typeface="+mn-ea"/>
                <a:hlinkClick r:id="rId2"/>
              </a:rPr>
              <a:t>椎动脉型颈椎病</a:t>
            </a:r>
            <a:r>
              <a:rPr lang="zh-CN">
                <a:ea typeface="宋体" panose="02010600030101010101" pitchFamily="2" charset="-122"/>
                <a:sym typeface="+mn-ea"/>
              </a:rPr>
              <a:t>有什么典型症状？</a:t>
            </a:r>
            <a:endParaRPr lang="zh-CN" altLang="en-US"/>
          </a:p>
        </p:txBody>
      </p:sp>
      <p:sp>
        <p:nvSpPr>
          <p:cNvPr id="3" name="内容占位符 2"/>
          <p:cNvSpPr>
            <a:spLocks noGrp="1"/>
          </p:cNvSpPr>
          <p:nvPr>
            <p:ph idx="1"/>
          </p:nvPr>
        </p:nvSpPr>
        <p:spPr/>
        <p:txBody>
          <a:bodyPr/>
          <a:lstStyle/>
          <a:p>
            <a:r>
              <a:rPr lang="zh-CN" sz="2000">
                <a:ea typeface="宋体" panose="02010600030101010101" pitchFamily="2" charset="-122"/>
                <a:sym typeface="+mn-ea"/>
              </a:rPr>
              <a:t>(2)头痛 </a:t>
            </a:r>
            <a:endParaRPr lang="zh-CN" sz="2000">
              <a:ea typeface="宋体" panose="02010600030101010101" pitchFamily="2" charset="-122"/>
              <a:sym typeface="+mn-ea"/>
            </a:endParaRPr>
          </a:p>
          <a:p>
            <a:r>
              <a:rPr lang="zh-CN" sz="2000">
                <a:ea typeface="宋体" panose="02010600030101010101" pitchFamily="2" charset="-122"/>
                <a:sym typeface="+mn-ea"/>
              </a:rPr>
              <a:t>　　椎动脉型颈椎病的病人在发病时，头痛和眩晕症状一般同时存在。其中枕大神经病变是引起头痛的主要原因。因为椎动脉分支枕动脉供给枕大神经，临床上椎动脉痉挛引起枕大神经缺血而出现枕大神经，临床上椎动脉痉挛引起枕大神经缺血而出现枕大神经支配区头痛症状，为间歇性跳痛，从一侧后颈部向枕部及半侧头部放射，并有灼热感，少数病人有痛觉过敏，摸及部即感疼痛明显。另外，副神经周围支配的斜方肌，其根性的病变或该肌外伤后可引起斜方肌痉挛，而从斜方肌穿出的枕大神经支受到挤压诱发临床症状，寰椎或枢椎发生移位时出可刺激从中穿出的枕大神经而发头痛。</a:t>
            </a:r>
            <a:r>
              <a:rPr lang="en-US" sz="2000">
                <a:latin typeface="宋体" panose="02010600030101010101" pitchFamily="2" charset="-122"/>
                <a:ea typeface="宋体" panose="02010600030101010101" pitchFamily="2" charset="-122"/>
                <a:sym typeface="+mn-ea"/>
              </a:rPr>
              <a:t> </a:t>
            </a:r>
            <a:endParaRPr lang="zh-CN" sz="2000">
              <a:ea typeface="宋体" panose="02010600030101010101" pitchFamily="2" charset="-122"/>
              <a:sym typeface="+mn-ea"/>
            </a:endParaRPr>
          </a:p>
          <a:p>
            <a:r>
              <a:rPr lang="zh-CN" sz="2000">
                <a:ea typeface="宋体" panose="02010600030101010101" pitchFamily="2" charset="-122"/>
                <a:sym typeface="+mn-ea"/>
              </a:rPr>
              <a:t>　　（</a:t>
            </a:r>
            <a:endParaRPr lang="zh-CN" altLang="en-US" sz="2000"/>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u="sng">
                <a:solidFill>
                  <a:srgbClr val="136EC2"/>
                </a:solidFill>
                <a:ea typeface="宋体" panose="02010600030101010101" pitchFamily="2" charset="-122"/>
                <a:sym typeface="+mn-ea"/>
                <a:hlinkClick r:id="rId2"/>
              </a:rPr>
              <a:t>椎动脉型颈椎病</a:t>
            </a:r>
            <a:r>
              <a:rPr lang="zh-CN">
                <a:ea typeface="宋体" panose="02010600030101010101" pitchFamily="2" charset="-122"/>
                <a:sym typeface="+mn-ea"/>
              </a:rPr>
              <a:t>有什么典型症状？</a:t>
            </a:r>
            <a:endParaRPr lang="zh-CN" altLang="en-US"/>
          </a:p>
        </p:txBody>
      </p:sp>
      <p:sp>
        <p:nvSpPr>
          <p:cNvPr id="3" name="内容占位符 2"/>
          <p:cNvSpPr>
            <a:spLocks noGrp="1"/>
          </p:cNvSpPr>
          <p:nvPr>
            <p:ph idx="1"/>
          </p:nvPr>
        </p:nvSpPr>
        <p:spPr/>
        <p:txBody>
          <a:bodyPr/>
          <a:lstStyle/>
          <a:p>
            <a:r>
              <a:rPr lang="zh-CN">
                <a:ea typeface="宋体" panose="02010600030101010101" pitchFamily="2" charset="-122"/>
                <a:sym typeface="+mn-ea"/>
              </a:rPr>
              <a:t>3）视觉障碍 </a:t>
            </a:r>
            <a:endParaRPr lang="zh-CN">
              <a:ea typeface="宋体" panose="02010600030101010101" pitchFamily="2" charset="-122"/>
              <a:sym typeface="+mn-ea"/>
            </a:endParaRPr>
          </a:p>
          <a:p>
            <a:r>
              <a:rPr lang="zh-CN">
                <a:ea typeface="宋体" panose="02010600030101010101" pitchFamily="2" charset="-122"/>
                <a:sym typeface="+mn-ea"/>
              </a:rPr>
              <a:t>　　由于颈椎病引起椎-基底动脉系痉挛，继发大脑枕叶视觉中枢缺血性病变，少数病人可出现视力减退或视野缺损，严重者甚至可以引起失明现象。 </a:t>
            </a:r>
            <a:endParaRPr lang="zh-CN" altLang="en-US"/>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b="1">
                <a:ea typeface="宋体" panose="02010600030101010101" pitchFamily="2" charset="-122"/>
                <a:sym typeface="+mn-ea"/>
              </a:rPr>
              <a:t>椎动脉型颈椎病的病理</a:t>
            </a:r>
            <a:endParaRPr lang="zh-CN">
              <a:ea typeface="宋体" panose="02010600030101010101" pitchFamily="2" charset="-122"/>
              <a:sym typeface="+mn-ea"/>
            </a:endParaRPr>
          </a:p>
          <a:p>
            <a:endParaRPr lang="zh-CN" altLang="en-US" b="1">
              <a:ea typeface="宋体" panose="02010600030101010101" pitchFamily="2" charset="-122"/>
              <a:sym typeface="+mn-ea"/>
            </a:endParaRPr>
          </a:p>
        </p:txBody>
      </p:sp>
      <p:sp>
        <p:nvSpPr>
          <p:cNvPr id="3" name="内容占位符 2"/>
          <p:cNvSpPr>
            <a:spLocks noGrp="1"/>
          </p:cNvSpPr>
          <p:nvPr>
            <p:ph idx="1"/>
          </p:nvPr>
        </p:nvSpPr>
        <p:spPr>
          <a:xfrm>
            <a:off x="457200" y="883920"/>
            <a:ext cx="8229600" cy="3710305"/>
          </a:xfrm>
        </p:spPr>
        <p:txBody>
          <a:bodyPr/>
          <a:lstStyle/>
          <a:p>
            <a:r>
              <a:rPr lang="zh-CN">
                <a:ea typeface="宋体" panose="02010600030101010101" pitchFamily="2" charset="-122"/>
                <a:sym typeface="+mn-ea"/>
              </a:rPr>
              <a:t>　　(1)骨刺的影响 </a:t>
            </a:r>
            <a:endParaRPr lang="zh-CN">
              <a:ea typeface="宋体" panose="02010600030101010101" pitchFamily="2" charset="-122"/>
              <a:sym typeface="+mn-ea"/>
            </a:endParaRPr>
          </a:p>
          <a:p>
            <a:r>
              <a:rPr lang="zh-CN">
                <a:ea typeface="宋体" panose="02010600030101010101" pitchFamily="2" charset="-122"/>
                <a:sym typeface="+mn-ea"/>
              </a:rPr>
              <a:t>　　因为颈6以上有增生的骨刺时，如椎间盘病变，可以刺激椎动脉痉挛，也可以压迫使其管腔狭窄。 </a:t>
            </a:r>
            <a:endParaRPr lang="zh-CN">
              <a:ea typeface="宋体" panose="02010600030101010101" pitchFamily="2" charset="-122"/>
              <a:sym typeface="+mn-ea"/>
            </a:endParaRPr>
          </a:p>
          <a:p>
            <a:r>
              <a:rPr lang="zh-CN">
                <a:ea typeface="宋体" panose="02010600030101010101" pitchFamily="2" charset="-122"/>
                <a:sym typeface="+mn-ea"/>
              </a:rPr>
              <a:t>　　(2)血管的变异 </a:t>
            </a:r>
            <a:endParaRPr lang="zh-CN">
              <a:ea typeface="宋体" panose="02010600030101010101" pitchFamily="2" charset="-122"/>
              <a:sym typeface="+mn-ea"/>
            </a:endParaRPr>
          </a:p>
          <a:p>
            <a:r>
              <a:rPr lang="zh-CN">
                <a:ea typeface="宋体" panose="02010600030101010101" pitchFamily="2" charset="-122"/>
                <a:sym typeface="+mn-ea"/>
              </a:rPr>
              <a:t>　　在正常情况下，椎动脉管径大小是颈动脉的二分之一。约为4mm，且左右动脉相等，保证脑部正常的供血量，在病理情况下，如椎动脉受到刺激。发生痉挛或狭窄，可以出现供血不足的症状。 </a:t>
            </a:r>
            <a:endParaRPr lang="zh-CN">
              <a:ea typeface="宋体" panose="02010600030101010101" pitchFamily="2" charset="-122"/>
              <a:sym typeface="+mn-ea"/>
            </a:endParaRPr>
          </a:p>
          <a:p>
            <a:r>
              <a:rPr lang="zh-CN">
                <a:ea typeface="宋体" panose="02010600030101010101" pitchFamily="2" charset="-122"/>
                <a:sym typeface="+mn-ea"/>
              </a:rPr>
              <a:t>　　</a:t>
            </a:r>
            <a:endParaRPr lang="zh-CN" altLang="en-US"/>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标题 1"/>
          <p:cNvSpPr>
            <a:spLocks noGrp="1"/>
          </p:cNvSpPr>
          <p:nvPr>
            <p:ph type="title"/>
          </p:nvPr>
        </p:nvSpPr>
        <p:spPr/>
        <p:txBody>
          <a:bodyPr/>
          <a:lstStyle/>
          <a:p>
            <a:r>
              <a:rPr lang="zh-CN" b="1">
                <a:ea typeface="宋体" panose="02010600030101010101" pitchFamily="2" charset="-122"/>
                <a:sym typeface="+mn-ea"/>
              </a:rPr>
              <a:t>椎动脉型颈椎病的病理</a:t>
            </a:r>
            <a:endParaRPr lang="zh-CN" altLang="en-US"/>
          </a:p>
        </p:txBody>
      </p:sp>
      <p:sp>
        <p:nvSpPr>
          <p:cNvPr id="3" name="内容占位符 2"/>
          <p:cNvSpPr>
            <a:spLocks noGrp="1"/>
          </p:cNvSpPr>
          <p:nvPr>
            <p:ph idx="1"/>
          </p:nvPr>
        </p:nvSpPr>
        <p:spPr/>
        <p:txBody>
          <a:bodyPr/>
          <a:lstStyle/>
          <a:p>
            <a:r>
              <a:rPr lang="zh-CN">
                <a:ea typeface="宋体" panose="02010600030101010101" pitchFamily="2" charset="-122"/>
                <a:sym typeface="+mn-ea"/>
              </a:rPr>
              <a:t>(3)血管的病变 </a:t>
            </a:r>
            <a:endParaRPr lang="zh-CN">
              <a:ea typeface="宋体" panose="02010600030101010101" pitchFamily="2" charset="-122"/>
              <a:sym typeface="+mn-ea"/>
            </a:endParaRPr>
          </a:p>
          <a:p>
            <a:r>
              <a:rPr lang="zh-CN">
                <a:ea typeface="宋体" panose="02010600030101010101" pitchFamily="2" charset="-122"/>
                <a:sym typeface="+mn-ea"/>
              </a:rPr>
              <a:t>　　颈椎病与动脉硬化的发病年龄相同，均在中年以上，动脉硬化的粥样斑好于椎动脉从锁骨下动脉的分支处即第一段见于两横突之间；第三段、第四段更次之。基底动脉中间不拐弯，在其起点、终点及分支处由于血液汇流、形成旋涡，容易损伤血管的内膜而形成粥样斑。这样，动脉粥硬化之后很容易受到颈椎病骨刺的影响而产生供血不足的症状。另外，因为颈椎间盘发生变性而椎间隙变窄时，颈椎变短而椎动脉相对变长，当椎动脉有畸形或动脉硬化时，无论是颈部活动的牵拉，还是血流的冲击，都可以使颈动脉变长而扭曲影响正常血液循环。</a:t>
            </a:r>
            <a:r>
              <a:rPr lang="en-US">
                <a:latin typeface="宋体" panose="02010600030101010101" pitchFamily="2" charset="-122"/>
                <a:ea typeface="宋体" panose="02010600030101010101" pitchFamily="2" charset="-122"/>
                <a:sym typeface="+mn-ea"/>
              </a:rPr>
              <a:t> </a:t>
            </a:r>
            <a:endParaRPr lang="zh-CN">
              <a:ea typeface="宋体" panose="02010600030101010101" pitchFamily="2" charset="-122"/>
              <a:sym typeface="+mn-ea"/>
            </a:endParaRPr>
          </a:p>
          <a:p>
            <a:r>
              <a:rPr lang="zh-CN">
                <a:ea typeface="宋体" panose="02010600030101010101" pitchFamily="2" charset="-122"/>
                <a:sym typeface="+mn-ea"/>
              </a:rPr>
              <a:t>　　</a:t>
            </a:r>
            <a:endParaRPr lang="zh-CN" altLang="en-US"/>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38735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https://d.book118.com/636040111240010103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1_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117</Paragraphs>
  <Slides>27</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27</vt:i4>
      </vt:variant>
    </vt:vector>
  </HeadingPairs>
  <TitlesOfParts>
    <vt:vector baseType="lpstr" size="33">
      <vt:lpstr>Arial</vt:lpstr>
      <vt:lpstr>Calibri</vt:lpstr>
      <vt:lpstr>宋体</vt:lpstr>
      <vt:lpstr>华文行楷</vt:lpstr>
      <vt:lpstr>仿宋</vt:lpstr>
      <vt:lpstr>Office Theme</vt:lpstr>
      <vt:lpstr> 颈椎病定义</vt:lpstr>
      <vt:lpstr>颈椎病临床分型</vt:lpstr>
      <vt:lpstr>一：颈型颈椎病</vt:lpstr>
      <vt:lpstr>颈型颈椎病概述</vt:lpstr>
      <vt:lpstr>PowerPoint Presentation</vt:lpstr>
      <vt:lpstr> 颈型颈椎病症状</vt:lpstr>
      <vt:lpstr>颈型颈椎病的治疗</vt:lpstr>
      <vt:lpstr>二:神经根型颈椎病</vt:lpstr>
      <vt:lpstr>神经根型颈椎病的症状</vt:lpstr>
      <vt:lpstr>神经根型颈椎病的症状</vt:lpstr>
      <vt:lpstr>神经根型颈椎病的症状</vt:lpstr>
      <vt:lpstr>神经根型颈椎病的症状</vt:lpstr>
      <vt:lpstr>神经根型颈椎病的诊断</vt:lpstr>
      <vt:lpstr>神经根型颈椎病的诊断</vt:lpstr>
      <vt:lpstr>神经根型的发病机理</vt:lpstr>
      <vt:lpstr>神经根型的发病机理</vt:lpstr>
      <vt:lpstr>神经根型的发病机理</vt:lpstr>
      <vt:lpstr>神经根型治疗</vt:lpstr>
      <vt:lpstr>神经根型治疗</vt:lpstr>
      <vt:lpstr>三：椎动脉型颈椎病</vt:lpstr>
      <vt:lpstr>椎动脉型颈椎病的诊断
</vt:lpstr>
      <vt:lpstr>椎动脉型颈椎病有什么典型症状？</vt:lpstr>
      <vt:lpstr>椎动脉型颈椎病有什么典型症状？</vt:lpstr>
      <vt:lpstr>椎动脉型颈椎病有什么典型症状？</vt:lpstr>
      <vt:lpstr>椎动脉型颈椎病的病理
</vt:lpstr>
      <vt:lpstr>椎动脉型颈椎病的病理</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2024-09-29T09:57:12.978</cp:lastPrinted>
  <dcterms:created xsi:type="dcterms:W3CDTF">2024-09-29T01:57:12Z</dcterms:created>
  <dcterms:modified xsi:type="dcterms:W3CDTF">2024-09-29T01:57:14Z</dcterms:modified>
</cp:coreProperties>
</file>