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0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82313-990A-435B-9075-66BA3D15F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2D549-0819-4D23-9BA7-10801623F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48078-72F5-412E-9957-C8902E5C3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995F3-31CC-4E41-BB30-4C85FF4D6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B45FC-72EB-4371-9437-B58109883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8078E0-D769-4F51-9D95-9B1B8F6DE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1DC4E-4FC6-472B-9AF0-30F7BE51F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F6159-AE93-4D91-81DE-A96F4B734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EBBE4-3DE7-46A9-8FB6-57232BC96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930D3-AC85-4A5E-8028-545CEE995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E8307-6E7C-4B5F-ADEE-DB88E9BFB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93" r:id="rId2"/>
    <p:sldLayoutId id="2147484494" r:id="rId3"/>
    <p:sldLayoutId id="2147484495" r:id="rId4"/>
    <p:sldLayoutId id="2147484496" r:id="rId5"/>
    <p:sldLayoutId id="2147484497" r:id="rId6"/>
    <p:sldLayoutId id="2147484498" r:id="rId7"/>
    <p:sldLayoutId id="2147484499" r:id="rId8"/>
    <p:sldLayoutId id="2147484500" r:id="rId9"/>
    <p:sldLayoutId id="2147484501" r:id="rId10"/>
    <p:sldLayoutId id="21474845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tags" Target="../tags/tag131.xml" /><Relationship Id="rId26" Type="http://schemas.openxmlformats.org/officeDocument/2006/relationships/tags" Target="../tags/tag132.xml" /><Relationship Id="rId27" Type="http://schemas.openxmlformats.org/officeDocument/2006/relationships/tags" Target="../tags/tag133.xml" /><Relationship Id="rId28" Type="http://schemas.openxmlformats.org/officeDocument/2006/relationships/tags" Target="../tags/tag134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27" Type="http://schemas.openxmlformats.org/officeDocument/2006/relationships/tags" Target="../tags/tag218.xml" /><Relationship Id="rId28" Type="http://schemas.openxmlformats.org/officeDocument/2006/relationships/tags" Target="../tags/tag219.xml" /><Relationship Id="rId29" Type="http://schemas.openxmlformats.org/officeDocument/2006/relationships/tags" Target="../tags/tag220.xml" /><Relationship Id="rId3" Type="http://schemas.openxmlformats.org/officeDocument/2006/relationships/tags" Target="../tags/tag194.xml" /><Relationship Id="rId30" Type="http://schemas.openxmlformats.org/officeDocument/2006/relationships/tags" Target="../tags/tag221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012011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供应室设备管理及维护课件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供应室设备采购与验收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供应室设备使用与保养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供应室设备维护与维修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供应室设备报废与处置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供应室设备管理概述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供应室设备管理概述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设备管理的重要性和意义</a:t>
            </a:r>
            <a:endParaRPr lang="zh-CN" altLang="en-US"/>
          </a:p>
        </p:txBody>
      </p:sp>
      <p:sp>
        <p:nvSpPr>
          <p:cNvPr id="1048910" name="Freeform 27"/>
          <p:cNvSpPr/>
          <p:nvPr>
            <p:custDataLst>
              <p:tags r:id="rId2"/>
            </p:custDataLst>
          </p:nvPr>
        </p:nvSpPr>
        <p:spPr bwMode="auto">
          <a:xfrm>
            <a:off x="694799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矩形: 圆角 32"/>
          <p:cNvSpPr/>
          <p:nvPr>
            <p:custDataLst>
              <p:tags r:id="rId3"/>
            </p:custDataLst>
          </p:nvPr>
        </p:nvSpPr>
        <p:spPr>
          <a:xfrm flipH="1">
            <a:off x="822809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799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16" name="正文"/>
          <p:cNvSpPr txBox="1"/>
          <p:nvPr>
            <p:custDataLst>
              <p:tags r:id="rId5"/>
            </p:custDataLst>
          </p:nvPr>
        </p:nvSpPr>
        <p:spPr>
          <a:xfrm>
            <a:off x="955915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保障医疗安全：设备正常运行是医疗工作正常开展的前提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6"/>
            </p:custDataLst>
          </p:nvPr>
        </p:nvSpPr>
        <p:spPr>
          <a:xfrm>
            <a:off x="763581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0" name="Freeform 27"/>
          <p:cNvSpPr/>
          <p:nvPr>
            <p:custDataLst>
              <p:tags r:id="rId7"/>
            </p:custDataLst>
          </p:nvPr>
        </p:nvSpPr>
        <p:spPr bwMode="auto">
          <a:xfrm>
            <a:off x="3516122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矩形: 圆角 38"/>
          <p:cNvSpPr/>
          <p:nvPr>
            <p:custDataLst>
              <p:tags r:id="rId8"/>
            </p:custDataLst>
          </p:nvPr>
        </p:nvSpPr>
        <p:spPr>
          <a:xfrm flipH="1">
            <a:off x="3644132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122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26" name="正文"/>
          <p:cNvSpPr txBox="1"/>
          <p:nvPr>
            <p:custDataLst>
              <p:tags r:id="rId10"/>
            </p:custDataLst>
          </p:nvPr>
        </p:nvSpPr>
        <p:spPr>
          <a:xfrm>
            <a:off x="3777238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提高医疗质量：设备性能的稳定和优化直接关系到医疗质量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28" name="标题"/>
          <p:cNvSpPr txBox="1"/>
          <p:nvPr>
            <p:custDataLst>
              <p:tags r:id="rId11"/>
            </p:custDataLst>
          </p:nvPr>
        </p:nvSpPr>
        <p:spPr>
          <a:xfrm>
            <a:off x="3584904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0" name="Freeform 27"/>
          <p:cNvSpPr/>
          <p:nvPr>
            <p:custDataLst>
              <p:tags r:id="rId12"/>
            </p:custDataLst>
          </p:nvPr>
        </p:nvSpPr>
        <p:spPr bwMode="auto">
          <a:xfrm>
            <a:off x="6337445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矩形: 圆角 68"/>
          <p:cNvSpPr/>
          <p:nvPr>
            <p:custDataLst>
              <p:tags r:id="rId13"/>
            </p:custDataLst>
          </p:nvPr>
        </p:nvSpPr>
        <p:spPr>
          <a:xfrm flipH="1">
            <a:off x="6465455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7445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36" name="正文"/>
          <p:cNvSpPr txBox="1"/>
          <p:nvPr>
            <p:custDataLst>
              <p:tags r:id="rId15"/>
            </p:custDataLst>
          </p:nvPr>
        </p:nvSpPr>
        <p:spPr>
          <a:xfrm>
            <a:off x="6598561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降低运营成本：合理的管理和维护可以延长设备使用寿命，减少维修和更换成本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16"/>
            </p:custDataLst>
          </p:nvPr>
        </p:nvSpPr>
        <p:spPr>
          <a:xfrm>
            <a:off x="6406227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0" name="Freeform 27"/>
          <p:cNvSpPr/>
          <p:nvPr>
            <p:custDataLst>
              <p:tags r:id="rId17"/>
            </p:custDataLst>
          </p:nvPr>
        </p:nvSpPr>
        <p:spPr bwMode="auto">
          <a:xfrm>
            <a:off x="9158768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矩形: 圆角 74"/>
          <p:cNvSpPr/>
          <p:nvPr>
            <p:custDataLst>
              <p:tags r:id="rId18"/>
            </p:custDataLst>
          </p:nvPr>
        </p:nvSpPr>
        <p:spPr>
          <a:xfrm flipH="1">
            <a:off x="9287415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768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46" name="正文"/>
          <p:cNvSpPr txBox="1"/>
          <p:nvPr>
            <p:custDataLst>
              <p:tags r:id="rId20"/>
            </p:custDataLst>
          </p:nvPr>
        </p:nvSpPr>
        <p:spPr>
          <a:xfrm>
            <a:off x="9419884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提升医院形象：良好的设备管理可以展现医院的专业性和现代化水平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1"/>
            </p:custDataLst>
          </p:nvPr>
        </p:nvSpPr>
        <p:spPr>
          <a:xfrm>
            <a:off x="9228187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设备管理的基本原则和要求</a:t>
            </a:r>
            <a:endParaRPr lang="zh-CN" altLang="en-US"/>
          </a:p>
        </p:txBody>
      </p:sp>
      <p:sp>
        <p:nvSpPr>
          <p:cNvPr id="1048984" name="椭圆 262"/>
          <p:cNvSpPr/>
          <p:nvPr>
            <p:custDataLst>
              <p:tags r:id="rId2"/>
            </p:custDataLst>
          </p:nvPr>
        </p:nvSpPr>
        <p:spPr>
          <a:xfrm>
            <a:off x="2472706" y="303595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63"/>
          <p:cNvSpPr/>
          <p:nvPr>
            <p:custDataLst>
              <p:tags r:id="rId3"/>
            </p:custDataLst>
          </p:nvPr>
        </p:nvSpPr>
        <p:spPr>
          <a:xfrm>
            <a:off x="3311791" y="311509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64"/>
          <p:cNvSpPr/>
          <p:nvPr>
            <p:custDataLst>
              <p:tags r:id="rId4"/>
            </p:custDataLst>
          </p:nvPr>
        </p:nvSpPr>
        <p:spPr>
          <a:xfrm>
            <a:off x="4097468" y="334803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65"/>
          <p:cNvSpPr/>
          <p:nvPr>
            <p:custDataLst>
              <p:tags r:id="rId5"/>
            </p:custDataLst>
          </p:nvPr>
        </p:nvSpPr>
        <p:spPr>
          <a:xfrm>
            <a:off x="4761529" y="354493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66"/>
          <p:cNvSpPr/>
          <p:nvPr>
            <p:custDataLst>
              <p:tags r:id="rId6"/>
            </p:custDataLst>
          </p:nvPr>
        </p:nvSpPr>
        <p:spPr>
          <a:xfrm>
            <a:off x="5442320" y="374634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367298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68"/>
          <p:cNvSpPr/>
          <p:nvPr>
            <p:custDataLst>
              <p:tags r:id="rId8"/>
            </p:custDataLst>
          </p:nvPr>
        </p:nvSpPr>
        <p:spPr>
          <a:xfrm flipV="1">
            <a:off x="2831119" y="348959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9"/>
          <p:cNvSpPr/>
          <p:nvPr>
            <p:custDataLst>
              <p:tags r:id="rId9"/>
            </p:custDataLst>
          </p:nvPr>
        </p:nvSpPr>
        <p:spPr>
          <a:xfrm flipV="1">
            <a:off x="2872301" y="353142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70"/>
          <p:cNvSpPr/>
          <p:nvPr>
            <p:custDataLst>
              <p:tags r:id="rId10"/>
            </p:custDataLst>
          </p:nvPr>
        </p:nvSpPr>
        <p:spPr>
          <a:xfrm flipV="1">
            <a:off x="7762672" y="268783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280108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2"/>
          <p:cNvSpPr/>
          <p:nvPr>
            <p:custDataLst>
              <p:tags r:id="rId12"/>
            </p:custDataLst>
          </p:nvPr>
        </p:nvSpPr>
        <p:spPr>
          <a:xfrm flipV="1">
            <a:off x="4044060" y="256428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297739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266981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5"/>
          <p:cNvSpPr/>
          <p:nvPr>
            <p:custDataLst>
              <p:tags r:id="rId15"/>
            </p:custDataLst>
          </p:nvPr>
        </p:nvSpPr>
        <p:spPr>
          <a:xfrm flipV="1">
            <a:off x="7026543" y="248642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76"/>
          <p:cNvSpPr/>
          <p:nvPr>
            <p:custDataLst>
              <p:tags r:id="rId16"/>
            </p:custDataLst>
          </p:nvPr>
        </p:nvSpPr>
        <p:spPr>
          <a:xfrm flipV="1">
            <a:off x="7067725" y="252825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77"/>
          <p:cNvSpPr/>
          <p:nvPr>
            <p:custDataLst>
              <p:tags r:id="rId17"/>
            </p:custDataLst>
          </p:nvPr>
        </p:nvSpPr>
        <p:spPr>
          <a:xfrm flipV="1">
            <a:off x="3796324" y="333387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344712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9"/>
          <p:cNvSpPr/>
          <p:nvPr>
            <p:custDataLst>
              <p:tags r:id="rId19"/>
            </p:custDataLst>
          </p:nvPr>
        </p:nvSpPr>
        <p:spPr>
          <a:xfrm flipV="1">
            <a:off x="8493654" y="356617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385444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81"/>
          <p:cNvSpPr/>
          <p:nvPr>
            <p:custDataLst>
              <p:tags r:id="rId21"/>
            </p:custDataLst>
          </p:nvPr>
        </p:nvSpPr>
        <p:spPr>
          <a:xfrm flipV="1">
            <a:off x="4968726" y="387310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424631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图形 15"/>
          <p:cNvSpPr/>
          <p:nvPr>
            <p:custDataLst>
              <p:tags r:id="rId23"/>
            </p:custDataLst>
          </p:nvPr>
        </p:nvSpPr>
        <p:spPr>
          <a:xfrm>
            <a:off x="5035004" y="394195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图形 19"/>
          <p:cNvSpPr/>
          <p:nvPr>
            <p:custDataLst>
              <p:tags r:id="rId24"/>
            </p:custDataLst>
          </p:nvPr>
        </p:nvSpPr>
        <p:spPr>
          <a:xfrm>
            <a:off x="8560575" y="363888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6" name="图形 27"/>
          <p:cNvSpPr/>
          <p:nvPr>
            <p:custDataLst>
              <p:tags r:id="rId25"/>
            </p:custDataLst>
          </p:nvPr>
        </p:nvSpPr>
        <p:spPr>
          <a:xfrm>
            <a:off x="4145728" y="268654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263635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27"/>
            </p:custDataLst>
          </p:nvPr>
        </p:nvSpPr>
        <p:spPr>
          <a:xfrm>
            <a:off x="694799" y="270778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设备管理的基本原则：确保设备安全、有效、经济地运行，提高设备利用率和可靠性。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28"/>
            </p:custDataLst>
          </p:nvPr>
        </p:nvSpPr>
        <p:spPr>
          <a:xfrm>
            <a:off x="9370060" y="270778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设备管理的基本要求：建立健全设备管理制度，加强设备维护保养，定期检查设备运行状况，及时处理设备故障和隐患。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设备管理的组织结构和职责</a:t>
            </a:r>
            <a:endParaRPr lang="zh-CN" altLang="en-US"/>
          </a:p>
        </p:txBody>
      </p:sp>
      <p:sp>
        <p:nvSpPr>
          <p:cNvPr id="1049058" name="任意多边形 35"/>
          <p:cNvSpPr/>
          <p:nvPr>
            <p:custDataLst>
              <p:tags r:id="rId2"/>
            </p:custDataLst>
          </p:nvPr>
        </p:nvSpPr>
        <p:spPr>
          <a:xfrm>
            <a:off x="694799" y="1380587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60" name="任意多边形 39"/>
          <p:cNvSpPr/>
          <p:nvPr>
            <p:custDataLst>
              <p:tags r:id="rId3"/>
            </p:custDataLst>
          </p:nvPr>
        </p:nvSpPr>
        <p:spPr>
          <a:xfrm>
            <a:off x="776731" y="1469398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8" y="168955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2" name="正文"/>
          <p:cNvSpPr txBox="1"/>
          <p:nvPr>
            <p:custDataLst>
              <p:tags r:id="rId5"/>
            </p:custDataLst>
          </p:nvPr>
        </p:nvSpPr>
        <p:spPr>
          <a:xfrm>
            <a:off x="2321554" y="145501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设备管理部门：负责设备的采购、维护和报废等管理工作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6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3" y="1451261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66" name="任意多边形 45"/>
          <p:cNvSpPr/>
          <p:nvPr>
            <p:custDataLst>
              <p:tags r:id="rId7"/>
            </p:custDataLst>
          </p:nvPr>
        </p:nvSpPr>
        <p:spPr>
          <a:xfrm>
            <a:off x="694799" y="2598933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68" name="任意多边形 46"/>
          <p:cNvSpPr/>
          <p:nvPr>
            <p:custDataLst>
              <p:tags r:id="rId8"/>
            </p:custDataLst>
          </p:nvPr>
        </p:nvSpPr>
        <p:spPr>
          <a:xfrm>
            <a:off x="776731" y="2687744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8" y="290789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70" name="正文"/>
          <p:cNvSpPr txBox="1"/>
          <p:nvPr>
            <p:custDataLst>
              <p:tags r:id="rId10"/>
            </p:custDataLst>
          </p:nvPr>
        </p:nvSpPr>
        <p:spPr>
          <a:xfrm>
            <a:off x="2321554" y="267335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设备使用部门：负责设备的操作、保养和报修等使用管理工作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7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3" y="2669607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74" name="任意多边形 51"/>
          <p:cNvSpPr/>
          <p:nvPr>
            <p:custDataLst>
              <p:tags r:id="rId12"/>
            </p:custDataLst>
          </p:nvPr>
        </p:nvSpPr>
        <p:spPr>
          <a:xfrm>
            <a:off x="694799" y="3817279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76" name="任意多边形 52"/>
          <p:cNvSpPr/>
          <p:nvPr>
            <p:custDataLst>
              <p:tags r:id="rId13"/>
            </p:custDataLst>
          </p:nvPr>
        </p:nvSpPr>
        <p:spPr>
          <a:xfrm>
            <a:off x="776731" y="3906090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8" y="4126243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78" name="正文"/>
          <p:cNvSpPr txBox="1"/>
          <p:nvPr>
            <p:custDataLst>
              <p:tags r:id="rId15"/>
            </p:custDataLst>
          </p:nvPr>
        </p:nvSpPr>
        <p:spPr>
          <a:xfrm>
            <a:off x="2321554" y="3891705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维修保养部门：负责设备的定期保养、维修和检测等技术支持工作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8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3" y="3887953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82" name="任意多边形 57"/>
          <p:cNvSpPr/>
          <p:nvPr>
            <p:custDataLst>
              <p:tags r:id="rId17"/>
            </p:custDataLst>
          </p:nvPr>
        </p:nvSpPr>
        <p:spPr>
          <a:xfrm>
            <a:off x="694799" y="5035624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4" name="任意多边形 58"/>
          <p:cNvSpPr/>
          <p:nvPr>
            <p:custDataLst>
              <p:tags r:id="rId18"/>
            </p:custDataLst>
          </p:nvPr>
        </p:nvSpPr>
        <p:spPr>
          <a:xfrm>
            <a:off x="776731" y="5124436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8" y="5344589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6" name="正文"/>
          <p:cNvSpPr txBox="1"/>
          <p:nvPr>
            <p:custDataLst>
              <p:tags r:id="rId20"/>
            </p:custDataLst>
          </p:nvPr>
        </p:nvSpPr>
        <p:spPr>
          <a:xfrm>
            <a:off x="2321554" y="511005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采购部门：负责设备的采购、入库和出库等采购管理工作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8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3" y="5106299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供应室设备采购与验收</a:t>
            </a:r>
            <a:endParaRPr lang="zh-CN" altLang="en-US"/>
          </a:p>
        </p:txBody>
      </p:sp>
      <p:sp>
        <p:nvSpPr>
          <p:cNvPr id="10491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设备采购流程及要点</a:t>
            </a:r>
            <a:endParaRPr lang="zh-CN" altLang="en-US"/>
          </a:p>
        </p:txBody>
      </p:sp>
      <p:sp>
        <p:nvSpPr>
          <p:cNvPr id="1049160" name="剪去对角的矩形 3"/>
          <p:cNvSpPr/>
          <p:nvPr>
            <p:custDataLst>
              <p:tags r:id="rId2"/>
            </p:custDataLst>
          </p:nvPr>
        </p:nvSpPr>
        <p:spPr>
          <a:xfrm>
            <a:off x="700431" y="1730730"/>
            <a:ext cx="714471" cy="694405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62" name="文本框 18"/>
          <p:cNvSpPr txBox="1"/>
          <p:nvPr>
            <p:custDataLst>
              <p:tags r:id="rId3"/>
            </p:custDataLst>
          </p:nvPr>
        </p:nvSpPr>
        <p:spPr>
          <a:xfrm>
            <a:off x="699805" y="1748877"/>
            <a:ext cx="716621" cy="6585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01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164" name="矩形 14"/>
          <p:cNvSpPr/>
          <p:nvPr>
            <p:custDataLst>
              <p:tags r:id="rId4"/>
            </p:custDataLst>
          </p:nvPr>
        </p:nvSpPr>
        <p:spPr>
          <a:xfrm>
            <a:off x="1501404" y="1395322"/>
            <a:ext cx="4373212" cy="1365872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66" name="文本框 15"/>
          <p:cNvSpPr txBox="1"/>
          <p:nvPr>
            <p:custDataLst>
              <p:tags r:id="rId5"/>
            </p:custDataLst>
          </p:nvPr>
        </p:nvSpPr>
        <p:spPr>
          <a:xfrm>
            <a:off x="1630937" y="1431617"/>
            <a:ext cx="4093035" cy="130101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确定需求：根据实际需要，明确设备规格、性能等要求。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剪去对角的矩形 44"/>
          <p:cNvSpPr/>
          <p:nvPr>
            <p:custDataLst>
              <p:tags r:id="rId6"/>
            </p:custDataLst>
          </p:nvPr>
        </p:nvSpPr>
        <p:spPr>
          <a:xfrm>
            <a:off x="6321637" y="3368971"/>
            <a:ext cx="714471" cy="693688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70" name="文本框 47"/>
          <p:cNvSpPr txBox="1"/>
          <p:nvPr>
            <p:custDataLst>
              <p:tags r:id="rId7"/>
            </p:custDataLst>
          </p:nvPr>
        </p:nvSpPr>
        <p:spPr>
          <a:xfrm>
            <a:off x="6320385" y="3387118"/>
            <a:ext cx="716621" cy="6585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05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172" name="矩形 45"/>
          <p:cNvSpPr/>
          <p:nvPr>
            <p:custDataLst>
              <p:tags r:id="rId8"/>
            </p:custDataLst>
          </p:nvPr>
        </p:nvSpPr>
        <p:spPr>
          <a:xfrm>
            <a:off x="7121984" y="3034189"/>
            <a:ext cx="4373212" cy="1363966"/>
          </a:xfrm>
          <a:prstGeom prst="rect">
            <a:avLst/>
          </a:prstGeom>
          <a:noFill/>
          <a:ln w="63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74" name="文本框 46"/>
          <p:cNvSpPr txBox="1"/>
          <p:nvPr>
            <p:custDataLst>
              <p:tags r:id="rId9"/>
            </p:custDataLst>
          </p:nvPr>
        </p:nvSpPr>
        <p:spPr>
          <a:xfrm>
            <a:off x="7241504" y="3069232"/>
            <a:ext cx="4093035" cy="130101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设备验收：对照合同及实际需求，检查设备是否符合要求。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剪去对角的矩形 48"/>
          <p:cNvSpPr/>
          <p:nvPr>
            <p:custDataLst>
              <p:tags r:id="rId10"/>
            </p:custDataLst>
          </p:nvPr>
        </p:nvSpPr>
        <p:spPr>
          <a:xfrm>
            <a:off x="696051" y="5037248"/>
            <a:ext cx="714471" cy="694405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78" name="文本框 51"/>
          <p:cNvSpPr txBox="1"/>
          <p:nvPr>
            <p:custDataLst>
              <p:tags r:id="rId11"/>
            </p:custDataLst>
          </p:nvPr>
        </p:nvSpPr>
        <p:spPr>
          <a:xfrm>
            <a:off x="694799" y="5055395"/>
            <a:ext cx="716621" cy="6585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03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180" name="矩形 49"/>
          <p:cNvSpPr/>
          <p:nvPr>
            <p:custDataLst>
              <p:tags r:id="rId12"/>
            </p:custDataLst>
          </p:nvPr>
        </p:nvSpPr>
        <p:spPr>
          <a:xfrm>
            <a:off x="1496398" y="4701840"/>
            <a:ext cx="4373212" cy="1365872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82" name="文本框 50"/>
          <p:cNvSpPr txBox="1"/>
          <p:nvPr>
            <p:custDataLst>
              <p:tags r:id="rId13"/>
            </p:custDataLst>
          </p:nvPr>
        </p:nvSpPr>
        <p:spPr>
          <a:xfrm>
            <a:off x="1616544" y="4737509"/>
            <a:ext cx="4093035" cy="130101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供应商选择：综合评估供应商的信誉、服务、产品质量等方面。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剪去对角的矩形 52"/>
          <p:cNvSpPr/>
          <p:nvPr>
            <p:custDataLst>
              <p:tags r:id="rId14"/>
            </p:custDataLst>
          </p:nvPr>
        </p:nvSpPr>
        <p:spPr>
          <a:xfrm>
            <a:off x="696051" y="3388995"/>
            <a:ext cx="714471" cy="693688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86" name="文本框 55"/>
          <p:cNvSpPr txBox="1"/>
          <p:nvPr>
            <p:custDataLst>
              <p:tags r:id="rId15"/>
            </p:custDataLst>
          </p:nvPr>
        </p:nvSpPr>
        <p:spPr>
          <a:xfrm>
            <a:off x="694799" y="3407142"/>
            <a:ext cx="716621" cy="6585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02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188" name="矩形 53"/>
          <p:cNvSpPr/>
          <p:nvPr>
            <p:custDataLst>
              <p:tags r:id="rId16"/>
            </p:custDataLst>
          </p:nvPr>
        </p:nvSpPr>
        <p:spPr>
          <a:xfrm>
            <a:off x="1496398" y="3054213"/>
            <a:ext cx="4373212" cy="1363966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90" name="文本框 54"/>
          <p:cNvSpPr txBox="1"/>
          <p:nvPr>
            <p:custDataLst>
              <p:tags r:id="rId17"/>
            </p:custDataLst>
          </p:nvPr>
        </p:nvSpPr>
        <p:spPr>
          <a:xfrm>
            <a:off x="1616544" y="3088630"/>
            <a:ext cx="4093035" cy="130101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市场调研：了解供应商及产品信息，对比价格、质量等因素。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剪去对角的矩形 56"/>
          <p:cNvSpPr/>
          <p:nvPr>
            <p:custDataLst>
              <p:tags r:id="rId18"/>
            </p:custDataLst>
          </p:nvPr>
        </p:nvSpPr>
        <p:spPr>
          <a:xfrm>
            <a:off x="6321637" y="1713209"/>
            <a:ext cx="714471" cy="693688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194" name="文本框 59"/>
          <p:cNvSpPr txBox="1"/>
          <p:nvPr>
            <p:custDataLst>
              <p:tags r:id="rId19"/>
            </p:custDataLst>
          </p:nvPr>
        </p:nvSpPr>
        <p:spPr>
          <a:xfrm>
            <a:off x="6320385" y="1730104"/>
            <a:ext cx="716621" cy="6585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04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196" name="矩形 57"/>
          <p:cNvSpPr/>
          <p:nvPr>
            <p:custDataLst>
              <p:tags r:id="rId20"/>
            </p:custDataLst>
          </p:nvPr>
        </p:nvSpPr>
        <p:spPr>
          <a:xfrm>
            <a:off x="7121984" y="1377175"/>
            <a:ext cx="4373212" cy="1363966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98" name="文本框 58"/>
          <p:cNvSpPr txBox="1"/>
          <p:nvPr>
            <p:custDataLst>
              <p:tags r:id="rId21"/>
            </p:custDataLst>
          </p:nvPr>
        </p:nvSpPr>
        <p:spPr>
          <a:xfrm>
            <a:off x="7241504" y="1412218"/>
            <a:ext cx="4093035" cy="130101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采购合同签订：明确设备规格、质量标准、付款方式等条款。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设备验收流程及要点</a:t>
            </a:r>
            <a:endParaRPr lang="zh-CN" altLang="en-US"/>
          </a:p>
        </p:txBody>
      </p:sp>
      <p:sp>
        <p:nvSpPr>
          <p:cNvPr id="104923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609214" y="3856009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4"/>
          <p:cNvSpPr/>
          <p:nvPr>
            <p:custDataLst>
              <p:tags r:id="rId3"/>
            </p:custDataLst>
          </p:nvPr>
        </p:nvSpPr>
        <p:spPr>
          <a:xfrm>
            <a:off x="2521058" y="4210507"/>
            <a:ext cx="176106" cy="1774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5"/>
          <p:cNvSpPr txBox="1"/>
          <p:nvPr>
            <p:custDataLst>
              <p:tags r:id="rId4"/>
            </p:custDataLst>
          </p:nvPr>
        </p:nvSpPr>
        <p:spPr>
          <a:xfrm>
            <a:off x="2814910" y="4167367"/>
            <a:ext cx="2993248" cy="12425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填写验收报告，记录验收过程及结果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2982" y="3856009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2" name="矩形 57"/>
          <p:cNvSpPr/>
          <p:nvPr>
            <p:custDataLst>
              <p:tags r:id="rId6"/>
            </p:custDataLst>
          </p:nvPr>
        </p:nvSpPr>
        <p:spPr>
          <a:xfrm>
            <a:off x="6174826" y="4210507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58"/>
          <p:cNvSpPr txBox="1"/>
          <p:nvPr>
            <p:custDataLst>
              <p:tags r:id="rId7"/>
            </p:custDataLst>
          </p:nvPr>
        </p:nvSpPr>
        <p:spPr>
          <a:xfrm>
            <a:off x="6468678" y="4167367"/>
            <a:ext cx="2993248" cy="12425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对不合格设备进行处理，联系供应商进行退换货或索赔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6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782329" y="1391403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8" name="矩形 65"/>
          <p:cNvSpPr/>
          <p:nvPr>
            <p:custDataLst>
              <p:tags r:id="rId9"/>
            </p:custDataLst>
          </p:nvPr>
        </p:nvSpPr>
        <p:spPr>
          <a:xfrm>
            <a:off x="694799" y="1745276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66"/>
          <p:cNvSpPr txBox="1"/>
          <p:nvPr>
            <p:custDataLst>
              <p:tags r:id="rId10"/>
            </p:custDataLst>
          </p:nvPr>
        </p:nvSpPr>
        <p:spPr>
          <a:xfrm>
            <a:off x="988651" y="1702136"/>
            <a:ext cx="2993248" cy="12425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设备到货后，进行外观检查，确认无破损、损坏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2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36098" y="1391403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69"/>
          <p:cNvSpPr/>
          <p:nvPr>
            <p:custDataLst>
              <p:tags r:id="rId12"/>
            </p:custDataLst>
          </p:nvPr>
        </p:nvSpPr>
        <p:spPr>
          <a:xfrm>
            <a:off x="4347942" y="1745276"/>
            <a:ext cx="176106" cy="1774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70"/>
          <p:cNvSpPr txBox="1"/>
          <p:nvPr>
            <p:custDataLst>
              <p:tags r:id="rId13"/>
            </p:custDataLst>
          </p:nvPr>
        </p:nvSpPr>
        <p:spPr>
          <a:xfrm>
            <a:off x="4641794" y="1702136"/>
            <a:ext cx="2993248" cy="12425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核对设备型号、规格、数量等是否符合采购要求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8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89866" y="1391403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0" name="文本框 74"/>
          <p:cNvSpPr txBox="1"/>
          <p:nvPr>
            <p:custDataLst>
              <p:tags r:id="rId15"/>
            </p:custDataLst>
          </p:nvPr>
        </p:nvSpPr>
        <p:spPr>
          <a:xfrm>
            <a:off x="8295562" y="1702136"/>
            <a:ext cx="2993248" cy="12425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按照技术协议进行设备性能测试，确保设备性能达标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2" name="矩形 73"/>
          <p:cNvSpPr/>
          <p:nvPr>
            <p:custDataLst>
              <p:tags r:id="rId16"/>
            </p:custDataLst>
          </p:nvPr>
        </p:nvSpPr>
        <p:spPr>
          <a:xfrm>
            <a:off x="8001710" y="1745276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设备安装与调试</a:t>
            </a:r>
            <a:endParaRPr lang="zh-CN" altLang="en-US"/>
          </a:p>
        </p:txBody>
      </p:sp>
      <p:sp>
        <p:nvSpPr>
          <p:cNvPr id="1049298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设备安装：按照说明书和规范进行安装，确保设备稳定可靠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常见问题及解决方案：提前了解并预防可能出现的问题，确保设备正常运行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注意事项：遵循安全操作规程，确保人员安全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调试：对设备进行测试和调整，确保设备性能达标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供应室设备使用与保养</a:t>
            </a:r>
            <a:endParaRPr lang="zh-CN" altLang="en-US"/>
          </a:p>
        </p:txBody>
      </p:sp>
      <p:sp>
        <p:nvSpPr>
          <p:cNvPr id="10493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设备使用操作规程及注意事项</a:t>
            </a:r>
            <a:endParaRPr lang="zh-CN" altLang="en-US"/>
          </a:p>
        </p:txBody>
      </p:sp>
      <p:sp>
        <p:nvSpPr>
          <p:cNvPr id="1049412" name="Freeform 27"/>
          <p:cNvSpPr/>
          <p:nvPr>
            <p:custDataLst>
              <p:tags r:id="rId2"/>
            </p:custDataLst>
          </p:nvPr>
        </p:nvSpPr>
        <p:spPr bwMode="auto">
          <a:xfrm>
            <a:off x="694799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矩形: 圆角 32"/>
          <p:cNvSpPr/>
          <p:nvPr>
            <p:custDataLst>
              <p:tags r:id="rId3"/>
            </p:custDataLst>
          </p:nvPr>
        </p:nvSpPr>
        <p:spPr>
          <a:xfrm flipH="1">
            <a:off x="822809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799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18" name="正文"/>
          <p:cNvSpPr txBox="1"/>
          <p:nvPr>
            <p:custDataLst>
              <p:tags r:id="rId5"/>
            </p:custDataLst>
          </p:nvPr>
        </p:nvSpPr>
        <p:spPr>
          <a:xfrm>
            <a:off x="955915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设备使用前应检查电源连接是否牢固，确认设备无异常后方可使用。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20" name="标题"/>
          <p:cNvSpPr txBox="1"/>
          <p:nvPr>
            <p:custDataLst>
              <p:tags r:id="rId6"/>
            </p:custDataLst>
          </p:nvPr>
        </p:nvSpPr>
        <p:spPr>
          <a:xfrm>
            <a:off x="763581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22" name="Freeform 27"/>
          <p:cNvSpPr/>
          <p:nvPr>
            <p:custDataLst>
              <p:tags r:id="rId7"/>
            </p:custDataLst>
          </p:nvPr>
        </p:nvSpPr>
        <p:spPr bwMode="auto">
          <a:xfrm>
            <a:off x="3516122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矩形: 圆角 38"/>
          <p:cNvSpPr/>
          <p:nvPr>
            <p:custDataLst>
              <p:tags r:id="rId8"/>
            </p:custDataLst>
          </p:nvPr>
        </p:nvSpPr>
        <p:spPr>
          <a:xfrm flipH="1">
            <a:off x="3644132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122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28" name="正文"/>
          <p:cNvSpPr txBox="1"/>
          <p:nvPr>
            <p:custDataLst>
              <p:tags r:id="rId10"/>
            </p:custDataLst>
          </p:nvPr>
        </p:nvSpPr>
        <p:spPr>
          <a:xfrm>
            <a:off x="3777238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使用过程中应严格按照操作规程进行，避免发生意外事故。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30" name="标题"/>
          <p:cNvSpPr txBox="1"/>
          <p:nvPr>
            <p:custDataLst>
              <p:tags r:id="rId11"/>
            </p:custDataLst>
          </p:nvPr>
        </p:nvSpPr>
        <p:spPr>
          <a:xfrm>
            <a:off x="3584904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32" name="Freeform 27"/>
          <p:cNvSpPr/>
          <p:nvPr>
            <p:custDataLst>
              <p:tags r:id="rId12"/>
            </p:custDataLst>
          </p:nvPr>
        </p:nvSpPr>
        <p:spPr bwMode="auto">
          <a:xfrm>
            <a:off x="6337445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矩形: 圆角 68"/>
          <p:cNvSpPr/>
          <p:nvPr>
            <p:custDataLst>
              <p:tags r:id="rId13"/>
            </p:custDataLst>
          </p:nvPr>
        </p:nvSpPr>
        <p:spPr>
          <a:xfrm flipH="1">
            <a:off x="6465455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7445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38" name="正文"/>
          <p:cNvSpPr txBox="1"/>
          <p:nvPr>
            <p:custDataLst>
              <p:tags r:id="rId15"/>
            </p:custDataLst>
          </p:nvPr>
        </p:nvSpPr>
        <p:spPr>
          <a:xfrm>
            <a:off x="6598561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设备使用后应及时清理，保持清洁卫生。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40" name="标题"/>
          <p:cNvSpPr txBox="1"/>
          <p:nvPr>
            <p:custDataLst>
              <p:tags r:id="rId16"/>
            </p:custDataLst>
          </p:nvPr>
        </p:nvSpPr>
        <p:spPr>
          <a:xfrm>
            <a:off x="6406227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42" name="Freeform 27"/>
          <p:cNvSpPr/>
          <p:nvPr>
            <p:custDataLst>
              <p:tags r:id="rId17"/>
            </p:custDataLst>
          </p:nvPr>
        </p:nvSpPr>
        <p:spPr bwMode="auto">
          <a:xfrm>
            <a:off x="9158768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4" name="矩形: 圆角 74"/>
          <p:cNvSpPr/>
          <p:nvPr>
            <p:custDataLst>
              <p:tags r:id="rId18"/>
            </p:custDataLst>
          </p:nvPr>
        </p:nvSpPr>
        <p:spPr>
          <a:xfrm flipH="1">
            <a:off x="9287415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768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48" name="正文"/>
          <p:cNvSpPr txBox="1"/>
          <p:nvPr>
            <p:custDataLst>
              <p:tags r:id="rId20"/>
            </p:custDataLst>
          </p:nvPr>
        </p:nvSpPr>
        <p:spPr>
          <a:xfrm>
            <a:off x="9419884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定期对设备进行检查和维护，确保设备正常运行。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50" name="标题"/>
          <p:cNvSpPr txBox="1"/>
          <p:nvPr>
            <p:custDataLst>
              <p:tags r:id="rId21"/>
            </p:custDataLst>
          </p:nvPr>
        </p:nvSpPr>
        <p:spPr>
          <a:xfrm>
            <a:off x="9228187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设备保养的重要性和方法</a:t>
            </a:r>
            <a:endParaRPr lang="zh-CN" altLang="en-US"/>
          </a:p>
        </p:txBody>
      </p:sp>
      <p:sp>
        <p:nvSpPr>
          <p:cNvPr id="1049486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设备保养的重要性：保持设备性能，延长使用寿命，确保医疗安全。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设备保养的基本方法：清洁、润滑、紧固、调整、防腐等。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不同类型设备的保养要求：如灭菌器、清洗机等。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保养记录的建立与追踪：确保保养工作的有效实施和持续改进。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https://d.book118.com/636101201122010051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5"/>
  <p:tag name="KSO_WM_UNIT_INDEX" val="1_25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4"/>
  <p:tag name="KSO_WM_UNIT_INDEX" val="1_24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3"/>
  <p:tag name="KSO_WM_UNIT_INDEX" val="1_2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2"/>
  <p:tag name="KSO_WM_UNIT_INDEX" val="1_22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1"/>
  <p:tag name="KSO_WM_UNIT_INDEX" val="1_21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8"/>
  <p:tag name="KSO_WM_UNIT_INDEX" val="1_18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5"/>
  <p:tag name="KSO_WM_UNIT_INDEX" val="1_15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1"/>
  <p:tag name="KSO_WM_UNIT_INDEX" val="1_11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8"/>
  <p:tag name="KSO_WM_UNIT_INDEX" val="1_8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6"/>
  <p:tag name="KSO_WM_UNIT_INDEX" val="1_6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"/>
  <p:tag name="KSO_WM_UNIT_INDEX" val="1_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6_4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1_2"/>
  <p:tag name="KSO_WM_UNIT_INDEX" val="1_1_2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1_3"/>
  <p:tag name="KSO_WM_UNIT_INDEX" val="1_1_3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6_4*l_h_i*1_5_1"/>
  <p:tag name="KSO_WM_UNIT_INDEX" val="1_5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5_2"/>
  <p:tag name="KSO_WM_UNIT_INDEX" val="1_5_2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5_3"/>
  <p:tag name="KSO_WM_UNIT_INDEX" val="1_5_3"/>
  <p:tag name="KSO_WM_UNIT_LAYERLEVEL" val="1_1_1"/>
  <p:tag name="KSO_WM_UNIT_LINE_FORE_SCHEMECOLOR_INDEX" val="9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6_4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3_2"/>
  <p:tag name="KSO_WM_UNIT_INDEX" val="1_3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3_3"/>
  <p:tag name="KSO_WM_UNIT_INDEX" val="1_3_3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6_4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2_2"/>
  <p:tag name="KSO_WM_UNIT_INDEX" val="1_2_2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2_3"/>
  <p:tag name="KSO_WM_UNIT_INDEX" val="1_2_3"/>
  <p:tag name="KSO_WM_UNIT_LAYERLEVEL" val="1_1_1"/>
  <p:tag name="KSO_WM_UNIT_LINE_FORE_SCHEMECOLOR_INDEX" val="6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6_4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4_2"/>
  <p:tag name="KSO_WM_UNIT_INDEX" val="1_4_2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4_3"/>
  <p:tag name="KSO_WM_UNIT_INDEX" val="1_4_3"/>
  <p:tag name="KSO_WM_UNIT_LAYERLEVEL" val="1_1_1"/>
  <p:tag name="KSO_WM_UNIT_LINE_FORE_SCHEMECOLOR_INDEX" val="8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+中文正文</vt:lpstr>
      <vt:lpstr>Office Theme</vt:lpstr>
      <vt:lpstr>供应室设备管理及维护课件</vt:lpstr>
      <vt:lpstr>目录</vt:lpstr>
      <vt:lpstr>添加章节标题</vt:lpstr>
      <vt:lpstr>供应室设备管理概述</vt:lpstr>
      <vt:lpstr>设备管理的重要性和意义</vt:lpstr>
      <vt:lpstr>设备管理的基本原则和要求</vt:lpstr>
      <vt:lpstr>设备管理的组织结构和职责</vt:lpstr>
      <vt:lpstr>供应室设备采购与验收</vt:lpstr>
      <vt:lpstr>设备采购流程及要点</vt:lpstr>
      <vt:lpstr>设备验收流程及要点</vt:lpstr>
      <vt:lpstr>设备安装与调试</vt:lpstr>
      <vt:lpstr>供应室设备使用与保养</vt:lpstr>
      <vt:lpstr>设备使用操作规程及注意事项</vt:lpstr>
      <vt:lpstr>设备保养的重要性和方法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2024-09-17T07:22:43.842</cp:lastPrinted>
  <dcterms:created xsi:type="dcterms:W3CDTF">2024-09-16T23:22:43Z</dcterms:created>
  <dcterms:modified xsi:type="dcterms:W3CDTF">2024-09-16T23:22:46Z</dcterms:modified>
</cp:coreProperties>
</file>