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7AB53-3561-414E-B34C-8F1EF8633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FFC5BF-6EBC-439A-B359-5D6AF73F0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33A829-8573-4649-8A80-55518F6D5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4DDFAC-D6AE-416E-B475-79125603C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0B482C-F8BD-45E7-8470-7DF6969FC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E0B86A-830D-4DF7-9F39-7D83D6920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10A3A3-4FBE-499A-8942-F971062AB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225D8E-BA40-4998-B3C9-DCFFF155C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5C3B1D-A499-4D5D-8E17-094BE2AF3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4E9F7-7226-4542-9F35-9C3336AC8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731998-21E8-4B86-80B3-EBE1BAE9B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Relationship Id="rId8" Type="http://schemas.openxmlformats.org/officeDocument/2006/relationships/image" Target="../media/image9.png" /><Relationship Id="rId9" Type="http://schemas.openxmlformats.org/officeDocument/2006/relationships/image" Target="../media/image10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103202223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1011037" y="1998029"/>
            <a:ext cx="4618990" cy="16179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434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绿地控股环境</a:t>
            </a:r>
            <a:r>
              <a:rPr sz="51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endParaRPr lang="Microsoft YaHei" altLang="Microsoft YaHei" sz="5100"/>
          </a:p>
          <a:p>
            <a:pPr marL="15328" algn="l" rtl="0" eaLnBrk="0">
              <a:lnSpc>
                <a:spcPts val="7410"/>
              </a:lnSpc>
            </a:pPr>
            <a:r>
              <a:rPr sz="51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析报</a:t>
            </a:r>
            <a:r>
              <a:rPr sz="51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297488" y="810385"/>
            <a:ext cx="5298182" cy="5298185"/>
            <a:chExt cx="5298182" cy="5298185"/>
          </a:xfrm>
        </p:grpSpPr>
        <p:grpSp>
          <p:nvGrpSpPr>
            <p:cNvPr id="4" name="group 4"/>
            <p:cNvGrpSpPr/>
            <p:nvPr/>
          </p:nvGrpSpPr>
          <p:grpSpPr>
            <a:xfrm rot="21600000">
              <a:off x="0" y="0"/>
              <a:ext cx="5298182" cy="5298185"/>
              <a:chExt cx="5298182" cy="5298185"/>
            </a:xfrm>
          </p:grpSpPr>
          <p:sp>
            <p:nvSpPr>
              <p:cNvPr id="11" name="path"/>
              <p:cNvSpPr/>
              <p:nvPr/>
            </p:nvSpPr>
            <p:spPr>
              <a:xfrm>
                <a:off x="0" y="0"/>
                <a:ext cx="5298182" cy="5298185"/>
              </a:xfrm>
              <a:custGeom>
                <a:rect l="0" t="0" r="0" b="0"/>
                <a:pathLst>
                  <a:path w="8343" h="8343">
                    <a:moveTo>
                      <a:pt x="0" y="4171"/>
                    </a:moveTo>
                    <a:cubicBezTo>
                      <a:pt x="0" y="1867"/>
                      <a:pt x="1867" y="0"/>
                      <a:pt x="4171" y="0"/>
                    </a:cubicBezTo>
                    <a:lnTo>
                      <a:pt x="4171" y="0"/>
                    </a:lnTo>
                    <a:lnTo>
                      <a:pt x="4171" y="0"/>
                    </a:lnTo>
                    <a:lnTo>
                      <a:pt x="4171" y="0"/>
                    </a:lnTo>
                    <a:cubicBezTo>
                      <a:pt x="6475" y="0"/>
                      <a:pt x="8343" y="1867"/>
                      <a:pt x="8343" y="4171"/>
                    </a:cubicBezTo>
                    <a:lnTo>
                      <a:pt x="8343" y="4171"/>
                    </a:lnTo>
                    <a:cubicBezTo>
                      <a:pt x="8343" y="4171"/>
                      <a:pt x="8343" y="4171"/>
                      <a:pt x="8343" y="4171"/>
                    </a:cubicBezTo>
                    <a:lnTo>
                      <a:pt x="8343" y="4171"/>
                    </a:lnTo>
                    <a:lnTo>
                      <a:pt x="8343" y="4171"/>
                    </a:lnTo>
                    <a:lnTo>
                      <a:pt x="8343" y="4171"/>
                    </a:lnTo>
                    <a:cubicBezTo>
                      <a:pt x="8343" y="6475"/>
                      <a:pt x="6475" y="8343"/>
                      <a:pt x="4171" y="8343"/>
                    </a:cubicBezTo>
                    <a:lnTo>
                      <a:pt x="4171" y="8343"/>
                    </a:lnTo>
                    <a:lnTo>
                      <a:pt x="4171" y="8343"/>
                    </a:lnTo>
                    <a:lnTo>
                      <a:pt x="4171" y="8343"/>
                    </a:lnTo>
                    <a:cubicBezTo>
                      <a:pt x="1867" y="8343"/>
                      <a:pt x="0" y="6475"/>
                      <a:pt x="0" y="4171"/>
                    </a:cubicBezTo>
                    <a:lnTo>
                      <a:pt x="0" y="4171"/>
                    </a:lnTo>
                    <a:close/>
                  </a:path>
                </a:pathLst>
              </a:custGeom>
              <a:solidFill>
                <a:srgbClr val="0084FF">
                  <a:alpha val="14117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" name="path"/>
              <p:cNvSpPr/>
              <p:nvPr/>
            </p:nvSpPr>
            <p:spPr>
              <a:xfrm>
                <a:off x="640909" y="640910"/>
                <a:ext cx="4016364" cy="4016367"/>
              </a:xfrm>
              <a:custGeom>
                <a:rect l="0" t="0" r="0" b="0"/>
                <a:pathLst>
                  <a:path w="6324" h="6324">
                    <a:moveTo>
                      <a:pt x="0" y="3162"/>
                    </a:moveTo>
                    <a:cubicBezTo>
                      <a:pt x="0" y="1415"/>
                      <a:pt x="1415" y="0"/>
                      <a:pt x="3162" y="0"/>
                    </a:cubicBezTo>
                    <a:lnTo>
                      <a:pt x="3162" y="0"/>
                    </a:lnTo>
                    <a:lnTo>
                      <a:pt x="3162" y="0"/>
                    </a:lnTo>
                    <a:lnTo>
                      <a:pt x="3162" y="0"/>
                    </a:lnTo>
                    <a:cubicBezTo>
                      <a:pt x="4909" y="0"/>
                      <a:pt x="6324" y="1415"/>
                      <a:pt x="6324" y="3162"/>
                    </a:cubicBezTo>
                    <a:lnTo>
                      <a:pt x="6324" y="3162"/>
                    </a:lnTo>
                    <a:cubicBezTo>
                      <a:pt x="6324" y="3162"/>
                      <a:pt x="6324" y="3162"/>
                      <a:pt x="6324" y="3162"/>
                    </a:cubicBezTo>
                    <a:lnTo>
                      <a:pt x="6324" y="3162"/>
                    </a:lnTo>
                    <a:lnTo>
                      <a:pt x="6324" y="3162"/>
                    </a:lnTo>
                    <a:lnTo>
                      <a:pt x="6324" y="3162"/>
                    </a:lnTo>
                    <a:cubicBezTo>
                      <a:pt x="6324" y="4909"/>
                      <a:pt x="4909" y="6324"/>
                      <a:pt x="3162" y="6324"/>
                    </a:cubicBezTo>
                    <a:lnTo>
                      <a:pt x="3162" y="6324"/>
                    </a:lnTo>
                    <a:lnTo>
                      <a:pt x="3162" y="6324"/>
                    </a:lnTo>
                    <a:lnTo>
                      <a:pt x="3162" y="6324"/>
                    </a:lnTo>
                    <a:cubicBezTo>
                      <a:pt x="1415" y="6324"/>
                      <a:pt x="0" y="4909"/>
                      <a:pt x="0" y="3162"/>
                    </a:cubicBezTo>
                    <a:lnTo>
                      <a:pt x="0" y="3162"/>
                    </a:lnTo>
                    <a:close/>
                  </a:path>
                </a:pathLst>
              </a:custGeom>
              <a:solidFill>
                <a:srgbClr val="0084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6" name="textbox 6"/>
            <p:cNvSpPr/>
            <p:nvPr/>
          </p:nvSpPr>
          <p:spPr>
            <a:xfrm>
              <a:off x="-12700" y="-12700"/>
              <a:ext cx="5323840" cy="543940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6247"/>
                </a:lnSpc>
              </a:pPr>
              <a:endParaRPr lang="Arial" altLang="Arial" sz="100"/>
            </a:p>
            <a:p>
              <a:pPr marL="2001270" algn="l" rtl="0" eaLnBrk="0">
                <a:lnSpc>
                  <a:spcPts val="3485"/>
                </a:lnSpc>
              </a:pPr>
              <a:r>
                <a:rPr sz="27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conten</a:t>
              </a:r>
              <a:r>
                <a:rPr sz="27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t</a:t>
              </a:r>
              <a:r>
                <a:rPr sz="27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s</a:t>
              </a:r>
              <a:endParaRPr lang="Microsoft YaHei" altLang="Microsoft YaHei" sz="2700"/>
            </a:p>
            <a:p>
              <a:pPr algn="l" rtl="0" eaLnBrk="0">
                <a:lnSpc>
                  <a:spcPct val="161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900"/>
            </a:p>
            <a:p>
              <a:pPr algn="l" rtl="0" eaLnBrk="0">
                <a:lnSpc>
                  <a:spcPct val="8902"/>
                </a:lnSpc>
              </a:pPr>
              <a:endParaRPr lang="Arial" altLang="Arial" sz="100"/>
            </a:p>
            <a:p>
              <a:pPr marL="1933457" algn="l" rtl="0" eaLnBrk="0">
                <a:lnSpc>
                  <a:spcPct val="89000"/>
                </a:lnSpc>
              </a:pPr>
              <a:r>
                <a:rPr sz="7600" spc="-200">
                  <a:ln w="222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</a:t>
              </a:r>
              <a:r>
                <a:rPr sz="7600" spc="-190">
                  <a:ln w="222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录</a:t>
              </a:r>
              <a:endParaRPr lang="Microsoft YaHei" altLang="Microsoft YaHei" sz="7600"/>
            </a:p>
          </p:txBody>
        </p:sp>
      </p:grpSp>
      <p:sp>
        <p:nvSpPr>
          <p:cNvPr id="7" name="textbox 7"/>
          <p:cNvSpPr/>
          <p:nvPr/>
        </p:nvSpPr>
        <p:spPr>
          <a:xfrm>
            <a:off x="6050183" y="2210568"/>
            <a:ext cx="3870325" cy="25533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994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司概况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7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绿地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控股的优势与劣势分析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0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绿地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控股的机遇与挑战</a:t>
            </a:r>
            <a:endParaRPr lang="Microsoft YaHei" altLang="Microsoft YaHei" sz="2400"/>
          </a:p>
          <a:p>
            <a:pPr algn="l" rtl="0" eaLnBrk="0">
              <a:lnSpc>
                <a:spcPct val="102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绿地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控股的未来发展建议</a:t>
            </a:r>
            <a:endParaRPr lang="Microsoft YaHei" altLang="Microsoft YaHei" sz="2400"/>
          </a:p>
        </p:txBody>
      </p:sp>
      <p:sp>
        <p:nvSpPr>
          <p:cNvPr id="8" name="rect"/>
          <p:cNvSpPr/>
          <p:nvPr/>
        </p:nvSpPr>
        <p:spPr>
          <a:xfrm>
            <a:off x="11307389" y="332231"/>
            <a:ext cx="518849" cy="86430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rect"/>
          <p:cNvSpPr/>
          <p:nvPr/>
        </p:nvSpPr>
        <p:spPr>
          <a:xfrm>
            <a:off x="11307389" y="508549"/>
            <a:ext cx="518849" cy="86429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rect"/>
          <p:cNvSpPr/>
          <p:nvPr/>
        </p:nvSpPr>
        <p:spPr>
          <a:xfrm>
            <a:off x="11307389" y="684869"/>
            <a:ext cx="518849" cy="86429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box 12"/>
          <p:cNvSpPr/>
          <p:nvPr/>
        </p:nvSpPr>
        <p:spPr>
          <a:xfrm>
            <a:off x="5501980" y="931432"/>
            <a:ext cx="1213485" cy="14204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286"/>
              </a:lnSpc>
            </a:pPr>
            <a:endParaRPr lang="Arial" altLang="Arial" sz="100"/>
          </a:p>
          <a:p>
            <a:pPr marL="31784" algn="l" rtl="0" eaLnBrk="0">
              <a:lnSpc>
                <a:spcPct val="86000"/>
              </a:lnSpc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600"/>
          </a:p>
          <a:p>
            <a:pPr algn="l" rtl="0" eaLnBrk="0">
              <a:lnSpc>
                <a:spcPct val="104000"/>
              </a:lnSpc>
            </a:pPr>
            <a:endParaRPr lang="Arial" altLang="Arial" sz="1300"/>
          </a:p>
          <a:p>
            <a:pPr marL="12700" algn="l" rtl="0" eaLnBrk="0">
              <a:lnSpc>
                <a:spcPct val="85000"/>
              </a:lnSpc>
              <a:spcBef>
                <a:spcPts val="4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  <p:sp>
        <p:nvSpPr>
          <p:cNvPr id="13" name="textbox 13"/>
          <p:cNvSpPr/>
          <p:nvPr/>
        </p:nvSpPr>
        <p:spPr>
          <a:xfrm>
            <a:off x="5121464" y="3552954"/>
            <a:ext cx="1958975" cy="5530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3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概况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2590163" y="1450300"/>
            <a:ext cx="8337577" cy="4569240"/>
            <a:chExt cx="8337577" cy="4569240"/>
          </a:xfrm>
        </p:grpSpPr>
        <p:sp>
          <p:nvSpPr>
            <p:cNvPr id="15" name="path"/>
            <p:cNvSpPr/>
            <p:nvPr/>
          </p:nvSpPr>
          <p:spPr>
            <a:xfrm>
              <a:off x="1001911" y="0"/>
              <a:ext cx="5130790" cy="4567999"/>
            </a:xfrm>
            <a:custGeom>
              <a:rect l="0" t="0" r="0" b="0"/>
              <a:pathLst>
                <a:path w="8079" h="7193">
                  <a:moveTo>
                    <a:pt x="6924" y="1951"/>
                  </a:moveTo>
                  <a:lnTo>
                    <a:pt x="8079" y="3462"/>
                  </a:lnTo>
                  <a:lnTo>
                    <a:pt x="2936" y="6867"/>
                  </a:lnTo>
                  <a:lnTo>
                    <a:pt x="2550" y="7122"/>
                  </a:lnTo>
                  <a:lnTo>
                    <a:pt x="1395" y="5611"/>
                  </a:lnTo>
                  <a:lnTo>
                    <a:pt x="1888" y="5284"/>
                  </a:lnTo>
                  <a:lnTo>
                    <a:pt x="6924" y="1951"/>
                  </a:lnTo>
                  <a:close/>
                </a:path>
                <a:path w="8079" h="7193">
                  <a:moveTo>
                    <a:pt x="5500" y="71"/>
                  </a:moveTo>
                  <a:lnTo>
                    <a:pt x="6649" y="1574"/>
                  </a:lnTo>
                  <a:lnTo>
                    <a:pt x="1532" y="4961"/>
                  </a:lnTo>
                  <a:lnTo>
                    <a:pt x="1149" y="5215"/>
                  </a:lnTo>
                  <a:lnTo>
                    <a:pt x="0" y="3711"/>
                  </a:lnTo>
                  <a:lnTo>
                    <a:pt x="490" y="3387"/>
                  </a:lnTo>
                  <a:lnTo>
                    <a:pt x="5500" y="71"/>
                  </a:lnTo>
                  <a:close/>
                </a:path>
              </a:pathLst>
            </a:custGeom>
            <a:solidFill>
              <a:srgbClr val="00428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1884702" y="3561708"/>
              <a:ext cx="6452874" cy="1007531"/>
            </a:xfrm>
            <a:custGeom>
              <a:rect l="0" t="0" r="0" b="0"/>
              <a:pathLst>
                <a:path w="10162" h="1586">
                  <a:moveTo>
                    <a:pt x="0" y="0"/>
                  </a:moveTo>
                  <a:lnTo>
                    <a:pt x="425" y="0"/>
                  </a:lnTo>
                  <a:lnTo>
                    <a:pt x="1153" y="0"/>
                  </a:lnTo>
                  <a:lnTo>
                    <a:pt x="1579" y="0"/>
                  </a:lnTo>
                  <a:lnTo>
                    <a:pt x="8953" y="0"/>
                  </a:lnTo>
                  <a:lnTo>
                    <a:pt x="10162" y="1586"/>
                  </a:lnTo>
                  <a:lnTo>
                    <a:pt x="9792" y="1586"/>
                  </a:lnTo>
                  <a:lnTo>
                    <a:pt x="2792" y="1586"/>
                  </a:lnTo>
                  <a:lnTo>
                    <a:pt x="2366" y="1586"/>
                  </a:lnTo>
                  <a:lnTo>
                    <a:pt x="1639" y="1586"/>
                  </a:lnTo>
                  <a:lnTo>
                    <a:pt x="1213" y="158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7FA9F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19047" y="1242"/>
              <a:ext cx="7414242" cy="3381177"/>
            </a:xfrm>
            <a:custGeom>
              <a:rect l="0" t="0" r="0" b="0"/>
              <a:pathLst>
                <a:path w="11675" h="5324">
                  <a:moveTo>
                    <a:pt x="1523" y="3738"/>
                  </a:moveTo>
                  <a:lnTo>
                    <a:pt x="2013" y="3738"/>
                  </a:lnTo>
                  <a:lnTo>
                    <a:pt x="2511" y="3738"/>
                  </a:lnTo>
                  <a:lnTo>
                    <a:pt x="3001" y="3738"/>
                  </a:lnTo>
                  <a:lnTo>
                    <a:pt x="10467" y="3738"/>
                  </a:lnTo>
                  <a:lnTo>
                    <a:pt x="11675" y="5324"/>
                  </a:lnTo>
                  <a:lnTo>
                    <a:pt x="4214" y="5324"/>
                  </a:lnTo>
                  <a:lnTo>
                    <a:pt x="3725" y="5324"/>
                  </a:lnTo>
                  <a:lnTo>
                    <a:pt x="3226" y="5324"/>
                  </a:lnTo>
                  <a:lnTo>
                    <a:pt x="2737" y="5324"/>
                  </a:lnTo>
                  <a:lnTo>
                    <a:pt x="1523" y="3738"/>
                  </a:lnTo>
                  <a:close/>
                </a:path>
                <a:path w="11675" h="5324">
                  <a:moveTo>
                    <a:pt x="0" y="0"/>
                  </a:moveTo>
                  <a:lnTo>
                    <a:pt x="4947" y="0"/>
                  </a:lnTo>
                  <a:lnTo>
                    <a:pt x="5841" y="0"/>
                  </a:lnTo>
                  <a:lnTo>
                    <a:pt x="6107" y="0"/>
                  </a:lnTo>
                  <a:lnTo>
                    <a:pt x="7001" y="0"/>
                  </a:lnTo>
                  <a:lnTo>
                    <a:pt x="8214" y="1586"/>
                  </a:lnTo>
                  <a:lnTo>
                    <a:pt x="7320" y="1586"/>
                  </a:lnTo>
                  <a:lnTo>
                    <a:pt x="7055" y="1586"/>
                  </a:lnTo>
                  <a:lnTo>
                    <a:pt x="6161" y="1586"/>
                  </a:lnTo>
                  <a:lnTo>
                    <a:pt x="0" y="158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0" y="1188065"/>
              <a:ext cx="6130636" cy="1007531"/>
            </a:xfrm>
            <a:custGeom>
              <a:rect l="0" t="0" r="0" b="0"/>
              <a:pathLst>
                <a:path w="9654" h="1586">
                  <a:moveTo>
                    <a:pt x="0" y="0"/>
                  </a:moveTo>
                  <a:lnTo>
                    <a:pt x="4947" y="0"/>
                  </a:lnTo>
                  <a:lnTo>
                    <a:pt x="6107" y="0"/>
                  </a:lnTo>
                  <a:lnTo>
                    <a:pt x="7453" y="0"/>
                  </a:lnTo>
                  <a:lnTo>
                    <a:pt x="8441" y="0"/>
                  </a:lnTo>
                  <a:lnTo>
                    <a:pt x="9654" y="1586"/>
                  </a:lnTo>
                  <a:lnTo>
                    <a:pt x="8666" y="1586"/>
                  </a:lnTo>
                  <a:lnTo>
                    <a:pt x="7320" y="1586"/>
                  </a:lnTo>
                  <a:lnTo>
                    <a:pt x="6161" y="1586"/>
                  </a:lnTo>
                  <a:lnTo>
                    <a:pt x="0" y="158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7FA9F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9" name="textbox 19"/>
          <p:cNvSpPr/>
          <p:nvPr/>
        </p:nvSpPr>
        <p:spPr>
          <a:xfrm>
            <a:off x="3757991" y="2920769"/>
            <a:ext cx="5476240" cy="17233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870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7000" spc="60" baseline="-8185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  <a:r>
              <a:rPr sz="4500" spc="6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</a:t>
            </a:r>
            <a:r>
              <a:rPr sz="2300" spc="60" baseline="3170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总部地点：上</a:t>
            </a:r>
            <a:r>
              <a:rPr sz="2300" spc="40" baseline="3170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</a:t>
            </a:r>
            <a:r>
              <a:rPr sz="2300" spc="0" baseline="3170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</a:t>
            </a:r>
            <a:endParaRPr lang="Microsoft YaHei" altLang="Microsoft YaHei" sz="1494"/>
          </a:p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100"/>
          </a:p>
          <a:p>
            <a:pPr algn="l" rtl="0" eaLnBrk="0">
              <a:lnSpc>
                <a:spcPct val="10580"/>
              </a:lnSpc>
            </a:pPr>
            <a:endParaRPr lang="Arial" altLang="Arial" sz="100"/>
          </a:p>
          <a:p>
            <a:pPr algn="r" rtl="0" eaLnBrk="0">
              <a:lnSpc>
                <a:spcPct val="79000"/>
              </a:lnSpc>
            </a:pPr>
            <a:r>
              <a:rPr sz="7000" spc="40" baseline="-18602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  <a:r>
              <a:rPr sz="4500" spc="4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</a:t>
            </a:r>
            <a:r>
              <a:rPr sz="2300" spc="40" baseline="3397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经营范围：房地产、金融、消</a:t>
            </a:r>
            <a:r>
              <a:rPr sz="2300" spc="20" baseline="3397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</a:t>
            </a:r>
            <a:r>
              <a:rPr sz="2300" spc="0" baseline="3397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等多元化</a:t>
            </a:r>
            <a:endParaRPr lang="Microsoft YaHei" altLang="Microsoft YaHei" sz="1494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1480299" y="1451542"/>
            <a:ext cx="2143572" cy="2194354"/>
            <a:chExt cx="2143572" cy="2194354"/>
          </a:xfrm>
        </p:grpSpPr>
        <p:grpSp>
          <p:nvGrpSpPr>
            <p:cNvPr id="10" name="group 10"/>
            <p:cNvGrpSpPr/>
            <p:nvPr/>
          </p:nvGrpSpPr>
          <p:grpSpPr>
            <a:xfrm rot="21600000">
              <a:off x="0" y="0"/>
              <a:ext cx="2095069" cy="2194354"/>
              <a:chExt cx="2095069" cy="2194354"/>
            </a:xfrm>
          </p:grpSpPr>
          <p:sp>
            <p:nvSpPr>
              <p:cNvPr id="20" name="path"/>
              <p:cNvSpPr/>
              <p:nvPr/>
            </p:nvSpPr>
            <p:spPr>
              <a:xfrm>
                <a:off x="0" y="0"/>
                <a:ext cx="2095068" cy="1097178"/>
              </a:xfrm>
              <a:custGeom>
                <a:rect l="0" t="0" r="0" b="0"/>
                <a:pathLst>
                  <a:path w="3299" h="1727">
                    <a:moveTo>
                      <a:pt x="3299" y="0"/>
                    </a:moveTo>
                    <a:lnTo>
                      <a:pt x="1970" y="1727"/>
                    </a:lnTo>
                    <a:lnTo>
                      <a:pt x="0" y="1727"/>
                    </a:lnTo>
                    <a:lnTo>
                      <a:pt x="1328" y="0"/>
                    </a:lnTo>
                    <a:lnTo>
                      <a:pt x="3299" y="0"/>
                    </a:lnTo>
                    <a:close/>
                  </a:path>
                </a:pathLst>
              </a:custGeom>
              <a:solidFill>
                <a:srgbClr val="0084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path"/>
              <p:cNvSpPr/>
              <p:nvPr/>
            </p:nvSpPr>
            <p:spPr>
              <a:xfrm>
                <a:off x="0" y="1097176"/>
                <a:ext cx="2095068" cy="1097177"/>
              </a:xfrm>
              <a:custGeom>
                <a:rect l="0" t="0" r="0" b="0"/>
                <a:pathLst>
                  <a:path w="3299" h="1727">
                    <a:moveTo>
                      <a:pt x="1970" y="0"/>
                    </a:moveTo>
                    <a:lnTo>
                      <a:pt x="3299" y="1727"/>
                    </a:lnTo>
                    <a:lnTo>
                      <a:pt x="1328" y="1727"/>
                    </a:lnTo>
                    <a:lnTo>
                      <a:pt x="0" y="0"/>
                    </a:lnTo>
                    <a:lnTo>
                      <a:pt x="1970" y="0"/>
                    </a:lnTo>
                    <a:close/>
                  </a:path>
                </a:pathLst>
              </a:custGeom>
              <a:solidFill>
                <a:srgbClr val="7FA9F1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2" name="textbox 22"/>
            <p:cNvSpPr/>
            <p:nvPr/>
          </p:nvSpPr>
          <p:spPr>
            <a:xfrm>
              <a:off x="-12700" y="-12700"/>
              <a:ext cx="2169160" cy="235013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r" rtl="0" eaLnBrk="0">
                <a:lnSpc>
                  <a:spcPct val="82000"/>
                </a:lnSpc>
                <a:spcBef>
                  <a:spcPts val="2"/>
                </a:spcBef>
              </a:pPr>
              <a:r>
                <a:rPr sz="4500" spc="-3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0</a:t>
              </a:r>
              <a:r>
                <a:rPr sz="4500" spc="-2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1</a:t>
              </a:r>
              <a:endParaRPr lang="Arial" altLang="Arial" sz="4500"/>
            </a:p>
          </p:txBody>
        </p:sp>
      </p:grpSp>
      <p:sp>
        <p:nvSpPr>
          <p:cNvPr id="23" name="textbox 23"/>
          <p:cNvSpPr/>
          <p:nvPr/>
        </p:nvSpPr>
        <p:spPr>
          <a:xfrm>
            <a:off x="6528201" y="5134505"/>
            <a:ext cx="3452495" cy="556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09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愿景：成为具有全球竞争力的世界一</a:t>
            </a:r>
            <a:endParaRPr lang="Microsoft YaHei" altLang="Microsoft YaHei" sz="1500"/>
          </a:p>
          <a:p>
            <a:pPr marL="12890" algn="l" rtl="0" eaLnBrk="0">
              <a:lnSpc>
                <a:spcPts val="2691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流企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</a:t>
            </a:r>
            <a:endParaRPr lang="Microsoft YaHei" altLang="Microsoft YaHei" sz="1500"/>
          </a:p>
        </p:txBody>
      </p:sp>
      <p:sp>
        <p:nvSpPr>
          <p:cNvPr id="24" name="textbox 24"/>
          <p:cNvSpPr/>
          <p:nvPr/>
        </p:nvSpPr>
        <p:spPr>
          <a:xfrm>
            <a:off x="1213587" y="379028"/>
            <a:ext cx="1541780" cy="4381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611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</a:t>
            </a:r>
            <a:endParaRPr lang="Microsoft YaHei" altLang="Microsoft YaHei" sz="3000"/>
          </a:p>
        </p:txBody>
      </p:sp>
      <p:sp>
        <p:nvSpPr>
          <p:cNvPr id="25" name="textbox 25"/>
          <p:cNvSpPr/>
          <p:nvPr/>
        </p:nvSpPr>
        <p:spPr>
          <a:xfrm>
            <a:off x="4385867" y="1824734"/>
            <a:ext cx="2330450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2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6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成立时间：  1992年7月1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8日</a:t>
            </a:r>
            <a:endParaRPr lang="Microsoft YaHei" altLang="Microsoft YaHei" sz="1500"/>
          </a:p>
        </p:txBody>
      </p:sp>
      <p:sp>
        <p:nvSpPr>
          <p:cNvPr id="26" name="textbox 26"/>
          <p:cNvSpPr/>
          <p:nvPr/>
        </p:nvSpPr>
        <p:spPr>
          <a:xfrm>
            <a:off x="5398475" y="5294410"/>
            <a:ext cx="650240" cy="5880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42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4500" spc="-3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</a:t>
            </a:r>
            <a:r>
              <a:rPr sz="4500" spc="-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4</a:t>
            </a:r>
            <a:endParaRPr lang="Arial" altLang="Arial" sz="4500"/>
          </a:p>
        </p:txBody>
      </p:sp>
      <p:sp>
        <p:nvSpPr>
          <p:cNvPr id="27" name="textbox 27"/>
          <p:cNvSpPr/>
          <p:nvPr/>
        </p:nvSpPr>
        <p:spPr>
          <a:xfrm>
            <a:off x="5782224" y="4421483"/>
            <a:ext cx="404495" cy="2330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6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</a:t>
            </a:r>
            <a:endParaRPr lang="Microsoft YaHei" altLang="Microsoft YaHei" sz="15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28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8" name="group 14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3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9" name="group 16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3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0" name="group 18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4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9" name="textbox 49"/>
          <p:cNvSpPr/>
          <p:nvPr/>
        </p:nvSpPr>
        <p:spPr>
          <a:xfrm>
            <a:off x="2196956" y="2825709"/>
            <a:ext cx="2119629" cy="9188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708"/>
              </a:lnSpc>
            </a:pPr>
            <a:endParaRPr lang="Arial" altLang="Arial" sz="100"/>
          </a:p>
          <a:p>
            <a:pPr marL="15176" algn="l" rtl="0" eaLnBrk="0">
              <a:lnSpc>
                <a:spcPct val="82000"/>
              </a:lnSpc>
            </a:pP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早期以房地产开发为主，</a:t>
            </a:r>
            <a:endParaRPr lang="Microsoft YaHei" altLang="Microsoft YaHei" sz="1500"/>
          </a:p>
          <a:p>
            <a:pPr marL="12700" indent="380" algn="l" rtl="0" eaLnBrk="0">
              <a:lnSpc>
                <a:spcPct val="154000"/>
              </a:lnSpc>
              <a:spcBef>
                <a:spcPts val="4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逐渐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发展成为综合性企业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</a:t>
            </a:r>
            <a:endParaRPr lang="Microsoft YaHei" altLang="Microsoft YaHei" sz="1500"/>
          </a:p>
        </p:txBody>
      </p:sp>
      <p:sp>
        <p:nvSpPr>
          <p:cNvPr id="50" name="textbox 50"/>
          <p:cNvSpPr/>
          <p:nvPr/>
        </p:nvSpPr>
        <p:spPr>
          <a:xfrm>
            <a:off x="7861284" y="5387138"/>
            <a:ext cx="2118995" cy="9201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09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在国内外享有较高声誉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marL="14033" indent="-380" algn="l" rtl="0" eaLnBrk="0">
              <a:lnSpc>
                <a:spcPct val="154000"/>
              </a:lnSpc>
              <a:spcBef>
                <a:spcPts val="8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受到政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府和社会各界的认 可</a:t>
            </a:r>
            <a:endParaRPr lang="Microsoft YaHei" altLang="Microsoft YaHei" sz="1500"/>
          </a:p>
        </p:txBody>
      </p:sp>
      <p:sp>
        <p:nvSpPr>
          <p:cNvPr id="51" name="textbox 51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3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4"/>
              </a:spcBef>
              <a:tabLst>
                <a:tab pos="783590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公司历史与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Microsoft YaHei" altLang="Microsoft YaHei" sz="3000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5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72" name="picture 7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734341" y="4030978"/>
            <a:ext cx="1133646" cy="1042416"/>
          </a:xfrm>
          <a:prstGeom prst="rect">
            <a:avLst/>
          </a:prstGeom>
        </p:spPr>
      </p:pic>
      <p:pic>
        <p:nvPicPr>
          <p:cNvPr id="73" name="picture 7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667872" y="3737105"/>
            <a:ext cx="1634387" cy="684158"/>
          </a:xfrm>
          <a:prstGeom prst="rect">
            <a:avLst/>
          </a:prstGeom>
        </p:spPr>
      </p:pic>
      <p:sp>
        <p:nvSpPr>
          <p:cNvPr id="74" name="textbox 74"/>
          <p:cNvSpPr/>
          <p:nvPr/>
        </p:nvSpPr>
        <p:spPr>
          <a:xfrm>
            <a:off x="7861284" y="2996015"/>
            <a:ext cx="2118995" cy="558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11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在国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内外多个城市设有分</a:t>
            </a:r>
            <a:endParaRPr lang="Microsoft YaHei" altLang="Microsoft YaHei" sz="1500"/>
          </a:p>
          <a:p>
            <a:pPr marL="14605" algn="l" rtl="0" eaLnBrk="0">
              <a:lnSpc>
                <a:spcPts val="2701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支机构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，业务覆盖全球</a:t>
            </a:r>
            <a:endParaRPr lang="Microsoft YaHei" altLang="Microsoft YaHei" sz="1500"/>
          </a:p>
        </p:txBody>
      </p:sp>
      <p:sp>
        <p:nvSpPr>
          <p:cNvPr id="75" name="textbox 75"/>
          <p:cNvSpPr/>
          <p:nvPr/>
        </p:nvSpPr>
        <p:spPr>
          <a:xfrm>
            <a:off x="2196766" y="5559921"/>
            <a:ext cx="2119629" cy="5562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58"/>
              </a:lnSpc>
            </a:pPr>
            <a:endParaRPr lang="Arial" altLang="Arial" sz="100"/>
          </a:p>
          <a:p>
            <a:pPr marL="13462" algn="l" rtl="0" eaLnBrk="0">
              <a:lnSpc>
                <a:spcPct val="82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拥有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多个产业板块，包括</a:t>
            </a:r>
            <a:endParaRPr lang="Microsoft YaHei" altLang="Microsoft YaHei" sz="1500"/>
          </a:p>
          <a:p>
            <a:pPr marL="12700" algn="l" rtl="0" eaLnBrk="0">
              <a:lnSpc>
                <a:spcPts val="2697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产、金融、消费等</a:t>
            </a:r>
            <a:endParaRPr lang="Microsoft YaHei" altLang="Microsoft YaHei" sz="1500"/>
          </a:p>
        </p:txBody>
      </p:sp>
      <p:grpSp>
        <p:nvGrpSpPr>
          <p:cNvPr id="22" name="group 22"/>
          <p:cNvGrpSpPr/>
          <p:nvPr/>
        </p:nvGrpSpPr>
        <p:grpSpPr>
          <a:xfrm rot="21600000">
            <a:off x="8398287" y="1431607"/>
            <a:ext cx="1042320" cy="1042416"/>
            <a:chExt cx="1042320" cy="1042416"/>
          </a:xfrm>
        </p:grpSpPr>
        <p:sp>
          <p:nvSpPr>
            <p:cNvPr id="76" name="path"/>
            <p:cNvSpPr/>
            <p:nvPr/>
          </p:nvSpPr>
          <p:spPr>
            <a:xfrm>
              <a:off x="0" y="0"/>
              <a:ext cx="1042320" cy="1042416"/>
            </a:xfrm>
            <a:custGeom>
              <a:rect l="0" t="0" r="0" b="0"/>
              <a:pathLst>
                <a:path w="1641" h="1641">
                  <a:moveTo>
                    <a:pt x="0" y="820"/>
                  </a:moveTo>
                  <a:cubicBezTo>
                    <a:pt x="0" y="367"/>
                    <a:pt x="367" y="0"/>
                    <a:pt x="820" y="0"/>
                  </a:cubicBezTo>
                  <a:lnTo>
                    <a:pt x="820" y="0"/>
                  </a:lnTo>
                  <a:lnTo>
                    <a:pt x="820" y="0"/>
                  </a:lnTo>
                  <a:lnTo>
                    <a:pt x="820" y="0"/>
                  </a:lnTo>
                  <a:cubicBezTo>
                    <a:pt x="1273" y="0"/>
                    <a:pt x="1641" y="367"/>
                    <a:pt x="1641" y="820"/>
                  </a:cubicBezTo>
                  <a:lnTo>
                    <a:pt x="1641" y="820"/>
                  </a:lnTo>
                  <a:cubicBezTo>
                    <a:pt x="1641" y="820"/>
                    <a:pt x="1641" y="820"/>
                    <a:pt x="1641" y="820"/>
                  </a:cubicBezTo>
                  <a:lnTo>
                    <a:pt x="1641" y="820"/>
                  </a:lnTo>
                  <a:lnTo>
                    <a:pt x="1641" y="820"/>
                  </a:lnTo>
                  <a:lnTo>
                    <a:pt x="1641" y="820"/>
                  </a:lnTo>
                  <a:cubicBezTo>
                    <a:pt x="1641" y="1274"/>
                    <a:pt x="1274" y="1641"/>
                    <a:pt x="820" y="1641"/>
                  </a:cubicBezTo>
                  <a:lnTo>
                    <a:pt x="820" y="1641"/>
                  </a:lnTo>
                  <a:cubicBezTo>
                    <a:pt x="367" y="1641"/>
                    <a:pt x="0" y="1274"/>
                    <a:pt x="0" y="820"/>
                  </a:cubicBezTo>
                  <a:lnTo>
                    <a:pt x="0" y="820"/>
                  </a:lnTo>
                  <a:cubicBezTo>
                    <a:pt x="0" y="820"/>
                    <a:pt x="0" y="820"/>
                    <a:pt x="0" y="820"/>
                  </a:cubicBezTo>
                  <a:lnTo>
                    <a:pt x="0" y="820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275890" y="326016"/>
              <a:ext cx="490538" cy="398561"/>
            </a:xfrm>
            <a:custGeom>
              <a:rect l="0" t="0" r="0" b="0"/>
              <a:pathLst>
                <a:path w="772" h="627">
                  <a:moveTo>
                    <a:pt x="144" y="193"/>
                  </a:moveTo>
                  <a:lnTo>
                    <a:pt x="0" y="337"/>
                  </a:lnTo>
                  <a:lnTo>
                    <a:pt x="289" y="627"/>
                  </a:lnTo>
                  <a:lnTo>
                    <a:pt x="772" y="144"/>
                  </a:lnTo>
                  <a:lnTo>
                    <a:pt x="627" y="0"/>
                  </a:lnTo>
                  <a:lnTo>
                    <a:pt x="289" y="337"/>
                  </a:lnTo>
                  <a:lnTo>
                    <a:pt x="144" y="19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4" name="group 24"/>
          <p:cNvGrpSpPr/>
          <p:nvPr/>
        </p:nvGrpSpPr>
        <p:grpSpPr>
          <a:xfrm rot="21600000">
            <a:off x="2734341" y="1420367"/>
            <a:ext cx="1042320" cy="1042416"/>
            <a:chExt cx="1042320" cy="1042416"/>
          </a:xfrm>
        </p:grpSpPr>
        <p:sp>
          <p:nvSpPr>
            <p:cNvPr id="78" name="path"/>
            <p:cNvSpPr/>
            <p:nvPr/>
          </p:nvSpPr>
          <p:spPr>
            <a:xfrm>
              <a:off x="0" y="0"/>
              <a:ext cx="1042320" cy="1042416"/>
            </a:xfrm>
            <a:custGeom>
              <a:rect l="0" t="0" r="0" b="0"/>
              <a:pathLst>
                <a:path w="1641" h="1641">
                  <a:moveTo>
                    <a:pt x="0" y="820"/>
                  </a:moveTo>
                  <a:cubicBezTo>
                    <a:pt x="0" y="367"/>
                    <a:pt x="367" y="0"/>
                    <a:pt x="820" y="0"/>
                  </a:cubicBezTo>
                  <a:lnTo>
                    <a:pt x="820" y="0"/>
                  </a:lnTo>
                  <a:lnTo>
                    <a:pt x="820" y="0"/>
                  </a:lnTo>
                  <a:lnTo>
                    <a:pt x="820" y="0"/>
                  </a:lnTo>
                  <a:cubicBezTo>
                    <a:pt x="1273" y="0"/>
                    <a:pt x="1641" y="367"/>
                    <a:pt x="1641" y="820"/>
                  </a:cubicBezTo>
                  <a:lnTo>
                    <a:pt x="1641" y="820"/>
                  </a:lnTo>
                  <a:cubicBezTo>
                    <a:pt x="1641" y="820"/>
                    <a:pt x="1641" y="820"/>
                    <a:pt x="1641" y="820"/>
                  </a:cubicBezTo>
                  <a:lnTo>
                    <a:pt x="1641" y="820"/>
                  </a:lnTo>
                  <a:lnTo>
                    <a:pt x="1641" y="820"/>
                  </a:lnTo>
                  <a:lnTo>
                    <a:pt x="1641" y="820"/>
                  </a:lnTo>
                  <a:cubicBezTo>
                    <a:pt x="1641" y="1274"/>
                    <a:pt x="1273" y="1641"/>
                    <a:pt x="820" y="1641"/>
                  </a:cubicBezTo>
                  <a:lnTo>
                    <a:pt x="820" y="1641"/>
                  </a:lnTo>
                  <a:cubicBezTo>
                    <a:pt x="367" y="1641"/>
                    <a:pt x="0" y="1274"/>
                    <a:pt x="0" y="820"/>
                  </a:cubicBezTo>
                  <a:lnTo>
                    <a:pt x="0" y="820"/>
                  </a:lnTo>
                  <a:cubicBezTo>
                    <a:pt x="0" y="820"/>
                    <a:pt x="0" y="820"/>
                    <a:pt x="0" y="820"/>
                  </a:cubicBezTo>
                  <a:lnTo>
                    <a:pt x="0" y="820"/>
                  </a:lnTo>
                  <a:close/>
                </a:path>
              </a:pathLst>
            </a:custGeom>
            <a:solidFill>
              <a:srgbClr val="0063B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276007" y="276055"/>
              <a:ext cx="490307" cy="490307"/>
            </a:xfrm>
            <a:custGeom>
              <a:rect l="0" t="0" r="0" b="0"/>
              <a:pathLst>
                <a:path w="772" h="772">
                  <a:moveTo>
                    <a:pt x="386" y="0"/>
                  </a:moveTo>
                  <a:cubicBezTo>
                    <a:pt x="172" y="0"/>
                    <a:pt x="0" y="172"/>
                    <a:pt x="0" y="386"/>
                  </a:cubicBezTo>
                  <a:lnTo>
                    <a:pt x="0" y="386"/>
                  </a:lnTo>
                  <a:cubicBezTo>
                    <a:pt x="0" y="599"/>
                    <a:pt x="172" y="772"/>
                    <a:pt x="386" y="772"/>
                  </a:cubicBezTo>
                  <a:lnTo>
                    <a:pt x="386" y="772"/>
                  </a:lnTo>
                  <a:cubicBezTo>
                    <a:pt x="599" y="772"/>
                    <a:pt x="772" y="599"/>
                    <a:pt x="772" y="386"/>
                  </a:cubicBezTo>
                  <a:lnTo>
                    <a:pt x="772" y="386"/>
                  </a:lnTo>
                  <a:cubicBezTo>
                    <a:pt x="772" y="172"/>
                    <a:pt x="599" y="0"/>
                    <a:pt x="386" y="0"/>
                  </a:cubicBezTo>
                  <a:moveTo>
                    <a:pt x="326" y="564"/>
                  </a:moveTo>
                  <a:lnTo>
                    <a:pt x="148" y="386"/>
                  </a:lnTo>
                  <a:lnTo>
                    <a:pt x="216" y="318"/>
                  </a:lnTo>
                  <a:lnTo>
                    <a:pt x="326" y="427"/>
                  </a:lnTo>
                  <a:lnTo>
                    <a:pt x="558" y="195"/>
                  </a:lnTo>
                  <a:lnTo>
                    <a:pt x="626" y="263"/>
                  </a:lnTo>
                  <a:lnTo>
                    <a:pt x="326" y="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8398287" y="4042218"/>
            <a:ext cx="1042320" cy="1042415"/>
            <a:chExt cx="1042320" cy="1042415"/>
          </a:xfrm>
        </p:grpSpPr>
        <p:sp>
          <p:nvSpPr>
            <p:cNvPr id="80" name="path"/>
            <p:cNvSpPr/>
            <p:nvPr/>
          </p:nvSpPr>
          <p:spPr>
            <a:xfrm>
              <a:off x="0" y="0"/>
              <a:ext cx="1042320" cy="1042415"/>
            </a:xfrm>
            <a:custGeom>
              <a:rect l="0" t="0" r="0" b="0"/>
              <a:pathLst>
                <a:path w="1641" h="1641">
                  <a:moveTo>
                    <a:pt x="0" y="820"/>
                  </a:moveTo>
                  <a:cubicBezTo>
                    <a:pt x="0" y="367"/>
                    <a:pt x="367" y="0"/>
                    <a:pt x="820" y="0"/>
                  </a:cubicBezTo>
                  <a:lnTo>
                    <a:pt x="820" y="0"/>
                  </a:lnTo>
                  <a:lnTo>
                    <a:pt x="820" y="0"/>
                  </a:lnTo>
                  <a:lnTo>
                    <a:pt x="820" y="0"/>
                  </a:lnTo>
                  <a:cubicBezTo>
                    <a:pt x="1273" y="0"/>
                    <a:pt x="1641" y="367"/>
                    <a:pt x="1641" y="820"/>
                  </a:cubicBezTo>
                  <a:lnTo>
                    <a:pt x="1641" y="820"/>
                  </a:lnTo>
                  <a:cubicBezTo>
                    <a:pt x="1641" y="820"/>
                    <a:pt x="1641" y="820"/>
                    <a:pt x="1641" y="820"/>
                  </a:cubicBezTo>
                  <a:lnTo>
                    <a:pt x="1641" y="820"/>
                  </a:lnTo>
                  <a:lnTo>
                    <a:pt x="1641" y="820"/>
                  </a:lnTo>
                  <a:lnTo>
                    <a:pt x="1641" y="820"/>
                  </a:lnTo>
                  <a:cubicBezTo>
                    <a:pt x="1641" y="1274"/>
                    <a:pt x="1274" y="1641"/>
                    <a:pt x="820" y="1641"/>
                  </a:cubicBezTo>
                  <a:lnTo>
                    <a:pt x="820" y="1641"/>
                  </a:lnTo>
                  <a:lnTo>
                    <a:pt x="820" y="1641"/>
                  </a:lnTo>
                  <a:lnTo>
                    <a:pt x="820" y="1641"/>
                  </a:lnTo>
                  <a:cubicBezTo>
                    <a:pt x="367" y="1641"/>
                    <a:pt x="0" y="1274"/>
                    <a:pt x="0" y="820"/>
                  </a:cubicBezTo>
                  <a:lnTo>
                    <a:pt x="0" y="820"/>
                  </a:lnTo>
                  <a:cubicBezTo>
                    <a:pt x="0" y="820"/>
                    <a:pt x="0" y="820"/>
                    <a:pt x="0" y="820"/>
                  </a:cubicBezTo>
                  <a:lnTo>
                    <a:pt x="0" y="820"/>
                  </a:lnTo>
                  <a:close/>
                </a:path>
              </a:pathLst>
            </a:custGeom>
            <a:solidFill>
              <a:srgbClr val="0063B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275890" y="347009"/>
              <a:ext cx="498285" cy="347003"/>
            </a:xfrm>
            <a:custGeom>
              <a:rect l="0" t="0" r="0" b="0"/>
              <a:pathLst>
                <a:path w="784" h="546">
                  <a:moveTo>
                    <a:pt x="633" y="546"/>
                  </a:moveTo>
                  <a:cubicBezTo>
                    <a:pt x="633" y="546"/>
                    <a:pt x="758" y="546"/>
                    <a:pt x="776" y="416"/>
                  </a:cubicBezTo>
                  <a:lnTo>
                    <a:pt x="776" y="416"/>
                  </a:lnTo>
                  <a:cubicBezTo>
                    <a:pt x="784" y="273"/>
                    <a:pt x="655" y="245"/>
                    <a:pt x="655" y="245"/>
                  </a:cubicBezTo>
                  <a:lnTo>
                    <a:pt x="655" y="245"/>
                  </a:lnTo>
                  <a:cubicBezTo>
                    <a:pt x="655" y="245"/>
                    <a:pt x="669" y="34"/>
                    <a:pt x="487" y="10"/>
                  </a:cubicBezTo>
                  <a:lnTo>
                    <a:pt x="487" y="10"/>
                  </a:lnTo>
                  <a:cubicBezTo>
                    <a:pt x="331" y="-6"/>
                    <a:pt x="284" y="147"/>
                    <a:pt x="284" y="147"/>
                  </a:cubicBezTo>
                  <a:lnTo>
                    <a:pt x="284" y="147"/>
                  </a:lnTo>
                  <a:cubicBezTo>
                    <a:pt x="284" y="147"/>
                    <a:pt x="237" y="99"/>
                    <a:pt x="173" y="138"/>
                  </a:cubicBezTo>
                  <a:lnTo>
                    <a:pt x="173" y="138"/>
                  </a:lnTo>
                  <a:cubicBezTo>
                    <a:pt x="116" y="176"/>
                    <a:pt x="126" y="244"/>
                    <a:pt x="126" y="244"/>
                  </a:cubicBezTo>
                  <a:lnTo>
                    <a:pt x="126" y="244"/>
                  </a:lnTo>
                  <a:cubicBezTo>
                    <a:pt x="126" y="244"/>
                    <a:pt x="0" y="270"/>
                    <a:pt x="0" y="407"/>
                  </a:cubicBezTo>
                  <a:lnTo>
                    <a:pt x="0" y="407"/>
                  </a:lnTo>
                  <a:cubicBezTo>
                    <a:pt x="2" y="544"/>
                    <a:pt x="137" y="546"/>
                    <a:pt x="137" y="546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82" name="picture 8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6825925" y="2045951"/>
            <a:ext cx="1379746" cy="585426"/>
          </a:xfrm>
          <a:prstGeom prst="rect">
            <a:avLst/>
          </a:prstGeom>
        </p:spPr>
      </p:pic>
      <p:pic>
        <p:nvPicPr>
          <p:cNvPr id="83" name="picture 8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3855585" y="2129027"/>
            <a:ext cx="1407364" cy="511429"/>
          </a:xfrm>
          <a:prstGeom prst="rect">
            <a:avLst/>
          </a:prstGeom>
        </p:spPr>
      </p:pic>
      <p:pic>
        <p:nvPicPr>
          <p:cNvPr id="84" name="picture 8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6187677" y="2324885"/>
            <a:ext cx="720630" cy="720631"/>
          </a:xfrm>
          <a:prstGeom prst="rect">
            <a:avLst/>
          </a:prstGeom>
        </p:spPr>
      </p:pic>
      <p:sp>
        <p:nvSpPr>
          <p:cNvPr id="85" name="path"/>
          <p:cNvSpPr/>
          <p:nvPr/>
        </p:nvSpPr>
        <p:spPr>
          <a:xfrm>
            <a:off x="6187677" y="3310348"/>
            <a:ext cx="720630" cy="720630"/>
          </a:xfrm>
          <a:custGeom>
            <a:rect l="0" t="0" r="0" b="0"/>
            <a:pathLst>
              <a:path w="1134" h="1134">
                <a:moveTo>
                  <a:pt x="593" y="0"/>
                </a:moveTo>
                <a:lnTo>
                  <a:pt x="1134" y="0"/>
                </a:lnTo>
                <a:lnTo>
                  <a:pt x="1124" y="65"/>
                </a:lnTo>
                <a:lnTo>
                  <a:pt x="1124" y="65"/>
                </a:lnTo>
                <a:cubicBezTo>
                  <a:pt x="1016" y="597"/>
                  <a:pt x="597" y="1016"/>
                  <a:pt x="65" y="1124"/>
                </a:cubicBezTo>
                <a:lnTo>
                  <a:pt x="65" y="1124"/>
                </a:lnTo>
                <a:lnTo>
                  <a:pt x="0" y="1134"/>
                </a:lnTo>
                <a:lnTo>
                  <a:pt x="0" y="593"/>
                </a:lnTo>
                <a:lnTo>
                  <a:pt x="38" y="583"/>
                </a:lnTo>
                <a:lnTo>
                  <a:pt x="38" y="583"/>
                </a:lnTo>
                <a:cubicBezTo>
                  <a:pt x="297" y="502"/>
                  <a:pt x="502" y="297"/>
                  <a:pt x="583" y="38"/>
                </a:cubicBezTo>
                <a:lnTo>
                  <a:pt x="583" y="38"/>
                </a:lnTo>
                <a:lnTo>
                  <a:pt x="593" y="0"/>
                </a:lnTo>
                <a:close/>
              </a:path>
            </a:pathLst>
          </a:custGeom>
          <a:solidFill>
            <a:srgbClr val="0063B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picture 8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5202215" y="2324885"/>
            <a:ext cx="720630" cy="720631"/>
          </a:xfrm>
          <a:prstGeom prst="rect">
            <a:avLst/>
          </a:prstGeom>
        </p:spPr>
      </p:pic>
      <p:sp>
        <p:nvSpPr>
          <p:cNvPr id="87" name="path"/>
          <p:cNvSpPr/>
          <p:nvPr/>
        </p:nvSpPr>
        <p:spPr>
          <a:xfrm>
            <a:off x="5202215" y="3310348"/>
            <a:ext cx="720630" cy="720630"/>
          </a:xfrm>
          <a:custGeom>
            <a:rect l="0" t="0" r="0" b="0"/>
            <a:pathLst>
              <a:path w="1134" h="1134">
                <a:moveTo>
                  <a:pt x="0" y="0"/>
                </a:moveTo>
                <a:lnTo>
                  <a:pt x="541" y="0"/>
                </a:lnTo>
                <a:lnTo>
                  <a:pt x="551" y="38"/>
                </a:lnTo>
                <a:lnTo>
                  <a:pt x="551" y="38"/>
                </a:lnTo>
                <a:cubicBezTo>
                  <a:pt x="631" y="297"/>
                  <a:pt x="836" y="502"/>
                  <a:pt x="1096" y="583"/>
                </a:cubicBezTo>
                <a:lnTo>
                  <a:pt x="1096" y="583"/>
                </a:lnTo>
                <a:lnTo>
                  <a:pt x="1134" y="593"/>
                </a:lnTo>
                <a:lnTo>
                  <a:pt x="1134" y="1134"/>
                </a:lnTo>
                <a:lnTo>
                  <a:pt x="1069" y="1124"/>
                </a:lnTo>
                <a:lnTo>
                  <a:pt x="1069" y="1124"/>
                </a:lnTo>
                <a:cubicBezTo>
                  <a:pt x="537" y="1016"/>
                  <a:pt x="118" y="597"/>
                  <a:pt x="10" y="65"/>
                </a:cubicBezTo>
                <a:lnTo>
                  <a:pt x="10" y="65"/>
                </a:lnTo>
                <a:lnTo>
                  <a:pt x="0" y="0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8" name="picture 8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3885117" y="3999640"/>
            <a:ext cx="887542" cy="379782"/>
          </a:xfrm>
          <a:prstGeom prst="rect">
            <a:avLst/>
          </a:prstGeom>
        </p:spPr>
      </p:pic>
      <p:pic>
        <p:nvPicPr>
          <p:cNvPr id="89" name="picture 89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4790430" y="3737098"/>
            <a:ext cx="634286" cy="272593"/>
          </a:xfrm>
          <a:prstGeom prst="rect">
            <a:avLst/>
          </a:prstGeom>
        </p:spPr>
      </p:pic>
      <p:pic>
        <p:nvPicPr>
          <p:cNvPr id="90" name="picture 90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3776688" y="2100011"/>
            <a:ext cx="90858" cy="78270"/>
          </a:xfrm>
          <a:prstGeom prst="rect">
            <a:avLst/>
          </a:prstGeom>
        </p:spPr>
      </p:pic>
      <p:pic>
        <p:nvPicPr>
          <p:cNvPr id="91" name="picture 91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8210943" y="2008571"/>
            <a:ext cx="91316" cy="7680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909578" y="3581228"/>
            <a:ext cx="8212095" cy="433493"/>
            <a:chExt cx="8212095" cy="433493"/>
          </a:xfrm>
        </p:grpSpPr>
        <p:sp>
          <p:nvSpPr>
            <p:cNvPr id="93" name="path"/>
            <p:cNvSpPr/>
            <p:nvPr/>
          </p:nvSpPr>
          <p:spPr>
            <a:xfrm>
              <a:off x="0" y="0"/>
              <a:ext cx="1878992" cy="433493"/>
            </a:xfrm>
            <a:custGeom>
              <a:rect l="0" t="0" r="0" b="0"/>
              <a:pathLst>
                <a:path w="2959" h="682">
                  <a:moveTo>
                    <a:pt x="0" y="0"/>
                  </a:moveTo>
                  <a:lnTo>
                    <a:pt x="895" y="0"/>
                  </a:lnTo>
                  <a:lnTo>
                    <a:pt x="1492" y="341"/>
                  </a:lnTo>
                  <a:lnTo>
                    <a:pt x="895" y="682"/>
                  </a:lnTo>
                  <a:lnTo>
                    <a:pt x="0" y="682"/>
                  </a:lnTo>
                  <a:lnTo>
                    <a:pt x="596" y="341"/>
                  </a:lnTo>
                  <a:lnTo>
                    <a:pt x="0" y="0"/>
                  </a:lnTo>
                  <a:close/>
                </a:path>
                <a:path w="2959" h="682">
                  <a:moveTo>
                    <a:pt x="746" y="0"/>
                  </a:moveTo>
                  <a:lnTo>
                    <a:pt x="1641" y="0"/>
                  </a:lnTo>
                  <a:lnTo>
                    <a:pt x="2238" y="341"/>
                  </a:lnTo>
                  <a:lnTo>
                    <a:pt x="1641" y="682"/>
                  </a:lnTo>
                  <a:lnTo>
                    <a:pt x="746" y="682"/>
                  </a:lnTo>
                  <a:lnTo>
                    <a:pt x="1342" y="341"/>
                  </a:lnTo>
                  <a:lnTo>
                    <a:pt x="746" y="0"/>
                  </a:lnTo>
                  <a:close/>
                </a:path>
                <a:path w="2959" h="682">
                  <a:moveTo>
                    <a:pt x="1466" y="0"/>
                  </a:moveTo>
                  <a:lnTo>
                    <a:pt x="2362" y="0"/>
                  </a:lnTo>
                  <a:lnTo>
                    <a:pt x="2959" y="341"/>
                  </a:lnTo>
                  <a:lnTo>
                    <a:pt x="2362" y="682"/>
                  </a:lnTo>
                  <a:lnTo>
                    <a:pt x="1466" y="682"/>
                  </a:lnTo>
                  <a:lnTo>
                    <a:pt x="2063" y="341"/>
                  </a:lnTo>
                  <a:lnTo>
                    <a:pt x="1466" y="0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2111035" y="0"/>
              <a:ext cx="1878991" cy="433493"/>
            </a:xfrm>
            <a:custGeom>
              <a:rect l="0" t="0" r="0" b="0"/>
              <a:pathLst>
                <a:path w="2959" h="682">
                  <a:moveTo>
                    <a:pt x="0" y="0"/>
                  </a:moveTo>
                  <a:lnTo>
                    <a:pt x="895" y="0"/>
                  </a:lnTo>
                  <a:lnTo>
                    <a:pt x="1492" y="341"/>
                  </a:lnTo>
                  <a:lnTo>
                    <a:pt x="895" y="682"/>
                  </a:lnTo>
                  <a:lnTo>
                    <a:pt x="0" y="682"/>
                  </a:lnTo>
                  <a:lnTo>
                    <a:pt x="596" y="341"/>
                  </a:lnTo>
                  <a:lnTo>
                    <a:pt x="0" y="0"/>
                  </a:lnTo>
                  <a:close/>
                </a:path>
                <a:path w="2959" h="682">
                  <a:moveTo>
                    <a:pt x="746" y="0"/>
                  </a:moveTo>
                  <a:lnTo>
                    <a:pt x="1641" y="0"/>
                  </a:lnTo>
                  <a:lnTo>
                    <a:pt x="2238" y="341"/>
                  </a:lnTo>
                  <a:lnTo>
                    <a:pt x="1641" y="682"/>
                  </a:lnTo>
                  <a:lnTo>
                    <a:pt x="746" y="682"/>
                  </a:lnTo>
                  <a:lnTo>
                    <a:pt x="1342" y="341"/>
                  </a:lnTo>
                  <a:lnTo>
                    <a:pt x="746" y="0"/>
                  </a:lnTo>
                  <a:close/>
                </a:path>
                <a:path w="2959" h="682">
                  <a:moveTo>
                    <a:pt x="1466" y="0"/>
                  </a:moveTo>
                  <a:lnTo>
                    <a:pt x="2362" y="0"/>
                  </a:lnTo>
                  <a:lnTo>
                    <a:pt x="2959" y="341"/>
                  </a:lnTo>
                  <a:lnTo>
                    <a:pt x="2362" y="682"/>
                  </a:lnTo>
                  <a:lnTo>
                    <a:pt x="1466" y="682"/>
                  </a:lnTo>
                  <a:lnTo>
                    <a:pt x="2063" y="341"/>
                  </a:lnTo>
                  <a:lnTo>
                    <a:pt x="1466" y="0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4222069" y="0"/>
              <a:ext cx="1878989" cy="433493"/>
            </a:xfrm>
            <a:custGeom>
              <a:rect l="0" t="0" r="0" b="0"/>
              <a:pathLst>
                <a:path w="2959" h="682">
                  <a:moveTo>
                    <a:pt x="0" y="0"/>
                  </a:moveTo>
                  <a:lnTo>
                    <a:pt x="895" y="0"/>
                  </a:lnTo>
                  <a:lnTo>
                    <a:pt x="1492" y="341"/>
                  </a:lnTo>
                  <a:lnTo>
                    <a:pt x="895" y="682"/>
                  </a:lnTo>
                  <a:lnTo>
                    <a:pt x="0" y="682"/>
                  </a:lnTo>
                  <a:lnTo>
                    <a:pt x="596" y="341"/>
                  </a:lnTo>
                  <a:lnTo>
                    <a:pt x="0" y="0"/>
                  </a:lnTo>
                  <a:close/>
                </a:path>
                <a:path w="2959" h="682">
                  <a:moveTo>
                    <a:pt x="746" y="0"/>
                  </a:moveTo>
                  <a:lnTo>
                    <a:pt x="1641" y="0"/>
                  </a:lnTo>
                  <a:lnTo>
                    <a:pt x="2238" y="341"/>
                  </a:lnTo>
                  <a:lnTo>
                    <a:pt x="1641" y="682"/>
                  </a:lnTo>
                  <a:lnTo>
                    <a:pt x="746" y="682"/>
                  </a:lnTo>
                  <a:lnTo>
                    <a:pt x="1342" y="341"/>
                  </a:lnTo>
                  <a:lnTo>
                    <a:pt x="746" y="0"/>
                  </a:lnTo>
                  <a:close/>
                </a:path>
                <a:path w="2959" h="682">
                  <a:moveTo>
                    <a:pt x="1466" y="0"/>
                  </a:moveTo>
                  <a:lnTo>
                    <a:pt x="2362" y="0"/>
                  </a:lnTo>
                  <a:lnTo>
                    <a:pt x="2959" y="341"/>
                  </a:lnTo>
                  <a:lnTo>
                    <a:pt x="2362" y="682"/>
                  </a:lnTo>
                  <a:lnTo>
                    <a:pt x="1466" y="682"/>
                  </a:lnTo>
                  <a:lnTo>
                    <a:pt x="2063" y="341"/>
                  </a:lnTo>
                  <a:lnTo>
                    <a:pt x="1466" y="0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6333102" y="0"/>
              <a:ext cx="1878992" cy="433493"/>
            </a:xfrm>
            <a:custGeom>
              <a:rect l="0" t="0" r="0" b="0"/>
              <a:pathLst>
                <a:path w="2959" h="682">
                  <a:moveTo>
                    <a:pt x="0" y="0"/>
                  </a:moveTo>
                  <a:lnTo>
                    <a:pt x="895" y="0"/>
                  </a:lnTo>
                  <a:lnTo>
                    <a:pt x="1492" y="341"/>
                  </a:lnTo>
                  <a:lnTo>
                    <a:pt x="895" y="682"/>
                  </a:lnTo>
                  <a:lnTo>
                    <a:pt x="0" y="682"/>
                  </a:lnTo>
                  <a:lnTo>
                    <a:pt x="596" y="341"/>
                  </a:lnTo>
                  <a:lnTo>
                    <a:pt x="0" y="0"/>
                  </a:lnTo>
                  <a:close/>
                </a:path>
                <a:path w="2959" h="682">
                  <a:moveTo>
                    <a:pt x="746" y="0"/>
                  </a:moveTo>
                  <a:lnTo>
                    <a:pt x="1641" y="0"/>
                  </a:lnTo>
                  <a:lnTo>
                    <a:pt x="2238" y="341"/>
                  </a:lnTo>
                  <a:lnTo>
                    <a:pt x="1641" y="682"/>
                  </a:lnTo>
                  <a:lnTo>
                    <a:pt x="746" y="682"/>
                  </a:lnTo>
                  <a:lnTo>
                    <a:pt x="1342" y="341"/>
                  </a:lnTo>
                  <a:lnTo>
                    <a:pt x="746" y="0"/>
                  </a:lnTo>
                  <a:close/>
                </a:path>
                <a:path w="2959" h="682">
                  <a:moveTo>
                    <a:pt x="1466" y="0"/>
                  </a:moveTo>
                  <a:lnTo>
                    <a:pt x="2362" y="0"/>
                  </a:lnTo>
                  <a:lnTo>
                    <a:pt x="2959" y="341"/>
                  </a:lnTo>
                  <a:lnTo>
                    <a:pt x="2362" y="682"/>
                  </a:lnTo>
                  <a:lnTo>
                    <a:pt x="1466" y="682"/>
                  </a:lnTo>
                  <a:lnTo>
                    <a:pt x="2063" y="341"/>
                  </a:lnTo>
                  <a:lnTo>
                    <a:pt x="1466" y="0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806551" y="114606"/>
              <a:ext cx="219484" cy="219483"/>
            </a:xfrm>
            <a:custGeom>
              <a:rect l="0" t="0" r="0" b="0"/>
              <a:pathLst>
                <a:path w="345" h="345">
                  <a:moveTo>
                    <a:pt x="0" y="172"/>
                  </a:moveTo>
                  <a:cubicBezTo>
                    <a:pt x="0" y="77"/>
                    <a:pt x="77" y="0"/>
                    <a:pt x="172" y="0"/>
                  </a:cubicBezTo>
                  <a:lnTo>
                    <a:pt x="172" y="0"/>
                  </a:lnTo>
                  <a:lnTo>
                    <a:pt x="172" y="0"/>
                  </a:lnTo>
                  <a:lnTo>
                    <a:pt x="172" y="0"/>
                  </a:lnTo>
                  <a:cubicBezTo>
                    <a:pt x="268" y="0"/>
                    <a:pt x="345" y="77"/>
                    <a:pt x="345" y="172"/>
                  </a:cubicBezTo>
                  <a:lnTo>
                    <a:pt x="345" y="172"/>
                  </a:lnTo>
                  <a:cubicBezTo>
                    <a:pt x="345" y="172"/>
                    <a:pt x="345" y="172"/>
                    <a:pt x="345" y="172"/>
                  </a:cubicBezTo>
                  <a:lnTo>
                    <a:pt x="345" y="172"/>
                  </a:lnTo>
                  <a:lnTo>
                    <a:pt x="345" y="172"/>
                  </a:lnTo>
                  <a:lnTo>
                    <a:pt x="345" y="172"/>
                  </a:lnTo>
                  <a:cubicBezTo>
                    <a:pt x="345" y="268"/>
                    <a:pt x="268" y="345"/>
                    <a:pt x="172" y="345"/>
                  </a:cubicBezTo>
                  <a:lnTo>
                    <a:pt x="172" y="345"/>
                  </a:lnTo>
                  <a:lnTo>
                    <a:pt x="172" y="345"/>
                  </a:lnTo>
                  <a:lnTo>
                    <a:pt x="172" y="345"/>
                  </a:lnTo>
                  <a:cubicBezTo>
                    <a:pt x="77" y="345"/>
                    <a:pt x="0" y="268"/>
                    <a:pt x="0" y="172"/>
                  </a:cubicBezTo>
                  <a:lnTo>
                    <a:pt x="0" y="172"/>
                  </a:lnTo>
                  <a:close/>
                </a:path>
              </a:pathLst>
            </a:custGeom>
            <a:solidFill>
              <a:srgbClr val="F4F7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867511" y="175567"/>
              <a:ext cx="97564" cy="97564"/>
            </a:xfrm>
            <a:custGeom>
              <a:rect l="0" t="0" r="0" b="0"/>
              <a:pathLst>
                <a:path w="153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5047597" y="94797"/>
              <a:ext cx="219484" cy="219483"/>
            </a:xfrm>
            <a:custGeom>
              <a:rect l="0" t="0" r="0" b="0"/>
              <a:pathLst>
                <a:path w="345" h="345">
                  <a:moveTo>
                    <a:pt x="0" y="172"/>
                  </a:moveTo>
                  <a:cubicBezTo>
                    <a:pt x="0" y="77"/>
                    <a:pt x="77" y="0"/>
                    <a:pt x="172" y="0"/>
                  </a:cubicBezTo>
                  <a:lnTo>
                    <a:pt x="172" y="0"/>
                  </a:lnTo>
                  <a:lnTo>
                    <a:pt x="172" y="0"/>
                  </a:lnTo>
                  <a:lnTo>
                    <a:pt x="172" y="0"/>
                  </a:lnTo>
                  <a:cubicBezTo>
                    <a:pt x="268" y="0"/>
                    <a:pt x="345" y="77"/>
                    <a:pt x="345" y="172"/>
                  </a:cubicBezTo>
                  <a:lnTo>
                    <a:pt x="345" y="172"/>
                  </a:lnTo>
                  <a:cubicBezTo>
                    <a:pt x="345" y="172"/>
                    <a:pt x="345" y="172"/>
                    <a:pt x="345" y="172"/>
                  </a:cubicBezTo>
                  <a:lnTo>
                    <a:pt x="345" y="172"/>
                  </a:lnTo>
                  <a:lnTo>
                    <a:pt x="345" y="172"/>
                  </a:lnTo>
                  <a:lnTo>
                    <a:pt x="345" y="172"/>
                  </a:lnTo>
                  <a:cubicBezTo>
                    <a:pt x="345" y="268"/>
                    <a:pt x="268" y="345"/>
                    <a:pt x="172" y="345"/>
                  </a:cubicBezTo>
                  <a:lnTo>
                    <a:pt x="172" y="345"/>
                  </a:lnTo>
                  <a:lnTo>
                    <a:pt x="172" y="345"/>
                  </a:lnTo>
                  <a:lnTo>
                    <a:pt x="172" y="345"/>
                  </a:lnTo>
                  <a:cubicBezTo>
                    <a:pt x="77" y="345"/>
                    <a:pt x="0" y="268"/>
                    <a:pt x="0" y="172"/>
                  </a:cubicBezTo>
                  <a:lnTo>
                    <a:pt x="0" y="172"/>
                  </a:lnTo>
                  <a:close/>
                </a:path>
              </a:pathLst>
            </a:custGeom>
            <a:solidFill>
              <a:srgbClr val="F4F7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5108558" y="155757"/>
              <a:ext cx="97564" cy="97563"/>
            </a:xfrm>
            <a:custGeom>
              <a:rect l="0" t="0" r="0" b="0"/>
              <a:pathLst>
                <a:path w="153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2924371" y="107003"/>
              <a:ext cx="219485" cy="219483"/>
            </a:xfrm>
            <a:custGeom>
              <a:rect l="0" t="0" r="0" b="0"/>
              <a:pathLst>
                <a:path w="345" h="345">
                  <a:moveTo>
                    <a:pt x="0" y="172"/>
                  </a:moveTo>
                  <a:cubicBezTo>
                    <a:pt x="0" y="77"/>
                    <a:pt x="77" y="0"/>
                    <a:pt x="172" y="0"/>
                  </a:cubicBezTo>
                  <a:lnTo>
                    <a:pt x="172" y="0"/>
                  </a:lnTo>
                  <a:lnTo>
                    <a:pt x="172" y="0"/>
                  </a:lnTo>
                  <a:lnTo>
                    <a:pt x="172" y="0"/>
                  </a:lnTo>
                  <a:cubicBezTo>
                    <a:pt x="268" y="0"/>
                    <a:pt x="345" y="77"/>
                    <a:pt x="345" y="172"/>
                  </a:cubicBezTo>
                  <a:lnTo>
                    <a:pt x="345" y="172"/>
                  </a:lnTo>
                  <a:cubicBezTo>
                    <a:pt x="345" y="172"/>
                    <a:pt x="345" y="172"/>
                    <a:pt x="345" y="172"/>
                  </a:cubicBezTo>
                  <a:lnTo>
                    <a:pt x="345" y="172"/>
                  </a:lnTo>
                  <a:lnTo>
                    <a:pt x="345" y="172"/>
                  </a:lnTo>
                  <a:lnTo>
                    <a:pt x="345" y="172"/>
                  </a:lnTo>
                  <a:cubicBezTo>
                    <a:pt x="345" y="268"/>
                    <a:pt x="268" y="345"/>
                    <a:pt x="172" y="345"/>
                  </a:cubicBezTo>
                  <a:lnTo>
                    <a:pt x="172" y="345"/>
                  </a:lnTo>
                  <a:lnTo>
                    <a:pt x="172" y="345"/>
                  </a:lnTo>
                  <a:lnTo>
                    <a:pt x="172" y="345"/>
                  </a:lnTo>
                  <a:cubicBezTo>
                    <a:pt x="77" y="345"/>
                    <a:pt x="0" y="268"/>
                    <a:pt x="0" y="172"/>
                  </a:cubicBezTo>
                  <a:lnTo>
                    <a:pt x="0" y="172"/>
                  </a:lnTo>
                  <a:close/>
                </a:path>
              </a:pathLst>
            </a:custGeom>
            <a:solidFill>
              <a:srgbClr val="F4F7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2985333" y="167963"/>
              <a:ext cx="97564" cy="97563"/>
            </a:xfrm>
            <a:custGeom>
              <a:rect l="0" t="0" r="0" b="0"/>
              <a:pathLst>
                <a:path w="153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7172275" y="107003"/>
              <a:ext cx="219485" cy="219483"/>
            </a:xfrm>
            <a:custGeom>
              <a:rect l="0" t="0" r="0" b="0"/>
              <a:pathLst>
                <a:path w="345" h="345">
                  <a:moveTo>
                    <a:pt x="0" y="172"/>
                  </a:moveTo>
                  <a:cubicBezTo>
                    <a:pt x="0" y="77"/>
                    <a:pt x="77" y="0"/>
                    <a:pt x="172" y="0"/>
                  </a:cubicBezTo>
                  <a:lnTo>
                    <a:pt x="172" y="0"/>
                  </a:lnTo>
                  <a:lnTo>
                    <a:pt x="172" y="0"/>
                  </a:lnTo>
                  <a:lnTo>
                    <a:pt x="172" y="0"/>
                  </a:lnTo>
                  <a:cubicBezTo>
                    <a:pt x="268" y="0"/>
                    <a:pt x="345" y="77"/>
                    <a:pt x="345" y="172"/>
                  </a:cubicBezTo>
                  <a:lnTo>
                    <a:pt x="345" y="172"/>
                  </a:lnTo>
                  <a:cubicBezTo>
                    <a:pt x="345" y="172"/>
                    <a:pt x="345" y="172"/>
                    <a:pt x="345" y="172"/>
                  </a:cubicBezTo>
                  <a:lnTo>
                    <a:pt x="345" y="172"/>
                  </a:lnTo>
                  <a:lnTo>
                    <a:pt x="345" y="172"/>
                  </a:lnTo>
                  <a:lnTo>
                    <a:pt x="345" y="172"/>
                  </a:lnTo>
                  <a:cubicBezTo>
                    <a:pt x="345" y="268"/>
                    <a:pt x="268" y="345"/>
                    <a:pt x="172" y="345"/>
                  </a:cubicBezTo>
                  <a:lnTo>
                    <a:pt x="172" y="345"/>
                  </a:lnTo>
                  <a:lnTo>
                    <a:pt x="172" y="345"/>
                  </a:lnTo>
                  <a:lnTo>
                    <a:pt x="172" y="345"/>
                  </a:lnTo>
                  <a:cubicBezTo>
                    <a:pt x="77" y="345"/>
                    <a:pt x="0" y="268"/>
                    <a:pt x="0" y="172"/>
                  </a:cubicBezTo>
                  <a:lnTo>
                    <a:pt x="0" y="172"/>
                  </a:lnTo>
                  <a:close/>
                </a:path>
              </a:pathLst>
            </a:custGeom>
            <a:solidFill>
              <a:srgbClr val="F4F7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7233235" y="167963"/>
              <a:ext cx="97566" cy="97563"/>
            </a:xfrm>
            <a:custGeom>
              <a:rect l="0" t="0" r="0" b="0"/>
              <a:pathLst>
                <a:path w="153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lnTo>
                    <a:pt x="76" y="153"/>
                  </a:ln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5" name="textbox 105"/>
          <p:cNvSpPr/>
          <p:nvPr/>
        </p:nvSpPr>
        <p:spPr>
          <a:xfrm>
            <a:off x="6867861" y="1520428"/>
            <a:ext cx="2501264" cy="12788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70"/>
              </a:lnSpc>
            </a:pPr>
            <a:endParaRPr lang="Arial" altLang="Arial" sz="100"/>
          </a:p>
          <a:p>
            <a:pPr marL="14995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产业板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块</a:t>
            </a:r>
            <a:endParaRPr lang="Microsoft YaHei" altLang="Microsoft YaHei" sz="2300"/>
          </a:p>
          <a:p>
            <a:pPr algn="l" rtl="0" eaLnBrk="0">
              <a:lnSpc>
                <a:spcPct val="109000"/>
              </a:lnSpc>
            </a:pPr>
            <a:endParaRPr lang="Arial" altLang="Arial" sz="600"/>
          </a:p>
          <a:p>
            <a:pPr marL="12700" indent="761" algn="l" rtl="0" eaLnBrk="0">
              <a:lnSpc>
                <a:spcPct val="121000"/>
              </a:lnSpc>
              <a:spcBef>
                <a:spcPts val="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产、金融、消费等产业板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块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负责人，负责各自领域的业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发展和管理</a:t>
            </a:r>
            <a:endParaRPr lang="Microsoft YaHei" altLang="Microsoft YaHei" sz="1500"/>
          </a:p>
        </p:txBody>
      </p:sp>
      <p:sp>
        <p:nvSpPr>
          <p:cNvPr id="106" name="textbox 106"/>
          <p:cNvSpPr/>
          <p:nvPr/>
        </p:nvSpPr>
        <p:spPr>
          <a:xfrm>
            <a:off x="8998054" y="4405336"/>
            <a:ext cx="2499360" cy="9950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14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分支机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</a:t>
            </a:r>
            <a:endParaRPr lang="Microsoft YaHei" altLang="Microsoft YaHei" sz="2300"/>
          </a:p>
          <a:p>
            <a:pPr algn="l" rtl="0" eaLnBrk="0">
              <a:lnSpc>
                <a:spcPct val="100000"/>
              </a:lnSpc>
            </a:pPr>
            <a:endParaRPr lang="Arial" altLang="Arial" sz="600"/>
          </a:p>
          <a:p>
            <a:pPr marL="20034" indent="3619" algn="l" rtl="0" eaLnBrk="0">
              <a:lnSpc>
                <a:spcPct val="122000"/>
              </a:lnSpc>
              <a:spcBef>
                <a:spcPts val="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国内外分支机构负责人，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当地业务拓展和经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营管理</a:t>
            </a:r>
            <a:endParaRPr lang="Microsoft YaHei" altLang="Microsoft YaHei" sz="1500"/>
          </a:p>
        </p:txBody>
      </p:sp>
      <p:sp>
        <p:nvSpPr>
          <p:cNvPr id="107" name="textbox 107"/>
          <p:cNvSpPr/>
          <p:nvPr/>
        </p:nvSpPr>
        <p:spPr>
          <a:xfrm>
            <a:off x="2602445" y="1533211"/>
            <a:ext cx="2499360" cy="9918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44"/>
              </a:lnSpc>
            </a:pPr>
            <a:endParaRPr lang="Arial" altLang="Arial" sz="100"/>
          </a:p>
          <a:p>
            <a:pPr marL="14271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监事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</a:t>
            </a:r>
            <a:endParaRPr lang="Microsoft YaHei" altLang="Microsoft YaHei" sz="2300"/>
          </a:p>
          <a:p>
            <a:pPr algn="l" rtl="0" eaLnBrk="0">
              <a:lnSpc>
                <a:spcPct val="112000"/>
              </a:lnSpc>
            </a:pPr>
            <a:endParaRPr lang="Arial" altLang="Arial" sz="500"/>
          </a:p>
          <a:p>
            <a:pPr marL="16509" indent="-3809" algn="l" rtl="0" eaLnBrk="0">
              <a:lnSpc>
                <a:spcPct val="122000"/>
              </a:lnSpc>
              <a:spcBef>
                <a:spcPts val="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负责监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督公司运营和管理层行 为</a:t>
            </a:r>
            <a:endParaRPr lang="Microsoft YaHei" altLang="Microsoft YaHei" sz="1500"/>
          </a:p>
        </p:txBody>
      </p:sp>
      <p:sp>
        <p:nvSpPr>
          <p:cNvPr id="108" name="textbox 108"/>
          <p:cNvSpPr/>
          <p:nvPr/>
        </p:nvSpPr>
        <p:spPr>
          <a:xfrm>
            <a:off x="527216" y="4405336"/>
            <a:ext cx="2499360" cy="7467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68"/>
              </a:lnSpc>
            </a:pPr>
            <a:endParaRPr lang="Arial" altLang="Arial" sz="100"/>
          </a:p>
          <a:p>
            <a:pPr marL="20767" algn="l" rtl="0" eaLnBrk="0">
              <a:lnSpc>
                <a:spcPct val="92000"/>
              </a:lnSpc>
            </a:pPr>
            <a:r>
              <a:rPr sz="23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董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事会</a:t>
            </a:r>
            <a:endParaRPr lang="Microsoft YaHei" altLang="Microsoft YaHei" sz="2300"/>
          </a:p>
          <a:p>
            <a:pPr algn="l" rtl="0" eaLnBrk="0">
              <a:lnSpc>
                <a:spcPct val="104000"/>
              </a:lnSpc>
            </a:pPr>
            <a:endParaRPr lang="Arial" altLang="Arial" sz="1200"/>
          </a:p>
          <a:p>
            <a:pPr marL="12700" algn="l" rtl="0" eaLnBrk="0">
              <a:lnSpc>
                <a:spcPct val="91000"/>
              </a:lnSpc>
              <a:spcBef>
                <a:spcPts val="4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负责制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定公司战略和重大决策</a:t>
            </a:r>
            <a:endParaRPr lang="Microsoft YaHei" altLang="Microsoft YaHei" sz="1500"/>
          </a:p>
        </p:txBody>
      </p:sp>
      <p:sp>
        <p:nvSpPr>
          <p:cNvPr id="109" name="textbox 109"/>
          <p:cNvSpPr/>
          <p:nvPr/>
        </p:nvSpPr>
        <p:spPr>
          <a:xfrm>
            <a:off x="4699590" y="4403269"/>
            <a:ext cx="2118360" cy="7486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266"/>
              </a:lnSpc>
            </a:pPr>
            <a:endParaRPr lang="Arial" altLang="Arial" sz="100"/>
          </a:p>
          <a:p>
            <a:pPr marL="16043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高级管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层</a:t>
            </a:r>
            <a:endParaRPr lang="Microsoft YaHei" altLang="Microsoft YaHei" sz="2300"/>
          </a:p>
          <a:p>
            <a:pPr algn="l" rtl="0" eaLnBrk="0">
              <a:lnSpc>
                <a:spcPct val="104000"/>
              </a:lnSpc>
            </a:pPr>
            <a:endParaRPr lang="Arial" altLang="Arial" sz="1200"/>
          </a:p>
          <a:p>
            <a:pPr marL="12700" algn="l" rtl="0" eaLnBrk="0">
              <a:lnSpc>
                <a:spcPct val="91000"/>
              </a:lnSpc>
              <a:spcBef>
                <a:spcPts val="7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负责公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司日常运营和管理</a:t>
            </a:r>
            <a:endParaRPr lang="Microsoft YaHei" altLang="Microsoft YaHei" sz="1500"/>
          </a:p>
        </p:txBody>
      </p:sp>
      <p:sp>
        <p:nvSpPr>
          <p:cNvPr id="110" name="textbox 110"/>
          <p:cNvSpPr/>
          <p:nvPr/>
        </p:nvSpPr>
        <p:spPr>
          <a:xfrm>
            <a:off x="442263" y="318468"/>
            <a:ext cx="3075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3590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公司组织架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</a:t>
            </a:r>
            <a:endParaRPr lang="Microsoft YaHei" altLang="Microsoft YaHei" sz="3000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1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2" name="group 32"/>
          <p:cNvGrpSpPr/>
          <p:nvPr/>
        </p:nvGrpSpPr>
        <p:grpSpPr>
          <a:xfrm rot="21600000">
            <a:off x="9353715" y="3581228"/>
            <a:ext cx="1878992" cy="433493"/>
            <a:chExt cx="1878992" cy="433493"/>
          </a:xfrm>
        </p:grpSpPr>
        <p:sp>
          <p:nvSpPr>
            <p:cNvPr id="131" name="path"/>
            <p:cNvSpPr/>
            <p:nvPr/>
          </p:nvSpPr>
          <p:spPr>
            <a:xfrm>
              <a:off x="0" y="0"/>
              <a:ext cx="1878992" cy="433493"/>
            </a:xfrm>
            <a:custGeom>
              <a:rect l="0" t="0" r="0" b="0"/>
              <a:pathLst>
                <a:path w="2959" h="682">
                  <a:moveTo>
                    <a:pt x="0" y="0"/>
                  </a:moveTo>
                  <a:lnTo>
                    <a:pt x="895" y="0"/>
                  </a:lnTo>
                  <a:lnTo>
                    <a:pt x="1492" y="341"/>
                  </a:lnTo>
                  <a:lnTo>
                    <a:pt x="895" y="682"/>
                  </a:lnTo>
                  <a:lnTo>
                    <a:pt x="0" y="682"/>
                  </a:lnTo>
                  <a:lnTo>
                    <a:pt x="596" y="341"/>
                  </a:lnTo>
                  <a:lnTo>
                    <a:pt x="0" y="0"/>
                  </a:lnTo>
                  <a:close/>
                </a:path>
                <a:path w="2959" h="682">
                  <a:moveTo>
                    <a:pt x="746" y="0"/>
                  </a:moveTo>
                  <a:lnTo>
                    <a:pt x="1641" y="0"/>
                  </a:lnTo>
                  <a:lnTo>
                    <a:pt x="2238" y="341"/>
                  </a:lnTo>
                  <a:lnTo>
                    <a:pt x="1641" y="682"/>
                  </a:lnTo>
                  <a:lnTo>
                    <a:pt x="746" y="682"/>
                  </a:lnTo>
                  <a:lnTo>
                    <a:pt x="1342" y="341"/>
                  </a:lnTo>
                  <a:lnTo>
                    <a:pt x="746" y="0"/>
                  </a:lnTo>
                  <a:close/>
                </a:path>
                <a:path w="2959" h="682">
                  <a:moveTo>
                    <a:pt x="1466" y="0"/>
                  </a:moveTo>
                  <a:lnTo>
                    <a:pt x="2362" y="0"/>
                  </a:lnTo>
                  <a:lnTo>
                    <a:pt x="2959" y="341"/>
                  </a:lnTo>
                  <a:lnTo>
                    <a:pt x="2362" y="682"/>
                  </a:lnTo>
                  <a:lnTo>
                    <a:pt x="1466" y="682"/>
                  </a:lnTo>
                  <a:lnTo>
                    <a:pt x="2063" y="341"/>
                  </a:lnTo>
                  <a:lnTo>
                    <a:pt x="1466" y="0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807550" y="99974"/>
              <a:ext cx="219487" cy="219484"/>
            </a:xfrm>
            <a:custGeom>
              <a:rect l="0" t="0" r="0" b="0"/>
              <a:pathLst>
                <a:path w="345" h="345">
                  <a:moveTo>
                    <a:pt x="0" y="172"/>
                  </a:moveTo>
                  <a:cubicBezTo>
                    <a:pt x="0" y="77"/>
                    <a:pt x="77" y="0"/>
                    <a:pt x="172" y="0"/>
                  </a:cubicBezTo>
                  <a:lnTo>
                    <a:pt x="172" y="0"/>
                  </a:lnTo>
                  <a:lnTo>
                    <a:pt x="172" y="0"/>
                  </a:lnTo>
                  <a:lnTo>
                    <a:pt x="172" y="0"/>
                  </a:lnTo>
                  <a:cubicBezTo>
                    <a:pt x="268" y="0"/>
                    <a:pt x="345" y="77"/>
                    <a:pt x="345" y="172"/>
                  </a:cubicBezTo>
                  <a:lnTo>
                    <a:pt x="345" y="172"/>
                  </a:lnTo>
                  <a:cubicBezTo>
                    <a:pt x="345" y="172"/>
                    <a:pt x="345" y="172"/>
                    <a:pt x="345" y="172"/>
                  </a:cubicBezTo>
                  <a:lnTo>
                    <a:pt x="345" y="172"/>
                  </a:lnTo>
                  <a:lnTo>
                    <a:pt x="345" y="172"/>
                  </a:lnTo>
                  <a:lnTo>
                    <a:pt x="345" y="172"/>
                  </a:lnTo>
                  <a:cubicBezTo>
                    <a:pt x="345" y="268"/>
                    <a:pt x="268" y="345"/>
                    <a:pt x="172" y="345"/>
                  </a:cubicBezTo>
                  <a:lnTo>
                    <a:pt x="172" y="345"/>
                  </a:lnTo>
                  <a:lnTo>
                    <a:pt x="172" y="345"/>
                  </a:lnTo>
                  <a:lnTo>
                    <a:pt x="172" y="345"/>
                  </a:lnTo>
                  <a:cubicBezTo>
                    <a:pt x="77" y="345"/>
                    <a:pt x="0" y="268"/>
                    <a:pt x="0" y="172"/>
                  </a:cubicBezTo>
                  <a:lnTo>
                    <a:pt x="0" y="172"/>
                  </a:lnTo>
                  <a:close/>
                </a:path>
              </a:pathLst>
            </a:custGeom>
            <a:solidFill>
              <a:srgbClr val="F4F7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868509" y="160933"/>
              <a:ext cx="97566" cy="97564"/>
            </a:xfrm>
            <a:custGeom>
              <a:rect l="0" t="0" r="0" b="0"/>
              <a:pathLst>
                <a:path w="153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lnTo>
                    <a:pt x="76" y="153"/>
                  </a:ln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4" name="rect"/>
          <p:cNvSpPr/>
          <p:nvPr/>
        </p:nvSpPr>
        <p:spPr>
          <a:xfrm>
            <a:off x="3934168" y="3835634"/>
            <a:ext cx="19050" cy="1284762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3560106" y="5063732"/>
            <a:ext cx="742789" cy="742789"/>
            <a:chExt cx="742789" cy="742789"/>
          </a:xfrm>
        </p:grpSpPr>
        <p:sp>
          <p:nvSpPr>
            <p:cNvPr id="135" name="path"/>
            <p:cNvSpPr/>
            <p:nvPr/>
          </p:nvSpPr>
          <p:spPr>
            <a:xfrm>
              <a:off x="0" y="0"/>
              <a:ext cx="742789" cy="742789"/>
            </a:xfrm>
            <a:custGeom>
              <a:rect l="0" t="0" r="0" b="0"/>
              <a:pathLst>
                <a:path w="1169" h="1169">
                  <a:moveTo>
                    <a:pt x="0" y="584"/>
                  </a:moveTo>
                  <a:cubicBezTo>
                    <a:pt x="0" y="261"/>
                    <a:pt x="261" y="0"/>
                    <a:pt x="584" y="0"/>
                  </a:cubicBezTo>
                  <a:lnTo>
                    <a:pt x="584" y="0"/>
                  </a:lnTo>
                  <a:lnTo>
                    <a:pt x="584" y="0"/>
                  </a:lnTo>
                  <a:lnTo>
                    <a:pt x="584" y="0"/>
                  </a:lnTo>
                  <a:cubicBezTo>
                    <a:pt x="907" y="0"/>
                    <a:pt x="1169" y="261"/>
                    <a:pt x="1169" y="584"/>
                  </a:cubicBezTo>
                  <a:lnTo>
                    <a:pt x="1169" y="584"/>
                  </a:lnTo>
                  <a:cubicBezTo>
                    <a:pt x="1169" y="584"/>
                    <a:pt x="1169" y="584"/>
                    <a:pt x="1169" y="584"/>
                  </a:cubicBezTo>
                  <a:lnTo>
                    <a:pt x="1169" y="584"/>
                  </a:lnTo>
                  <a:lnTo>
                    <a:pt x="1169" y="584"/>
                  </a:lnTo>
                  <a:lnTo>
                    <a:pt x="1169" y="584"/>
                  </a:lnTo>
                  <a:cubicBezTo>
                    <a:pt x="1169" y="907"/>
                    <a:pt x="907" y="1169"/>
                    <a:pt x="584" y="1169"/>
                  </a:cubicBezTo>
                  <a:lnTo>
                    <a:pt x="584" y="1169"/>
                  </a:lnTo>
                  <a:cubicBezTo>
                    <a:pt x="261" y="1169"/>
                    <a:pt x="0" y="907"/>
                    <a:pt x="0" y="584"/>
                  </a:cubicBezTo>
                  <a:lnTo>
                    <a:pt x="0" y="584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225078" y="219421"/>
              <a:ext cx="355387" cy="355387"/>
            </a:xfrm>
            <a:custGeom>
              <a:rect l="0" t="0" r="0" b="0"/>
              <a:pathLst>
                <a:path w="559" h="559">
                  <a:moveTo>
                    <a:pt x="214" y="335"/>
                  </a:moveTo>
                  <a:lnTo>
                    <a:pt x="55" y="335"/>
                  </a:lnTo>
                  <a:lnTo>
                    <a:pt x="55" y="559"/>
                  </a:lnTo>
                  <a:lnTo>
                    <a:pt x="0" y="559"/>
                  </a:lnTo>
                  <a:lnTo>
                    <a:pt x="0" y="0"/>
                  </a:lnTo>
                  <a:lnTo>
                    <a:pt x="335" y="0"/>
                  </a:lnTo>
                  <a:lnTo>
                    <a:pt x="345" y="55"/>
                  </a:lnTo>
                  <a:lnTo>
                    <a:pt x="559" y="55"/>
                  </a:lnTo>
                  <a:lnTo>
                    <a:pt x="475" y="223"/>
                  </a:lnTo>
                  <a:lnTo>
                    <a:pt x="559" y="391"/>
                  </a:lnTo>
                  <a:lnTo>
                    <a:pt x="223" y="391"/>
                  </a:lnTo>
                  <a:lnTo>
                    <a:pt x="214" y="335"/>
                  </a:lnTo>
                  <a:close/>
                </a:path>
              </a:pathLst>
            </a:custGeom>
            <a:solidFill>
              <a:srgbClr val="F4F7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7" name="rect"/>
          <p:cNvSpPr/>
          <p:nvPr/>
        </p:nvSpPr>
        <p:spPr>
          <a:xfrm>
            <a:off x="8182075" y="3822283"/>
            <a:ext cx="19050" cy="1284763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6" name="group 36"/>
          <p:cNvGrpSpPr/>
          <p:nvPr/>
        </p:nvGrpSpPr>
        <p:grpSpPr>
          <a:xfrm rot="21600000">
            <a:off x="7820205" y="5063732"/>
            <a:ext cx="742788" cy="742789"/>
            <a:chExt cx="742788" cy="742789"/>
          </a:xfrm>
        </p:grpSpPr>
        <p:sp>
          <p:nvSpPr>
            <p:cNvPr id="138" name="path"/>
            <p:cNvSpPr/>
            <p:nvPr/>
          </p:nvSpPr>
          <p:spPr>
            <a:xfrm>
              <a:off x="0" y="0"/>
              <a:ext cx="742788" cy="742789"/>
            </a:xfrm>
            <a:custGeom>
              <a:rect l="0" t="0" r="0" b="0"/>
              <a:pathLst>
                <a:path w="1169" h="1169">
                  <a:moveTo>
                    <a:pt x="0" y="584"/>
                  </a:moveTo>
                  <a:cubicBezTo>
                    <a:pt x="0" y="261"/>
                    <a:pt x="261" y="0"/>
                    <a:pt x="584" y="0"/>
                  </a:cubicBezTo>
                  <a:lnTo>
                    <a:pt x="584" y="0"/>
                  </a:lnTo>
                  <a:lnTo>
                    <a:pt x="584" y="0"/>
                  </a:lnTo>
                  <a:lnTo>
                    <a:pt x="584" y="0"/>
                  </a:lnTo>
                  <a:cubicBezTo>
                    <a:pt x="907" y="0"/>
                    <a:pt x="1169" y="261"/>
                    <a:pt x="1169" y="584"/>
                  </a:cubicBezTo>
                  <a:lnTo>
                    <a:pt x="1169" y="584"/>
                  </a:lnTo>
                  <a:cubicBezTo>
                    <a:pt x="1169" y="584"/>
                    <a:pt x="1169" y="584"/>
                    <a:pt x="1169" y="584"/>
                  </a:cubicBezTo>
                  <a:lnTo>
                    <a:pt x="1169" y="584"/>
                  </a:lnTo>
                  <a:lnTo>
                    <a:pt x="1169" y="584"/>
                  </a:lnTo>
                  <a:lnTo>
                    <a:pt x="1169" y="584"/>
                  </a:lnTo>
                  <a:cubicBezTo>
                    <a:pt x="1169" y="907"/>
                    <a:pt x="907" y="1169"/>
                    <a:pt x="584" y="1169"/>
                  </a:cubicBezTo>
                  <a:lnTo>
                    <a:pt x="584" y="1169"/>
                  </a:lnTo>
                  <a:cubicBezTo>
                    <a:pt x="261" y="1169"/>
                    <a:pt x="0" y="907"/>
                    <a:pt x="0" y="584"/>
                  </a:cubicBezTo>
                  <a:lnTo>
                    <a:pt x="0" y="584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96905" y="213461"/>
              <a:ext cx="539167" cy="313121"/>
            </a:xfrm>
            <a:custGeom>
              <a:rect l="0" t="0" r="0" b="0"/>
              <a:pathLst>
                <a:path w="849" h="492">
                  <a:moveTo>
                    <a:pt x="657" y="278"/>
                  </a:moveTo>
                  <a:cubicBezTo>
                    <a:pt x="657" y="278"/>
                    <a:pt x="565" y="183"/>
                    <a:pt x="437" y="183"/>
                  </a:cubicBezTo>
                  <a:lnTo>
                    <a:pt x="437" y="183"/>
                  </a:lnTo>
                  <a:cubicBezTo>
                    <a:pt x="313" y="183"/>
                    <a:pt x="189" y="278"/>
                    <a:pt x="189" y="278"/>
                  </a:cubicBezTo>
                  <a:lnTo>
                    <a:pt x="189" y="278"/>
                  </a:lnTo>
                  <a:lnTo>
                    <a:pt x="120" y="249"/>
                  </a:lnTo>
                  <a:lnTo>
                    <a:pt x="120" y="333"/>
                  </a:lnTo>
                  <a:lnTo>
                    <a:pt x="120" y="333"/>
                  </a:lnTo>
                  <a:cubicBezTo>
                    <a:pt x="131" y="337"/>
                    <a:pt x="139" y="347"/>
                    <a:pt x="139" y="359"/>
                  </a:cubicBezTo>
                  <a:lnTo>
                    <a:pt x="139" y="359"/>
                  </a:lnTo>
                  <a:cubicBezTo>
                    <a:pt x="139" y="372"/>
                    <a:pt x="131" y="382"/>
                    <a:pt x="120" y="385"/>
                  </a:cubicBezTo>
                  <a:lnTo>
                    <a:pt x="120" y="385"/>
                  </a:lnTo>
                  <a:lnTo>
                    <a:pt x="140" y="442"/>
                  </a:lnTo>
                  <a:lnTo>
                    <a:pt x="80" y="442"/>
                  </a:lnTo>
                  <a:lnTo>
                    <a:pt x="101" y="385"/>
                  </a:lnTo>
                  <a:lnTo>
                    <a:pt x="101" y="385"/>
                  </a:lnTo>
                  <a:cubicBezTo>
                    <a:pt x="91" y="381"/>
                    <a:pt x="84" y="371"/>
                    <a:pt x="84" y="359"/>
                  </a:cubicBezTo>
                  <a:lnTo>
                    <a:pt x="84" y="359"/>
                  </a:lnTo>
                  <a:cubicBezTo>
                    <a:pt x="84" y="348"/>
                    <a:pt x="91" y="338"/>
                    <a:pt x="100" y="334"/>
                  </a:cubicBezTo>
                  <a:lnTo>
                    <a:pt x="100" y="334"/>
                  </a:lnTo>
                  <a:lnTo>
                    <a:pt x="100" y="240"/>
                  </a:lnTo>
                  <a:lnTo>
                    <a:pt x="0" y="198"/>
                  </a:lnTo>
                  <a:lnTo>
                    <a:pt x="442" y="0"/>
                  </a:lnTo>
                  <a:lnTo>
                    <a:pt x="849" y="201"/>
                  </a:lnTo>
                  <a:lnTo>
                    <a:pt x="657" y="278"/>
                  </a:lnTo>
                  <a:close/>
                  <a:moveTo>
                    <a:pt x="432" y="231"/>
                  </a:moveTo>
                  <a:cubicBezTo>
                    <a:pt x="561" y="231"/>
                    <a:pt x="623" y="299"/>
                    <a:pt x="623" y="299"/>
                  </a:cubicBezTo>
                  <a:lnTo>
                    <a:pt x="623" y="299"/>
                  </a:lnTo>
                  <a:lnTo>
                    <a:pt x="623" y="440"/>
                  </a:lnTo>
                  <a:lnTo>
                    <a:pt x="623" y="440"/>
                  </a:lnTo>
                  <a:cubicBezTo>
                    <a:pt x="623" y="440"/>
                    <a:pt x="558" y="493"/>
                    <a:pt x="422" y="493"/>
                  </a:cubicBezTo>
                  <a:lnTo>
                    <a:pt x="422" y="493"/>
                  </a:lnTo>
                  <a:cubicBezTo>
                    <a:pt x="286" y="493"/>
                    <a:pt x="241" y="440"/>
                    <a:pt x="241" y="440"/>
                  </a:cubicBezTo>
                  <a:lnTo>
                    <a:pt x="241" y="440"/>
                  </a:lnTo>
                  <a:lnTo>
                    <a:pt x="241" y="299"/>
                  </a:lnTo>
                  <a:lnTo>
                    <a:pt x="241" y="299"/>
                  </a:lnTo>
                  <a:cubicBezTo>
                    <a:pt x="241" y="299"/>
                    <a:pt x="304" y="231"/>
                    <a:pt x="432" y="231"/>
                  </a:cubicBezTo>
                  <a:moveTo>
                    <a:pt x="430" y="462"/>
                  </a:moveTo>
                  <a:cubicBezTo>
                    <a:pt x="519" y="462"/>
                    <a:pt x="591" y="444"/>
                    <a:pt x="591" y="422"/>
                  </a:cubicBezTo>
                  <a:lnTo>
                    <a:pt x="591" y="422"/>
                  </a:lnTo>
                  <a:cubicBezTo>
                    <a:pt x="591" y="400"/>
                    <a:pt x="519" y="382"/>
                    <a:pt x="430" y="382"/>
                  </a:cubicBezTo>
                  <a:lnTo>
                    <a:pt x="430" y="382"/>
                  </a:lnTo>
                  <a:cubicBezTo>
                    <a:pt x="341" y="382"/>
                    <a:pt x="269" y="400"/>
                    <a:pt x="269" y="422"/>
                  </a:cubicBezTo>
                  <a:lnTo>
                    <a:pt x="269" y="422"/>
                  </a:lnTo>
                  <a:cubicBezTo>
                    <a:pt x="269" y="444"/>
                    <a:pt x="341" y="462"/>
                    <a:pt x="430" y="462"/>
                  </a:cubicBezTo>
                </a:path>
              </a:pathLst>
            </a:custGeom>
            <a:solidFill>
              <a:srgbClr val="F4F7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0" name="rect"/>
          <p:cNvSpPr/>
          <p:nvPr/>
        </p:nvSpPr>
        <p:spPr>
          <a:xfrm>
            <a:off x="10256083" y="2571731"/>
            <a:ext cx="19050" cy="961926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9900598" y="1852615"/>
            <a:ext cx="742789" cy="742788"/>
            <a:chExt cx="742789" cy="742788"/>
          </a:xfrm>
        </p:grpSpPr>
        <p:sp>
          <p:nvSpPr>
            <p:cNvPr id="141" name="path"/>
            <p:cNvSpPr/>
            <p:nvPr/>
          </p:nvSpPr>
          <p:spPr>
            <a:xfrm>
              <a:off x="0" y="0"/>
              <a:ext cx="742789" cy="742788"/>
            </a:xfrm>
            <a:custGeom>
              <a:rect l="0" t="0" r="0" b="0"/>
              <a:pathLst>
                <a:path w="1169" h="1169">
                  <a:moveTo>
                    <a:pt x="0" y="584"/>
                  </a:moveTo>
                  <a:cubicBezTo>
                    <a:pt x="0" y="261"/>
                    <a:pt x="261" y="0"/>
                    <a:pt x="584" y="0"/>
                  </a:cubicBezTo>
                  <a:lnTo>
                    <a:pt x="584" y="0"/>
                  </a:lnTo>
                  <a:lnTo>
                    <a:pt x="584" y="0"/>
                  </a:lnTo>
                  <a:lnTo>
                    <a:pt x="584" y="0"/>
                  </a:lnTo>
                  <a:cubicBezTo>
                    <a:pt x="907" y="0"/>
                    <a:pt x="1169" y="261"/>
                    <a:pt x="1169" y="584"/>
                  </a:cubicBezTo>
                  <a:lnTo>
                    <a:pt x="1169" y="584"/>
                  </a:lnTo>
                  <a:cubicBezTo>
                    <a:pt x="1169" y="584"/>
                    <a:pt x="1169" y="584"/>
                    <a:pt x="1169" y="584"/>
                  </a:cubicBezTo>
                  <a:lnTo>
                    <a:pt x="1169" y="584"/>
                  </a:lnTo>
                  <a:lnTo>
                    <a:pt x="1169" y="584"/>
                  </a:lnTo>
                  <a:lnTo>
                    <a:pt x="1169" y="584"/>
                  </a:lnTo>
                  <a:cubicBezTo>
                    <a:pt x="1169" y="907"/>
                    <a:pt x="907" y="1169"/>
                    <a:pt x="584" y="1169"/>
                  </a:cubicBezTo>
                  <a:lnTo>
                    <a:pt x="584" y="1169"/>
                  </a:lnTo>
                  <a:lnTo>
                    <a:pt x="584" y="1169"/>
                  </a:lnTo>
                  <a:lnTo>
                    <a:pt x="584" y="1169"/>
                  </a:lnTo>
                  <a:cubicBezTo>
                    <a:pt x="261" y="1169"/>
                    <a:pt x="0" y="907"/>
                    <a:pt x="0" y="584"/>
                  </a:cubicBezTo>
                  <a:lnTo>
                    <a:pt x="0" y="584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175221" y="211817"/>
              <a:ext cx="383874" cy="335888"/>
            </a:xfrm>
            <a:custGeom>
              <a:rect l="0" t="0" r="0" b="0"/>
              <a:pathLst>
                <a:path w="604" h="528">
                  <a:moveTo>
                    <a:pt x="0" y="377"/>
                  </a:moveTo>
                  <a:lnTo>
                    <a:pt x="302" y="453"/>
                  </a:lnTo>
                  <a:lnTo>
                    <a:pt x="604" y="377"/>
                  </a:lnTo>
                  <a:lnTo>
                    <a:pt x="604" y="453"/>
                  </a:lnTo>
                  <a:lnTo>
                    <a:pt x="302" y="528"/>
                  </a:lnTo>
                  <a:lnTo>
                    <a:pt x="0" y="453"/>
                  </a:lnTo>
                  <a:lnTo>
                    <a:pt x="0" y="377"/>
                  </a:lnTo>
                  <a:close/>
                  <a:moveTo>
                    <a:pt x="0" y="226"/>
                  </a:moveTo>
                  <a:lnTo>
                    <a:pt x="302" y="302"/>
                  </a:lnTo>
                  <a:lnTo>
                    <a:pt x="604" y="226"/>
                  </a:lnTo>
                  <a:lnTo>
                    <a:pt x="604" y="302"/>
                  </a:lnTo>
                  <a:lnTo>
                    <a:pt x="302" y="377"/>
                  </a:lnTo>
                  <a:lnTo>
                    <a:pt x="0" y="302"/>
                  </a:lnTo>
                  <a:lnTo>
                    <a:pt x="0" y="226"/>
                  </a:lnTo>
                  <a:close/>
                  <a:moveTo>
                    <a:pt x="0" y="75"/>
                  </a:moveTo>
                  <a:lnTo>
                    <a:pt x="302" y="0"/>
                  </a:lnTo>
                  <a:lnTo>
                    <a:pt x="604" y="75"/>
                  </a:lnTo>
                  <a:lnTo>
                    <a:pt x="604" y="151"/>
                  </a:lnTo>
                  <a:lnTo>
                    <a:pt x="302" y="226"/>
                  </a:lnTo>
                  <a:lnTo>
                    <a:pt x="0" y="151"/>
                  </a:lnTo>
                  <a:lnTo>
                    <a:pt x="0" y="75"/>
                  </a:lnTo>
                  <a:close/>
                </a:path>
              </a:pathLst>
            </a:custGeom>
            <a:solidFill>
              <a:srgbClr val="F4F7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3" name="rect"/>
          <p:cNvSpPr/>
          <p:nvPr/>
        </p:nvSpPr>
        <p:spPr>
          <a:xfrm>
            <a:off x="1810942" y="2574173"/>
            <a:ext cx="19050" cy="970186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4" name="path"/>
          <p:cNvSpPr/>
          <p:nvPr/>
        </p:nvSpPr>
        <p:spPr>
          <a:xfrm>
            <a:off x="1449073" y="1852615"/>
            <a:ext cx="742789" cy="742788"/>
          </a:xfrm>
          <a:custGeom>
            <a:rect l="0" t="0" r="0" b="0"/>
            <a:pathLst>
              <a:path w="1169" h="1169">
                <a:moveTo>
                  <a:pt x="0" y="584"/>
                </a:moveTo>
                <a:cubicBezTo>
                  <a:pt x="0" y="261"/>
                  <a:pt x="261" y="0"/>
                  <a:pt x="584" y="0"/>
                </a:cubicBezTo>
                <a:lnTo>
                  <a:pt x="584" y="0"/>
                </a:lnTo>
                <a:lnTo>
                  <a:pt x="584" y="0"/>
                </a:lnTo>
                <a:lnTo>
                  <a:pt x="584" y="0"/>
                </a:lnTo>
                <a:cubicBezTo>
                  <a:pt x="907" y="0"/>
                  <a:pt x="1169" y="261"/>
                  <a:pt x="1169" y="584"/>
                </a:cubicBezTo>
                <a:lnTo>
                  <a:pt x="1169" y="584"/>
                </a:lnTo>
                <a:cubicBezTo>
                  <a:pt x="1169" y="584"/>
                  <a:pt x="1169" y="584"/>
                  <a:pt x="1169" y="584"/>
                </a:cubicBezTo>
                <a:lnTo>
                  <a:pt x="1169" y="584"/>
                </a:lnTo>
                <a:lnTo>
                  <a:pt x="1169" y="584"/>
                </a:lnTo>
                <a:lnTo>
                  <a:pt x="1169" y="584"/>
                </a:lnTo>
                <a:cubicBezTo>
                  <a:pt x="1169" y="907"/>
                  <a:pt x="907" y="1169"/>
                  <a:pt x="584" y="1169"/>
                </a:cubicBezTo>
                <a:lnTo>
                  <a:pt x="584" y="1169"/>
                </a:lnTo>
                <a:lnTo>
                  <a:pt x="584" y="1169"/>
                </a:lnTo>
                <a:lnTo>
                  <a:pt x="584" y="1169"/>
                </a:lnTo>
                <a:cubicBezTo>
                  <a:pt x="261" y="1169"/>
                  <a:pt x="0" y="907"/>
                  <a:pt x="0" y="584"/>
                </a:cubicBezTo>
                <a:lnTo>
                  <a:pt x="0" y="584"/>
                </a:lnTo>
                <a:close/>
              </a:path>
            </a:pathLst>
          </a:cu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0" name="group 40"/>
          <p:cNvGrpSpPr/>
          <p:nvPr/>
        </p:nvGrpSpPr>
        <p:grpSpPr>
          <a:xfrm rot="21600000">
            <a:off x="5707716" y="1852615"/>
            <a:ext cx="742789" cy="742788"/>
            <a:chExt cx="742789" cy="742788"/>
          </a:xfrm>
        </p:grpSpPr>
        <p:sp>
          <p:nvSpPr>
            <p:cNvPr id="145" name="path"/>
            <p:cNvSpPr/>
            <p:nvPr/>
          </p:nvSpPr>
          <p:spPr>
            <a:xfrm>
              <a:off x="0" y="0"/>
              <a:ext cx="742789" cy="742788"/>
            </a:xfrm>
            <a:custGeom>
              <a:rect l="0" t="0" r="0" b="0"/>
              <a:pathLst>
                <a:path w="1169" h="1169">
                  <a:moveTo>
                    <a:pt x="0" y="584"/>
                  </a:moveTo>
                  <a:cubicBezTo>
                    <a:pt x="0" y="261"/>
                    <a:pt x="261" y="0"/>
                    <a:pt x="584" y="0"/>
                  </a:cubicBezTo>
                  <a:lnTo>
                    <a:pt x="584" y="0"/>
                  </a:lnTo>
                  <a:lnTo>
                    <a:pt x="584" y="0"/>
                  </a:lnTo>
                  <a:lnTo>
                    <a:pt x="584" y="0"/>
                  </a:lnTo>
                  <a:cubicBezTo>
                    <a:pt x="907" y="0"/>
                    <a:pt x="1169" y="261"/>
                    <a:pt x="1169" y="584"/>
                  </a:cubicBezTo>
                  <a:lnTo>
                    <a:pt x="1169" y="584"/>
                  </a:lnTo>
                  <a:cubicBezTo>
                    <a:pt x="1169" y="584"/>
                    <a:pt x="1169" y="584"/>
                    <a:pt x="1169" y="584"/>
                  </a:cubicBezTo>
                  <a:lnTo>
                    <a:pt x="1169" y="584"/>
                  </a:lnTo>
                  <a:lnTo>
                    <a:pt x="1169" y="584"/>
                  </a:lnTo>
                  <a:lnTo>
                    <a:pt x="1169" y="584"/>
                  </a:lnTo>
                  <a:cubicBezTo>
                    <a:pt x="1169" y="907"/>
                    <a:pt x="907" y="1169"/>
                    <a:pt x="584" y="1169"/>
                  </a:cubicBezTo>
                  <a:lnTo>
                    <a:pt x="584" y="1169"/>
                  </a:lnTo>
                  <a:lnTo>
                    <a:pt x="584" y="1169"/>
                  </a:lnTo>
                  <a:lnTo>
                    <a:pt x="584" y="1169"/>
                  </a:lnTo>
                  <a:cubicBezTo>
                    <a:pt x="261" y="1169"/>
                    <a:pt x="0" y="907"/>
                    <a:pt x="0" y="584"/>
                  </a:cubicBezTo>
                  <a:lnTo>
                    <a:pt x="0" y="584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177210" y="193726"/>
              <a:ext cx="381393" cy="367234"/>
            </a:xfrm>
            <a:custGeom>
              <a:rect l="0" t="0" r="0" b="0"/>
              <a:pathLst>
                <a:path w="600" h="578">
                  <a:moveTo>
                    <a:pt x="299" y="0"/>
                  </a:moveTo>
                  <a:lnTo>
                    <a:pt x="1" y="128"/>
                  </a:lnTo>
                  <a:lnTo>
                    <a:pt x="299" y="255"/>
                  </a:lnTo>
                  <a:lnTo>
                    <a:pt x="600" y="127"/>
                  </a:lnTo>
                  <a:lnTo>
                    <a:pt x="299" y="0"/>
                  </a:lnTo>
                  <a:close/>
                  <a:moveTo>
                    <a:pt x="311" y="271"/>
                  </a:moveTo>
                  <a:lnTo>
                    <a:pt x="311" y="578"/>
                  </a:lnTo>
                  <a:lnTo>
                    <a:pt x="600" y="441"/>
                  </a:lnTo>
                  <a:lnTo>
                    <a:pt x="600" y="148"/>
                  </a:lnTo>
                  <a:lnTo>
                    <a:pt x="311" y="271"/>
                  </a:lnTo>
                  <a:close/>
                  <a:moveTo>
                    <a:pt x="0" y="441"/>
                  </a:moveTo>
                  <a:lnTo>
                    <a:pt x="290" y="578"/>
                  </a:lnTo>
                  <a:lnTo>
                    <a:pt x="290" y="271"/>
                  </a:lnTo>
                  <a:lnTo>
                    <a:pt x="0" y="148"/>
                  </a:lnTo>
                  <a:lnTo>
                    <a:pt x="0" y="441"/>
                  </a:lnTo>
                  <a:close/>
                </a:path>
              </a:pathLst>
            </a:custGeom>
            <a:solidFill>
              <a:srgbClr val="F4F7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7" name="path"/>
          <p:cNvSpPr/>
          <p:nvPr/>
        </p:nvSpPr>
        <p:spPr>
          <a:xfrm>
            <a:off x="1640033" y="2043386"/>
            <a:ext cx="356541" cy="356542"/>
          </a:xfrm>
          <a:custGeom>
            <a:rect l="0" t="0" r="0" b="0"/>
            <a:pathLst>
              <a:path w="561" h="561">
                <a:moveTo>
                  <a:pt x="0" y="168"/>
                </a:moveTo>
                <a:lnTo>
                  <a:pt x="280" y="0"/>
                </a:lnTo>
                <a:lnTo>
                  <a:pt x="561" y="168"/>
                </a:lnTo>
                <a:lnTo>
                  <a:pt x="561" y="224"/>
                </a:lnTo>
                <a:lnTo>
                  <a:pt x="0" y="224"/>
                </a:lnTo>
                <a:lnTo>
                  <a:pt x="0" y="168"/>
                </a:lnTo>
                <a:close/>
                <a:moveTo>
                  <a:pt x="0" y="505"/>
                </a:moveTo>
                <a:lnTo>
                  <a:pt x="561" y="505"/>
                </a:lnTo>
                <a:lnTo>
                  <a:pt x="561" y="561"/>
                </a:lnTo>
                <a:lnTo>
                  <a:pt x="0" y="561"/>
                </a:lnTo>
                <a:lnTo>
                  <a:pt x="0" y="505"/>
                </a:lnTo>
                <a:close/>
                <a:moveTo>
                  <a:pt x="56" y="449"/>
                </a:moveTo>
                <a:lnTo>
                  <a:pt x="505" y="449"/>
                </a:lnTo>
                <a:lnTo>
                  <a:pt x="505" y="505"/>
                </a:lnTo>
                <a:lnTo>
                  <a:pt x="56" y="505"/>
                </a:lnTo>
                <a:lnTo>
                  <a:pt x="56" y="449"/>
                </a:lnTo>
                <a:close/>
                <a:moveTo>
                  <a:pt x="56" y="224"/>
                </a:moveTo>
                <a:lnTo>
                  <a:pt x="168" y="224"/>
                </a:lnTo>
                <a:lnTo>
                  <a:pt x="168" y="449"/>
                </a:lnTo>
                <a:lnTo>
                  <a:pt x="56" y="449"/>
                </a:lnTo>
                <a:lnTo>
                  <a:pt x="56" y="224"/>
                </a:lnTo>
                <a:close/>
                <a:moveTo>
                  <a:pt x="224" y="224"/>
                </a:moveTo>
                <a:lnTo>
                  <a:pt x="336" y="224"/>
                </a:lnTo>
                <a:lnTo>
                  <a:pt x="336" y="449"/>
                </a:lnTo>
                <a:lnTo>
                  <a:pt x="224" y="449"/>
                </a:lnTo>
                <a:lnTo>
                  <a:pt x="224" y="224"/>
                </a:lnTo>
                <a:close/>
                <a:moveTo>
                  <a:pt x="393" y="224"/>
                </a:moveTo>
                <a:lnTo>
                  <a:pt x="505" y="224"/>
                </a:lnTo>
                <a:lnTo>
                  <a:pt x="505" y="449"/>
                </a:lnTo>
                <a:lnTo>
                  <a:pt x="393" y="449"/>
                </a:lnTo>
                <a:lnTo>
                  <a:pt x="393" y="224"/>
                </a:lnTo>
                <a:close/>
              </a:path>
            </a:pathLst>
          </a:custGeom>
          <a:solidFill>
            <a:srgbClr val="F4F7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8" name="rect"/>
          <p:cNvSpPr/>
          <p:nvPr/>
        </p:nvSpPr>
        <p:spPr>
          <a:xfrm>
            <a:off x="6051991" y="2590939"/>
            <a:ext cx="19050" cy="961926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9" name="picture 14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50" name="textbox 150"/>
          <p:cNvSpPr/>
          <p:nvPr/>
        </p:nvSpPr>
        <p:spPr>
          <a:xfrm>
            <a:off x="5501980" y="935318"/>
            <a:ext cx="1213485" cy="141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31784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600"/>
          </a:p>
          <a:p>
            <a:pPr algn="l" rtl="0" eaLnBrk="0">
              <a:lnSpc>
                <a:spcPct val="104000"/>
              </a:lnSpc>
            </a:pPr>
            <a:endParaRPr lang="Arial" altLang="Arial" sz="1300"/>
          </a:p>
          <a:p>
            <a:pPr marL="12700" algn="l" rtl="0" eaLnBrk="0">
              <a:lnSpc>
                <a:spcPct val="85000"/>
              </a:lnSpc>
              <a:spcBef>
                <a:spcPts val="4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  <p:sp>
        <p:nvSpPr>
          <p:cNvPr id="151" name="textbox 151"/>
          <p:cNvSpPr/>
          <p:nvPr/>
        </p:nvSpPr>
        <p:spPr>
          <a:xfrm>
            <a:off x="4632290" y="3551011"/>
            <a:ext cx="2934335" cy="5562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735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行业环境分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2" name="group 42"/>
          <p:cNvGrpSpPr/>
          <p:nvPr/>
        </p:nvGrpSpPr>
        <p:grpSpPr>
          <a:xfrm rot="21600000">
            <a:off x="8171204" y="1751286"/>
            <a:ext cx="3519940" cy="4234459"/>
            <a:chExt cx="3519940" cy="4234459"/>
          </a:xfrm>
        </p:grpSpPr>
        <p:sp>
          <p:nvSpPr>
            <p:cNvPr id="153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textbox 154"/>
            <p:cNvSpPr/>
            <p:nvPr/>
          </p:nvSpPr>
          <p:spPr>
            <a:xfrm>
              <a:off x="371268" y="386119"/>
              <a:ext cx="2691129" cy="22625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3744"/>
                </a:lnSpc>
              </a:pPr>
              <a:endParaRPr lang="Arial" altLang="Arial" sz="100"/>
            </a:p>
            <a:p>
              <a:pPr marL="833625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行业特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点</a:t>
              </a:r>
              <a:endParaRPr lang="Microsoft YaHei" altLang="Microsoft YaHei" sz="23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3652" indent="-952" algn="l" rtl="0" eaLnBrk="0">
                <a:lnSpc>
                  <a:spcPct val="151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房地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产行业具有资金密集、周期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长、地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域性强的特点，同时受到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政策、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经济、社会等多方面因素 </a:t>
              </a:r>
              <a:r>
                <a:rPr sz="1500" spc="-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的影响。</a:t>
              </a:r>
              <a:endParaRPr lang="Microsoft YaHei" altLang="Microsoft YaHei" sz="1500"/>
            </a:p>
          </p:txBody>
        </p:sp>
        <p:pic>
          <p:nvPicPr>
            <p:cNvPr id="155" name="picture 155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394521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44" name="group 44"/>
          <p:cNvGrpSpPr/>
          <p:nvPr/>
        </p:nvGrpSpPr>
        <p:grpSpPr>
          <a:xfrm rot="21600000">
            <a:off x="636032" y="1751286"/>
            <a:ext cx="3519940" cy="4234459"/>
            <a:chExt cx="3519940" cy="4234459"/>
          </a:xfrm>
        </p:grpSpPr>
        <p:sp>
          <p:nvSpPr>
            <p:cNvPr id="156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5196FF">
                <a:alpha val="96862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textbox 157"/>
            <p:cNvSpPr/>
            <p:nvPr/>
          </p:nvSpPr>
          <p:spPr>
            <a:xfrm>
              <a:off x="371267" y="385233"/>
              <a:ext cx="2843529" cy="22631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2891"/>
                </a:lnSpc>
              </a:pPr>
              <a:endParaRPr lang="Arial" altLang="Arial" sz="100"/>
            </a:p>
            <a:p>
              <a:pPr marL="833625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行业定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义</a:t>
              </a:r>
              <a:endParaRPr lang="Microsoft YaHei" altLang="Microsoft YaHei" sz="23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3080" indent="-380" algn="l" rtl="0" eaLnBrk="0">
                <a:lnSpc>
                  <a:spcPct val="150000"/>
                </a:lnSpc>
              </a:pPr>
              <a:r>
                <a:rPr sz="1500" spc="-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房地产行业是指从事房地产开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、  </a:t>
              </a:r>
              <a:r>
                <a:rPr sz="1500" spc="-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建设、经营、管理和服务的行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 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涵盖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了住宅、商业、办公等多个   </a:t>
              </a:r>
              <a:r>
                <a:rPr sz="1500" spc="-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领域。</a:t>
              </a:r>
              <a:endParaRPr lang="Microsoft YaHei" altLang="Microsoft YaHei" sz="1500"/>
            </a:p>
          </p:txBody>
        </p:sp>
        <p:pic>
          <p:nvPicPr>
            <p:cNvPr id="158" name="picture 158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394520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46" name="group 46"/>
          <p:cNvGrpSpPr/>
          <p:nvPr/>
        </p:nvGrpSpPr>
        <p:grpSpPr>
          <a:xfrm rot="21600000">
            <a:off x="4403619" y="1751286"/>
            <a:ext cx="3519939" cy="4234459"/>
            <a:chExt cx="3519939" cy="4234459"/>
          </a:xfrm>
        </p:grpSpPr>
        <p:sp>
          <p:nvSpPr>
            <p:cNvPr id="159" name="rect"/>
            <p:cNvSpPr/>
            <p:nvPr/>
          </p:nvSpPr>
          <p:spPr>
            <a:xfrm>
              <a:off x="0" y="0"/>
              <a:ext cx="3519939" cy="4234459"/>
            </a:xfrm>
            <a:prstGeom prst="rect">
              <a:avLst/>
            </a:prstGeom>
            <a:solidFill>
              <a:srgbClr val="5196FF">
                <a:alpha val="99607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textbox 160"/>
            <p:cNvSpPr/>
            <p:nvPr/>
          </p:nvSpPr>
          <p:spPr>
            <a:xfrm>
              <a:off x="371267" y="386119"/>
              <a:ext cx="2844800" cy="19196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4630"/>
                </a:lnSpc>
              </a:pPr>
              <a:endParaRPr lang="Arial" altLang="Arial" sz="100"/>
            </a:p>
            <a:p>
              <a:pPr marL="833624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行业地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位</a:t>
              </a:r>
              <a:endParaRPr lang="Microsoft YaHei" altLang="Microsoft YaHei" sz="23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2890" indent="-190" algn="l" rtl="0" eaLnBrk="0">
                <a:lnSpc>
                  <a:spcPct val="151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房地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产行业是国民经济的重要支  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柱产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业之一，对经济增长、就业   </a:t>
              </a:r>
              <a:r>
                <a:rPr sz="1500" spc="-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和财政收入等方面都有重要贡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献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161" name="picture 161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394520" y="930555"/>
              <a:ext cx="2692798" cy="76200"/>
            </a:xfrm>
            <a:prstGeom prst="rect">
              <a:avLst/>
            </a:prstGeom>
          </p:spPr>
        </p:pic>
      </p:grpSp>
      <p:sp>
        <p:nvSpPr>
          <p:cNvPr id="162" name="textbox 162"/>
          <p:cNvSpPr/>
          <p:nvPr/>
        </p:nvSpPr>
        <p:spPr>
          <a:xfrm>
            <a:off x="442263" y="318468"/>
            <a:ext cx="2313304" cy="5067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1050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3000"/>
          </a:p>
        </p:txBody>
      </p:sp>
      <p:grpSp>
        <p:nvGrpSpPr>
          <p:cNvPr id="48" name="group 4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6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4" name="textbox 184"/>
          <p:cNvSpPr/>
          <p:nvPr/>
        </p:nvSpPr>
        <p:spPr>
          <a:xfrm>
            <a:off x="6086110" y="1487677"/>
            <a:ext cx="5548629" cy="43459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95"/>
              </a:lnSpc>
            </a:pPr>
            <a:endParaRPr lang="Arial" altLang="Arial" sz="100"/>
          </a:p>
          <a:p>
            <a:pPr marL="14233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绿色建筑和可持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续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Microsoft YaHei" altLang="Microsoft YaHei" sz="2300"/>
          </a:p>
          <a:p>
            <a:pPr marL="12700" indent="9905" algn="l" rtl="0" eaLnBrk="0">
              <a:lnSpc>
                <a:spcPct val="123000"/>
              </a:lnSpc>
              <a:spcBef>
                <a:spcPts val="1064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政策的推动，绿色建筑和可持续发展成为  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房地产行业的重要趋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17186" algn="l" rtl="0" eaLnBrk="0">
              <a:lnSpc>
                <a:spcPct val="91000"/>
              </a:lnSpc>
              <a:spcBef>
                <a:spcPts val="696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智能化和数字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</a:t>
            </a:r>
            <a:endParaRPr lang="Microsoft YaHei" altLang="Microsoft YaHei" sz="2300"/>
          </a:p>
          <a:p>
            <a:pPr marL="15938" indent="6667" algn="l" rtl="0" eaLnBrk="0">
              <a:lnSpc>
                <a:spcPct val="122000"/>
              </a:lnSpc>
              <a:spcBef>
                <a:spcPts val="112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随着科技的进步，智能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化和数字化成为房地产行业的另一个重要趋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势，包括智能家居、智能物业管理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方面。</a:t>
            </a:r>
            <a:endParaRPr lang="Microsoft YaHei" altLang="Microsoft YaHei" sz="15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marL="17186" algn="l" rtl="0" eaLnBrk="0">
              <a:lnSpc>
                <a:spcPct val="92000"/>
              </a:lnSpc>
              <a:spcBef>
                <a:spcPts val="696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多元化和跨界融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</a:t>
            </a:r>
            <a:endParaRPr lang="Microsoft YaHei" altLang="Microsoft YaHei" sz="2300"/>
          </a:p>
          <a:p>
            <a:pPr algn="l" rtl="0" eaLnBrk="0">
              <a:lnSpc>
                <a:spcPct val="101000"/>
              </a:lnSpc>
            </a:pPr>
            <a:endParaRPr lang="Arial" altLang="Arial" sz="900"/>
          </a:p>
          <a:p>
            <a:pPr marL="13652" indent="-952" algn="l" rtl="0" eaLnBrk="0">
              <a:lnSpc>
                <a:spcPct val="122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产企业开始向多元化和跨界融合方向发展，涉及产业地产、文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化旅游、教育等多个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域。</a:t>
            </a:r>
            <a:endParaRPr lang="Microsoft YaHei" altLang="Microsoft YaHei" sz="1500"/>
          </a:p>
        </p:txBody>
      </p:sp>
      <p:pic>
        <p:nvPicPr>
          <p:cNvPr id="185" name="picture 18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69006" y="1293634"/>
            <a:ext cx="4563023" cy="4563024"/>
          </a:xfrm>
          <a:prstGeom prst="rect">
            <a:avLst/>
          </a:prstGeom>
        </p:spPr>
      </p:pic>
      <p:sp>
        <p:nvSpPr>
          <p:cNvPr id="186" name="textbox 186"/>
          <p:cNvSpPr/>
          <p:nvPr/>
        </p:nvSpPr>
        <p:spPr>
          <a:xfrm>
            <a:off x="442263" y="318468"/>
            <a:ext cx="3075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050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行业发展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  <a:endParaRPr lang="Microsoft YaHei" altLang="Microsoft YaHei" sz="3000"/>
          </a:p>
        </p:txBody>
      </p:sp>
      <p:grpSp>
        <p:nvGrpSpPr>
          <p:cNvPr id="50" name="group 5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8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8" name="picture 20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095997" y="1153980"/>
            <a:ext cx="5194481" cy="5194484"/>
          </a:xfrm>
          <a:prstGeom prst="rect">
            <a:avLst/>
          </a:prstGeom>
        </p:spPr>
      </p:pic>
      <p:sp>
        <p:nvSpPr>
          <p:cNvPr id="209" name="textbox 209"/>
          <p:cNvSpPr/>
          <p:nvPr/>
        </p:nvSpPr>
        <p:spPr>
          <a:xfrm>
            <a:off x="1096897" y="377885"/>
            <a:ext cx="4025265" cy="55022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68"/>
              </a:lnSpc>
            </a:pPr>
            <a:endParaRPr lang="Arial" altLang="Arial" sz="100"/>
          </a:p>
          <a:p>
            <a:pPr marL="126722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行业竞争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格局</a:t>
            </a:r>
            <a:endParaRPr lang="Microsoft YaHei" altLang="Microsoft YaHei" sz="3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marL="16176" algn="l" rtl="0" eaLnBrk="0">
              <a:lnSpc>
                <a:spcPct val="92000"/>
              </a:lnSpc>
              <a:spcBef>
                <a:spcPts val="691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竞争激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烈</a:t>
            </a:r>
            <a:endParaRPr lang="Microsoft YaHei" altLang="Microsoft YaHei" sz="2300"/>
          </a:p>
          <a:p>
            <a:pPr marL="12890" indent="571" algn="l" rtl="0" eaLnBrk="0">
              <a:lnSpc>
                <a:spcPct val="122000"/>
              </a:lnSpc>
              <a:spcBef>
                <a:spcPts val="1194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产行业竞争激烈，企业数量众多，市场集中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度逐渐提高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29168" algn="l" rtl="0" eaLnBrk="0">
              <a:lnSpc>
                <a:spcPct val="92000"/>
              </a:lnSpc>
              <a:spcBef>
                <a:spcPts val="699"/>
              </a:spcBef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品牌和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服务竞争</a:t>
            </a:r>
            <a:endParaRPr lang="Microsoft YaHei" altLang="Microsoft YaHei" sz="2300"/>
          </a:p>
          <a:p>
            <a:pPr marL="12700" indent="10668" algn="l" rtl="0" eaLnBrk="0">
              <a:lnSpc>
                <a:spcPct val="122000"/>
              </a:lnSpc>
              <a:spcBef>
                <a:spcPts val="120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随着消费者需求的升级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，品牌和服务成为房地产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企业竞争的重要因素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16176" algn="l" rtl="0" eaLnBrk="0">
              <a:lnSpc>
                <a:spcPct val="92000"/>
              </a:lnSpc>
              <a:spcBef>
                <a:spcPts val="698"/>
              </a:spcBef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资本和资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</a:t>
            </a:r>
            <a:endParaRPr lang="Microsoft YaHei" altLang="Microsoft YaHei" sz="2300"/>
          </a:p>
          <a:p>
            <a:pPr algn="l" rtl="0" eaLnBrk="0">
              <a:lnSpc>
                <a:spcPct val="107000"/>
              </a:lnSpc>
            </a:pPr>
            <a:endParaRPr lang="Arial" altLang="Arial" sz="900"/>
          </a:p>
          <a:p>
            <a:pPr algn="l" rtl="0" eaLnBrk="0">
              <a:lnSpc>
                <a:spcPct val="7849"/>
              </a:lnSpc>
            </a:pPr>
            <a:endParaRPr lang="Arial" altLang="Arial" sz="100"/>
          </a:p>
          <a:p>
            <a:pPr marL="22415" indent="-7238" algn="l" rtl="0" eaLnBrk="0">
              <a:lnSpc>
                <a:spcPct val="12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资源整合能力成为房地产企业核心竞争力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的重要组成部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10" name="path"/>
          <p:cNvSpPr/>
          <p:nvPr/>
        </p:nvSpPr>
        <p:spPr>
          <a:xfrm>
            <a:off x="763828" y="1628257"/>
            <a:ext cx="230515" cy="230516"/>
          </a:xfrm>
          <a:custGeom>
            <a:rect l="0" t="0" r="0" b="0"/>
            <a:pathLst>
              <a:path w="363" h="363">
                <a:moveTo>
                  <a:pt x="0" y="181"/>
                </a:moveTo>
                <a:cubicBezTo>
                  <a:pt x="0" y="81"/>
                  <a:pt x="81" y="0"/>
                  <a:pt x="181" y="0"/>
                </a:cubicBezTo>
                <a:lnTo>
                  <a:pt x="181" y="0"/>
                </a:lnTo>
                <a:lnTo>
                  <a:pt x="181" y="0"/>
                </a:lnTo>
                <a:lnTo>
                  <a:pt x="181" y="0"/>
                </a:lnTo>
                <a:cubicBezTo>
                  <a:pt x="281" y="0"/>
                  <a:pt x="363" y="81"/>
                  <a:pt x="363" y="181"/>
                </a:cubicBezTo>
                <a:lnTo>
                  <a:pt x="363" y="181"/>
                </a:lnTo>
                <a:cubicBezTo>
                  <a:pt x="363" y="181"/>
                  <a:pt x="363" y="181"/>
                  <a:pt x="363" y="181"/>
                </a:cubicBezTo>
                <a:lnTo>
                  <a:pt x="363" y="181"/>
                </a:lnTo>
                <a:lnTo>
                  <a:pt x="363" y="181"/>
                </a:lnTo>
                <a:lnTo>
                  <a:pt x="363" y="181"/>
                </a:lnTo>
                <a:cubicBezTo>
                  <a:pt x="363" y="281"/>
                  <a:pt x="281" y="363"/>
                  <a:pt x="181" y="363"/>
                </a:cubicBezTo>
                <a:lnTo>
                  <a:pt x="181" y="363"/>
                </a:lnTo>
                <a:lnTo>
                  <a:pt x="181" y="363"/>
                </a:lnTo>
                <a:lnTo>
                  <a:pt x="181" y="363"/>
                </a:lnTo>
                <a:cubicBezTo>
                  <a:pt x="81" y="363"/>
                  <a:pt x="0" y="281"/>
                  <a:pt x="0" y="181"/>
                </a:cubicBezTo>
                <a:lnTo>
                  <a:pt x="0" y="181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1" name="path"/>
          <p:cNvSpPr/>
          <p:nvPr/>
        </p:nvSpPr>
        <p:spPr>
          <a:xfrm>
            <a:off x="763828" y="3237600"/>
            <a:ext cx="230515" cy="230515"/>
          </a:xfrm>
          <a:custGeom>
            <a:rect l="0" t="0" r="0" b="0"/>
            <a:pathLst>
              <a:path w="363" h="363">
                <a:moveTo>
                  <a:pt x="0" y="181"/>
                </a:moveTo>
                <a:cubicBezTo>
                  <a:pt x="0" y="81"/>
                  <a:pt x="81" y="0"/>
                  <a:pt x="181" y="0"/>
                </a:cubicBezTo>
                <a:lnTo>
                  <a:pt x="181" y="0"/>
                </a:lnTo>
                <a:lnTo>
                  <a:pt x="181" y="0"/>
                </a:lnTo>
                <a:lnTo>
                  <a:pt x="181" y="0"/>
                </a:lnTo>
                <a:cubicBezTo>
                  <a:pt x="281" y="0"/>
                  <a:pt x="363" y="81"/>
                  <a:pt x="363" y="181"/>
                </a:cubicBezTo>
                <a:lnTo>
                  <a:pt x="363" y="181"/>
                </a:lnTo>
                <a:cubicBezTo>
                  <a:pt x="363" y="181"/>
                  <a:pt x="363" y="181"/>
                  <a:pt x="363" y="181"/>
                </a:cubicBezTo>
                <a:lnTo>
                  <a:pt x="363" y="181"/>
                </a:lnTo>
                <a:lnTo>
                  <a:pt x="363" y="181"/>
                </a:lnTo>
                <a:lnTo>
                  <a:pt x="363" y="181"/>
                </a:lnTo>
                <a:cubicBezTo>
                  <a:pt x="363" y="281"/>
                  <a:pt x="281" y="363"/>
                  <a:pt x="181" y="363"/>
                </a:cubicBezTo>
                <a:lnTo>
                  <a:pt x="181" y="363"/>
                </a:lnTo>
                <a:lnTo>
                  <a:pt x="181" y="363"/>
                </a:lnTo>
                <a:lnTo>
                  <a:pt x="181" y="363"/>
                </a:lnTo>
                <a:cubicBezTo>
                  <a:pt x="81" y="363"/>
                  <a:pt x="0" y="281"/>
                  <a:pt x="0" y="181"/>
                </a:cubicBezTo>
                <a:lnTo>
                  <a:pt x="0" y="181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2" name="path"/>
          <p:cNvSpPr/>
          <p:nvPr/>
        </p:nvSpPr>
        <p:spPr>
          <a:xfrm>
            <a:off x="763828" y="4874037"/>
            <a:ext cx="230515" cy="230515"/>
          </a:xfrm>
          <a:custGeom>
            <a:rect l="0" t="0" r="0" b="0"/>
            <a:pathLst>
              <a:path w="363" h="363">
                <a:moveTo>
                  <a:pt x="0" y="181"/>
                </a:moveTo>
                <a:cubicBezTo>
                  <a:pt x="0" y="81"/>
                  <a:pt x="81" y="0"/>
                  <a:pt x="181" y="0"/>
                </a:cubicBezTo>
                <a:lnTo>
                  <a:pt x="181" y="0"/>
                </a:lnTo>
                <a:lnTo>
                  <a:pt x="181" y="0"/>
                </a:lnTo>
                <a:lnTo>
                  <a:pt x="181" y="0"/>
                </a:lnTo>
                <a:cubicBezTo>
                  <a:pt x="281" y="0"/>
                  <a:pt x="363" y="81"/>
                  <a:pt x="363" y="181"/>
                </a:cubicBezTo>
                <a:lnTo>
                  <a:pt x="363" y="181"/>
                </a:lnTo>
                <a:cubicBezTo>
                  <a:pt x="363" y="181"/>
                  <a:pt x="363" y="181"/>
                  <a:pt x="363" y="181"/>
                </a:cubicBezTo>
                <a:lnTo>
                  <a:pt x="363" y="181"/>
                </a:lnTo>
                <a:lnTo>
                  <a:pt x="363" y="181"/>
                </a:lnTo>
                <a:lnTo>
                  <a:pt x="363" y="181"/>
                </a:lnTo>
                <a:cubicBezTo>
                  <a:pt x="363" y="281"/>
                  <a:pt x="281" y="363"/>
                  <a:pt x="181" y="363"/>
                </a:cubicBezTo>
                <a:lnTo>
                  <a:pt x="181" y="363"/>
                </a:lnTo>
                <a:lnTo>
                  <a:pt x="181" y="363"/>
                </a:lnTo>
                <a:lnTo>
                  <a:pt x="181" y="363"/>
                </a:lnTo>
                <a:cubicBezTo>
                  <a:pt x="81" y="363"/>
                  <a:pt x="0" y="281"/>
                  <a:pt x="0" y="181"/>
                </a:cubicBezTo>
                <a:lnTo>
                  <a:pt x="0" y="181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2" name="group 52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213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4" name="group 54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21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6" name="group 56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22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8" name="group 58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22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https://d.book118.com/636103202223010102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2024-09-27T20:39:17.851</cp:lastPrinted>
  <dcterms:created xsi:type="dcterms:W3CDTF">2024-09-27T12:39:17Z</dcterms:created>
  <dcterms:modified xsi:type="dcterms:W3CDTF">2024-09-27T12:39:19Z</dcterms:modified>
</cp:coreProperties>
</file>