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2BCB7CA-3881-42D0-804F-D7C0E78664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C977EC-3C3B-4B7B-93FC-5D5A39D369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A22BF74-7DF1-4FA5-87A5-9E9D171DA5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ED381CD-5CF8-4BD8-9028-003D5CC7CD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5D00692-A8AA-437C-8382-7271CBF2D56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DFF37A5-3A99-40D9-8CF1-9D12088A0C3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A8261F4-128C-4733-BEA9-63D38023D0C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B31C58E-FF75-4979-8521-C02E793FFA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9028048-75F2-4264-AD44-95BC9FB564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693ED3-176A-4043-974B-E092BC7D1D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B174C0-803C-4084-BDEA-5F3662133C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 Id="rId4" Type="http://schemas.openxmlformats.org/officeDocument/2006/relationships/image" Target="../media/image4.jpeg" /><Relationship Id="rId5" Type="http://schemas.openxmlformats.org/officeDocument/2006/relationships/image" Target="../media/image5.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16.jpeg" /><Relationship Id="rId6" Type="http://schemas.openxmlformats.org/officeDocument/2006/relationships/image" Target="../media/image17.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6131235104010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4" name="TextBox 4"/>
          <p:cNvSpPr txBox="1"/>
          <p:nvPr/>
        </p:nvSpPr>
        <p:spPr>
          <a:xfrm>
            <a:off x="1233806" y="1310470"/>
            <a:ext cx="8696325" cy="2219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Microsoft Yahei"/>
                <a:ea typeface="Microsoft Yahei"/>
                <a:cs typeface="Microsoft Yahei"/>
              </a:rPr>
              <a:t>护理纠纷案例分析及防范措施--323</a:t>
            </a:r>
          </a:p>
        </p:txBody>
      </p:sp>
      <p:sp>
        <p:nvSpPr>
          <p:cNvPr id="5" name="TextBox 5"/>
          <p:cNvSpPr txBox="1"/>
          <p:nvPr/>
        </p:nvSpPr>
        <p:spPr>
          <a:xfrm>
            <a:off x="1233806" y="4402664"/>
            <a:ext cx="79629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solidFill>
                <a:latin typeface="Microsoft Yahei"/>
                <a:ea typeface="Microsoft Yahei"/>
                <a:cs typeface="Microsoft Yahei"/>
              </a:rPr>
              <a:t>汇报人：文小库</a:t>
            </a:r>
          </a:p>
        </p:txBody>
      </p:sp>
      <p:sp>
        <p:nvSpPr>
          <p:cNvPr id="6" name="TextBox 6"/>
          <p:cNvSpPr txBox="1"/>
          <p:nvPr/>
        </p:nvSpPr>
        <p:spPr>
          <a:xfrm>
            <a:off x="1233806" y="5011290"/>
            <a:ext cx="7315200"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solidFill>
                <a:latin typeface="Microsoft Yahei"/>
                <a:ea typeface="Microsoft Yahei"/>
                <a:cs typeface="Microsoft Yahei"/>
              </a:rPr>
              <a:t>2023-12-11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4" name="TextBox 4"/>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solidFill>
                <a:latin typeface="Microsoft Yahei"/>
                <a:ea typeface="Microsoft Yahei"/>
                <a:cs typeface="Microsoft Yahei"/>
              </a:rPr>
              <a:t>案例一：因沟通不畅导致的纠纷</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案例二：因操作不当导致的纠纷</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案例三：因态度问题导致的纠纷</a:t>
            </a:r>
          </a:p>
        </p:txBody>
      </p:sp>
      <p:sp>
        <p:nvSpPr>
          <p:cNvPr id="5" name="TextBox 5"/>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4" name="TextBox 4"/>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solidFill>
                <a:latin typeface="Microsoft Yahei"/>
                <a:ea typeface="Microsoft Yahei"/>
                <a:cs typeface="Microsoft Yahei"/>
              </a:rPr>
              <a:t>案例四：因管理不当导致的纠纷</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总结与建议</a:t>
            </a:r>
          </a:p>
        </p:txBody>
      </p:sp>
      <p:sp>
        <p:nvSpPr>
          <p:cNvPr id="5" name="TextBox 5"/>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目录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4" name="TextBox 4"/>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案例一：因沟通不畅导致的纠纷</a:t>
            </a:r>
          </a:p>
        </p:txBody>
      </p:sp>
      <p:sp>
        <p:nvSpPr>
          <p:cNvPr id="5" name="TextBox 5"/>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pic>
        <p:nvPicPr>
          <p:cNvPr id="4" name="Picture 4"/>
          <p:cNvPicPr>
            <a:picLocks noChangeAspect="1"/>
          </p:cNvPicPr>
          <p:nvPr/>
        </p:nvPicPr>
        <p:blipFill>
          <a:blip r:embed="rId3">
            <a:alphaModFix/>
          </a:blip>
          <a:srcRect l="9625" r="9625"/>
          <a:stretch>
            <a:fillRect/>
          </a:stretch>
        </p:blipFill>
        <p:spPr>
          <a:xfrm>
            <a:off x="9032809" y="3787328"/>
            <a:ext cx="2760148" cy="2760148"/>
          </a:xfrm>
          <a:prstGeom prst="parallelogram">
            <a:avLst/>
          </a:prstGeom>
        </p:spPr>
      </p:pic>
      <p:pic>
        <p:nvPicPr>
          <p:cNvPr id="5" name="Picture 5"/>
          <p:cNvPicPr>
            <a:picLocks noChangeAspect="1"/>
          </p:cNvPicPr>
          <p:nvPr/>
        </p:nvPicPr>
        <p:blipFill>
          <a:blip r:embed="rId4">
            <a:alphaModFix/>
          </a:blip>
          <a:srcRect l="9625" r="9625"/>
          <a:stretch>
            <a:fillRect/>
          </a:stretch>
        </p:blipFill>
        <p:spPr>
          <a:xfrm>
            <a:off x="6824385" y="3787328"/>
            <a:ext cx="2760148" cy="2760148"/>
          </a:xfrm>
          <a:prstGeom prst="parallelogram">
            <a:avLst/>
          </a:prstGeom>
        </p:spPr>
      </p:pic>
      <p:pic>
        <p:nvPicPr>
          <p:cNvPr id="6" name="Picture 6"/>
          <p:cNvPicPr>
            <a:picLocks noChangeAspect="1"/>
          </p:cNvPicPr>
          <p:nvPr/>
        </p:nvPicPr>
        <p:blipFill>
          <a:blip r:embed="rId5">
            <a:alphaModFix/>
          </a:blip>
          <a:srcRect l="16458" r="16458"/>
          <a:stretch>
            <a:fillRect/>
          </a:stretch>
        </p:blipFill>
        <p:spPr>
          <a:xfrm>
            <a:off x="8544638" y="841294"/>
            <a:ext cx="2760148" cy="2760148"/>
          </a:xfrm>
          <a:prstGeom prst="parallelogram">
            <a:avLst/>
          </a:prstGeom>
        </p:spPr>
      </p:pic>
      <p:sp>
        <p:nvSpPr>
          <p:cNvPr id="7" name="Freeform 7"/>
          <p:cNvSpPr/>
          <p:nvPr/>
        </p:nvSpPr>
        <p:spPr>
          <a:xfrm>
            <a:off x="1017623"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97964"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778306"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763201" y="1453600"/>
            <a:ext cx="5647282" cy="3901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buFont typeface="Arial"/>
              <a:buChar char="•"/>
            </a:pPr>
            <a:r>
              <a:rPr lang="en-US" sz="1500">
                <a:solidFill>
                  <a:schemeClr val="dk1"/>
                </a:solidFill>
                <a:latin typeface="Microsoft Yahei"/>
                <a:ea typeface="Microsoft Yahei"/>
                <a:cs typeface="Microsoft Yahei"/>
              </a:rPr>
              <a:t>一名患者因需要接受手术治疗，但手术前与护士沟通时，发现护士对手术流程和注意事项的解释含糊不清，导致患者对手术安全性产生了担忧，进而引发了纠纷。</a:t>
            </a:r>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案例描述</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pic>
        <p:nvPicPr>
          <p:cNvPr id="4" name="Picture 4"/>
          <p:cNvPicPr>
            <a:picLocks noChangeAspect="1"/>
          </p:cNvPicPr>
          <p:nvPr/>
        </p:nvPicPr>
        <p:blipFill>
          <a:blip r:embed="rId3"/>
          <a:srcRect l="26023" r="26023"/>
          <a:stretch>
            <a:fillRect/>
          </a:stretch>
        </p:blipFill>
        <p:spPr>
          <a:xfrm>
            <a:off x="875314" y="1869245"/>
            <a:ext cx="2050689" cy="3916435"/>
          </a:xfrm>
          <a:prstGeom prst="rect">
            <a:avLst/>
          </a:prstGeom>
        </p:spPr>
      </p:pic>
      <p:pic>
        <p:nvPicPr>
          <p:cNvPr id="5" name="Picture 5"/>
          <p:cNvPicPr>
            <a:picLocks noChangeAspect="1"/>
          </p:cNvPicPr>
          <p:nvPr/>
        </p:nvPicPr>
        <p:blipFill>
          <a:blip r:embed="rId4"/>
          <a:srcRect l="30365" r="30365"/>
          <a:stretch>
            <a:fillRect/>
          </a:stretch>
        </p:blipFill>
        <p:spPr>
          <a:xfrm>
            <a:off x="5906740" y="1869245"/>
            <a:ext cx="2050689" cy="3916435"/>
          </a:xfrm>
          <a:prstGeom prst="rect">
            <a:avLst/>
          </a:prstGeom>
        </p:spPr>
      </p:pic>
      <p:pic>
        <p:nvPicPr>
          <p:cNvPr id="6" name="Picture 6"/>
          <p:cNvPicPr>
            <a:picLocks noChangeAspect="1"/>
          </p:cNvPicPr>
          <p:nvPr/>
        </p:nvPicPr>
        <p:blipFill>
          <a:blip r:embed="rId5"/>
          <a:srcRect l="26913" r="26913"/>
          <a:stretch>
            <a:fillRect/>
          </a:stretch>
        </p:blipFill>
        <p:spPr>
          <a:xfrm>
            <a:off x="3391027" y="1869245"/>
            <a:ext cx="2050689" cy="3916435"/>
          </a:xfrm>
          <a:prstGeom prst="rect">
            <a:avLst/>
          </a:prstGeom>
        </p:spPr>
      </p:pic>
      <p:sp>
        <p:nvSpPr>
          <p:cNvPr id="7" name="Freeform 7"/>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901714" y="1917723"/>
            <a:ext cx="2084387" cy="616443"/>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01</a:t>
            </a:r>
            <a:endParaRPr lang="en-US" sz="1100"/>
          </a:p>
        </p:txBody>
      </p:sp>
      <p:sp>
        <p:nvSpPr>
          <p:cNvPr id="10" name="AutoShape 10"/>
          <p:cNvSpPr/>
          <p:nvPr/>
        </p:nvSpPr>
        <p:spPr>
          <a:xfrm>
            <a:off x="8901714" y="3911623"/>
            <a:ext cx="2084387" cy="554016"/>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02</a:t>
            </a:r>
            <a:endParaRPr lang="en-US" sz="1100"/>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原因分析</a:t>
            </a:r>
          </a:p>
        </p:txBody>
      </p:sp>
      <p:sp>
        <p:nvSpPr>
          <p:cNvPr id="32" name="AutoShape 32"/>
          <p:cNvSpPr/>
          <p:nvPr/>
        </p:nvSpPr>
        <p:spPr>
          <a:xfrm>
            <a:off x="8406414" y="45259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缺乏有效的沟通技巧和态度，无法与患者建立良好的信任和互动关系。</a:t>
            </a:r>
            <a:endParaRPr lang="en-US" sz="1100"/>
          </a:p>
        </p:txBody>
      </p:sp>
      <p:sp>
        <p:nvSpPr>
          <p:cNvPr id="33" name="AutoShape 33"/>
          <p:cNvSpPr/>
          <p:nvPr/>
        </p:nvSpPr>
        <p:spPr>
          <a:xfrm>
            <a:off x="8406414" y="2594489"/>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护士在沟通中缺乏专业知识和经验，无法清晰地解释手术流程和注意事项，导致患者产生误解和担忧。</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4" name="AutoShape 4"/>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培训护士掌握有效的沟通技巧和态度，如耐心倾听、清晰表达、解答疑问等，以增强与患者的沟通和互动。</a:t>
            </a:r>
          </a:p>
        </p:txBody>
      </p:sp>
      <p:sp>
        <p:nvSpPr>
          <p:cNvPr id="8" name="TextBox 8"/>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建立完善的患者反馈机制，及时了解患者对护理服务的评价和建议，及时调整和改进护理服务。</a:t>
            </a:r>
          </a:p>
        </p:txBody>
      </p:sp>
      <p:pic>
        <p:nvPicPr>
          <p:cNvPr id="9" name="Picture 9"/>
          <p:cNvPicPr>
            <a:picLocks noChangeAspect="1"/>
          </p:cNvPicPr>
          <p:nvPr/>
        </p:nvPicPr>
        <p:blipFill>
          <a:blip r:embed="rId3"/>
          <a:srcRect l="9575" r="9575"/>
          <a:stretch>
            <a:fillRect/>
          </a:stretch>
        </p:blipFill>
        <p:spPr>
          <a:xfrm>
            <a:off x="921958" y="1771933"/>
            <a:ext cx="2672865" cy="2203993"/>
          </a:xfrm>
          <a:prstGeom prst="roundRect">
            <a:avLst/>
          </a:prstGeom>
        </p:spPr>
      </p:pic>
      <p:pic>
        <p:nvPicPr>
          <p:cNvPr id="10" name="Picture 10"/>
          <p:cNvPicPr>
            <a:picLocks noChangeAspect="1"/>
          </p:cNvPicPr>
          <p:nvPr/>
        </p:nvPicPr>
        <p:blipFill>
          <a:blip r:embed="rId4"/>
          <a:srcRect l="9575" r="9575"/>
          <a:stretch>
            <a:fillRect/>
          </a:stretch>
        </p:blipFill>
        <p:spPr>
          <a:xfrm>
            <a:off x="4710987" y="1771933"/>
            <a:ext cx="2672865" cy="2203993"/>
          </a:xfrm>
          <a:prstGeom prst="roundRect">
            <a:avLst/>
          </a:prstGeom>
        </p:spPr>
      </p:pic>
      <p:pic>
        <p:nvPicPr>
          <p:cNvPr id="11" name="Picture 11"/>
          <p:cNvPicPr>
            <a:picLocks noChangeAspect="1"/>
          </p:cNvPicPr>
          <p:nvPr/>
        </p:nvPicPr>
        <p:blipFill>
          <a:blip r:embed="rId5"/>
          <a:srcRect l="9585" r="9585"/>
          <a:stretch>
            <a:fillRect/>
          </a:stretch>
        </p:blipFill>
        <p:spPr>
          <a:xfrm>
            <a:off x="8486661" y="1771933"/>
            <a:ext cx="2672865" cy="2203993"/>
          </a:xfrm>
          <a:prstGeom prst="roundRect">
            <a:avLst/>
          </a:prstGeom>
        </p:spPr>
      </p:pic>
      <p:sp>
        <p:nvSpPr>
          <p:cNvPr id="12" name="TextBox 12"/>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加强护士的专业培训，提高其对手术流程和注意事项的掌握程度，确保能够清晰地向患者解释相关内容。</a:t>
            </a:r>
          </a:p>
        </p:txBody>
      </p:sp>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防范措施</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4" name="TextBox 4"/>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案例二：因操作不当导致的纠纷</a:t>
            </a:r>
          </a:p>
        </p:txBody>
      </p:sp>
      <p:sp>
        <p:nvSpPr>
          <p:cNvPr id="5" name="TextBox 5"/>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4" name="Freeform 4"/>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alphaModFix amt="70000"/>
          </a:blip>
          <a:srcRect l="25006" r="25006"/>
          <a:stretch>
            <a:fillRect/>
          </a:stretch>
        </p:blipFill>
        <p:spPr>
          <a:xfrm>
            <a:off x="740688" y="1168478"/>
            <a:ext cx="3679824" cy="4906431"/>
          </a:xfrm>
          <a:prstGeom prst="parallelogram">
            <a:avLst/>
          </a:prstGeom>
        </p:spPr>
      </p:pic>
      <p:sp>
        <p:nvSpPr>
          <p:cNvPr id="7" name="AutoShape 7"/>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2019年，某医院心血管内科病房接收了一名65岁的女性患者，诊断为心绞痛。护士小张为患者进行静脉输液操作，但在输液过程中，患者出现了静脉炎症状，局部皮肤红肿、疼痛，且有蔓延趋势。患者及家属对此表示不满，要求医院赔偿。</a:t>
            </a:r>
          </a:p>
        </p:txBody>
      </p:sp>
      <p:sp>
        <p:nvSpPr>
          <p:cNvPr id="15" name="TextBox 15"/>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经调查，护士小张在操作过程中未严格按照医院规定的静脉输液操作流程进行，导致药液中的微粒物质进入患者血管，引发静脉炎。</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案例描述</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pic>
        <p:nvPicPr>
          <p:cNvPr id="4" name="Picture 4"/>
          <p:cNvPicPr>
            <a:picLocks noChangeAspect="1"/>
          </p:cNvPicPr>
          <p:nvPr/>
        </p:nvPicPr>
        <p:blipFill>
          <a:blip r:embed="rId3">
            <a:alphaModFix amt="70000"/>
          </a:blip>
          <a:srcRect l="15750" r="15750"/>
          <a:stretch>
            <a:fillRect/>
          </a:stretch>
        </p:blipFill>
        <p:spPr>
          <a:xfrm>
            <a:off x="939482" y="1415327"/>
            <a:ext cx="4843295" cy="4843295"/>
          </a:xfrm>
          <a:prstGeom prst="roundRect">
            <a:avLst/>
          </a:prstGeom>
        </p:spPr>
      </p:pic>
      <p:sp>
        <p:nvSpPr>
          <p:cNvPr id="5" name="TextBox 5"/>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操作不当是导致这次纠纷的主要原因。护士小张在执行静脉输液操作时，未严格按照医院规定的操作流程进行，导致药液中的微粒物质进入患者血管，引发静脉炎。</a:t>
            </a:r>
          </a:p>
        </p:txBody>
      </p:sp>
      <p:sp>
        <p:nvSpPr>
          <p:cNvPr id="6" name="TextBox 6"/>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另外，与患者的沟通不足也是导致纠纷的原因之一。护士小张未向患者及家属充分解释操作过程和可能出现的风险，导致患者及家属对治疗过程的不理解。</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原因分析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pic>
        <p:nvPicPr>
          <p:cNvPr id="4" name="Picture 4"/>
          <p:cNvPicPr>
            <a:picLocks noChangeAspect="1"/>
          </p:cNvPicPr>
          <p:nvPr/>
        </p:nvPicPr>
        <p:blipFill>
          <a:blip r:embed="rId3"/>
          <a:srcRect t="12878" b="12878"/>
          <a:stretch>
            <a:fillRect/>
          </a:stretch>
        </p:blipFill>
        <p:spPr>
          <a:xfrm>
            <a:off x="882858" y="1563009"/>
            <a:ext cx="2465519" cy="2459823"/>
          </a:xfrm>
          <a:prstGeom prst="rect">
            <a:avLst/>
          </a:prstGeom>
        </p:spPr>
      </p:pic>
      <p:pic>
        <p:nvPicPr>
          <p:cNvPr id="5" name="Picture 5"/>
          <p:cNvPicPr>
            <a:picLocks noChangeAspect="1"/>
          </p:cNvPicPr>
          <p:nvPr/>
        </p:nvPicPr>
        <p:blipFill>
          <a:blip r:embed="rId4"/>
          <a:srcRect l="15880" r="15880"/>
          <a:stretch>
            <a:fillRect/>
          </a:stretch>
        </p:blipFill>
        <p:spPr>
          <a:xfrm>
            <a:off x="3561055" y="1563009"/>
            <a:ext cx="2465519" cy="2459823"/>
          </a:xfrm>
          <a:prstGeom prst="rect">
            <a:avLst/>
          </a:prstGeom>
        </p:spPr>
      </p:pic>
      <p:pic>
        <p:nvPicPr>
          <p:cNvPr id="6" name="Picture 6"/>
          <p:cNvPicPr>
            <a:picLocks noChangeAspect="1"/>
          </p:cNvPicPr>
          <p:nvPr/>
        </p:nvPicPr>
        <p:blipFill>
          <a:blip r:embed="rId5"/>
          <a:srcRect l="15462" r="15462"/>
          <a:stretch>
            <a:fillRect/>
          </a:stretch>
        </p:blipFill>
        <p:spPr>
          <a:xfrm>
            <a:off x="6239251" y="1563009"/>
            <a:ext cx="2465519" cy="2459823"/>
          </a:xfrm>
          <a:prstGeom prst="rect">
            <a:avLst/>
          </a:prstGeom>
        </p:spPr>
      </p:pic>
      <p:pic>
        <p:nvPicPr>
          <p:cNvPr id="7" name="Picture 7"/>
          <p:cNvPicPr>
            <a:picLocks noChangeAspect="1"/>
          </p:cNvPicPr>
          <p:nvPr/>
        </p:nvPicPr>
        <p:blipFill>
          <a:blip r:embed="rId6"/>
          <a:srcRect l="16589" r="16589"/>
          <a:stretch>
            <a:fillRect/>
          </a:stretch>
        </p:blipFill>
        <p:spPr>
          <a:xfrm>
            <a:off x="8917448" y="1563009"/>
            <a:ext cx="2465519" cy="2459823"/>
          </a:xfrm>
          <a:prstGeom prst="rect">
            <a:avLst/>
          </a:prstGeom>
        </p:spPr>
      </p:pic>
      <p:sp>
        <p:nvSpPr>
          <p:cNvPr id="8" name="AutoShape 8"/>
          <p:cNvSpPr/>
          <p:nvPr/>
        </p:nvSpPr>
        <p:spPr>
          <a:xfrm>
            <a:off x="1401243" y="3336168"/>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079439" y="3336168"/>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466032" y="3336168"/>
            <a:ext cx="1368351" cy="146042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757636" y="3336168"/>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7981" y="5054414"/>
            <a:ext cx="2415273" cy="999925"/>
          </a:xfrm>
          <a:prstGeom prst="rect">
            <a:avLst/>
          </a:prstGeom>
          <a:noFill/>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solidFill>
                <a:latin typeface="Microsoft Yahei"/>
                <a:ea typeface="Microsoft Yahei"/>
                <a:cs typeface="Microsoft Yahei"/>
              </a:rPr>
              <a:t>加强护理人员的培训和教育，提高其对操作规范和患者安全的认识。</a:t>
            </a:r>
            <a:endParaRPr lang="en-US" sz="1100"/>
          </a:p>
        </p:txBody>
      </p:sp>
      <p:sp>
        <p:nvSpPr>
          <p:cNvPr id="13" name="AutoShape 13"/>
          <p:cNvSpPr/>
          <p:nvPr/>
        </p:nvSpPr>
        <p:spPr>
          <a:xfrm>
            <a:off x="3586178" y="5054414"/>
            <a:ext cx="2415273" cy="999925"/>
          </a:xfrm>
          <a:prstGeom prst="rect">
            <a:avLst/>
          </a:prstGeom>
          <a:noFill/>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solidFill>
                <a:latin typeface="Microsoft Yahei"/>
                <a:ea typeface="Microsoft Yahei"/>
                <a:cs typeface="Microsoft Yahei"/>
              </a:rPr>
              <a:t>制定详细的操作流程和指引，确保护理人员在执行操作时严格遵守规定。</a:t>
            </a:r>
            <a:endParaRPr lang="en-US" sz="1100"/>
          </a:p>
        </p:txBody>
      </p:sp>
      <p:sp>
        <p:nvSpPr>
          <p:cNvPr id="14" name="AutoShape 14"/>
          <p:cNvSpPr/>
          <p:nvPr/>
        </p:nvSpPr>
        <p:spPr>
          <a:xfrm>
            <a:off x="6264374" y="5054414"/>
            <a:ext cx="2415273" cy="999925"/>
          </a:xfrm>
          <a:prstGeom prst="rect">
            <a:avLst/>
          </a:prstGeom>
          <a:noFill/>
        </p:spPr>
        <p:txBody>
          <a:bodyPr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solidFill>
                <a:latin typeface="Microsoft Yahei"/>
                <a:ea typeface="Microsoft Yahei"/>
                <a:cs typeface="Microsoft Yahei"/>
              </a:rPr>
              <a:t>加强与患者及家属的沟通，向其充分解释操作过程和可能出现的风险，提高其依从性和理解度。</a:t>
            </a:r>
            <a:endParaRPr lang="en-US" sz="1100"/>
          </a:p>
        </p:txBody>
      </p:sp>
      <p:sp>
        <p:nvSpPr>
          <p:cNvPr id="15" name="AutoShape 15"/>
          <p:cNvSpPr/>
          <p:nvPr/>
        </p:nvSpPr>
        <p:spPr>
          <a:xfrm>
            <a:off x="8942570" y="5054414"/>
            <a:ext cx="2415273" cy="999925"/>
          </a:xfrm>
          <a:prstGeom prst="rect">
            <a:avLst/>
          </a:prstGeom>
          <a:noFill/>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solidFill>
                <a:latin typeface="Microsoft Yahei"/>
                <a:ea typeface="Microsoft Yahei"/>
                <a:cs typeface="Microsoft Yahei"/>
              </a:rPr>
              <a:t>建立完善的监督机制，对护理人员的操作过程进行监督和检查，确保其操作的规范性和安全性。</a:t>
            </a:r>
            <a:endParaRPr lang="en-US" sz="1100"/>
          </a:p>
        </p:txBody>
      </p:sp>
      <p:sp>
        <p:nvSpPr>
          <p:cNvPr id="16" name="TextBox 16"/>
          <p:cNvSpPr txBox="1"/>
          <p:nvPr/>
        </p:nvSpPr>
        <p:spPr>
          <a:xfrm>
            <a:off x="1431442" y="3725383"/>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01</a:t>
            </a:r>
          </a:p>
        </p:txBody>
      </p:sp>
      <p:sp>
        <p:nvSpPr>
          <p:cNvPr id="17" name="TextBox 17"/>
          <p:cNvSpPr txBox="1"/>
          <p:nvPr/>
        </p:nvSpPr>
        <p:spPr>
          <a:xfrm>
            <a:off x="4111824"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02</a:t>
            </a:r>
          </a:p>
        </p:txBody>
      </p:sp>
      <p:sp>
        <p:nvSpPr>
          <p:cNvPr id="18" name="TextBox 18"/>
          <p:cNvSpPr txBox="1"/>
          <p:nvPr/>
        </p:nvSpPr>
        <p:spPr>
          <a:xfrm>
            <a:off x="6790020"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03</a:t>
            </a:r>
          </a:p>
        </p:txBody>
      </p:sp>
      <p:sp>
        <p:nvSpPr>
          <p:cNvPr id="19" name="TextBox 19"/>
          <p:cNvSpPr txBox="1"/>
          <p:nvPr/>
        </p:nvSpPr>
        <p:spPr>
          <a:xfrm>
            <a:off x="9468217"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04</a:t>
            </a:r>
          </a:p>
        </p:txBody>
      </p:sp>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防范措施</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4" name="TextBox 4"/>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案例三：因态度问题导致的纠纷</a:t>
            </a:r>
          </a:p>
        </p:txBody>
      </p:sp>
      <p:sp>
        <p:nvSpPr>
          <p:cNvPr id="5" name="TextBox 5"/>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https://d.book118.com/636131235104010103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1A004F"/>
      </a:lt1>
      <a:dk2>
        <a:srgbClr val="EDE5FF"/>
      </a:dk2>
      <a:lt2>
        <a:srgbClr val="000000"/>
      </a:lt2>
      <a:accent1>
        <a:srgbClr val="9970FC"/>
      </a:accent1>
      <a:accent2>
        <a:srgbClr val="6C51FF"/>
      </a:accent2>
      <a:accent3>
        <a:srgbClr val="3F00C2"/>
      </a:accent3>
      <a:accent4>
        <a:srgbClr val="FF6CE0"/>
      </a:accent4>
      <a:accent5>
        <a:srgbClr val="FF8CE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43</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2024-09-28T16:12:11.771</cp:lastPrinted>
  <dcterms:created xsi:type="dcterms:W3CDTF">2024-09-28T08:12:11Z</dcterms:created>
  <dcterms:modified xsi:type="dcterms:W3CDTF">2024-09-28T08:12:13Z</dcterms:modified>
</cp:coreProperties>
</file>