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9144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A9D6C-273A-426C-9FF2-540BA1DCF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D5541-D2D0-4DDD-8586-567487D9E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346E4-99CD-47E6-B8D3-93C7325E0A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F73AD-912B-4835-AA05-1CBD451F6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06AECFD-ECE6-429F-9AAD-37C3D7A6B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0048A3-E5BA-4085-BC68-B00208848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B9DF71-B4C5-4429-B20F-8502571F66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9F829D-9C8B-4A19-A74B-570742F01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E38DFE-36D3-4C3E-B701-F248C7F6E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007B22-E171-4DFB-86B8-2DB3023A4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92237-F453-44B1-A705-0BDE58A9C8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5465" y="1252327"/>
            <a:ext cx="8255000" cy="331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B0E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50009" y="3882816"/>
            <a:ext cx="6443980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B0E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B0E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B0E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bg object 16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836612"/>
            <a:ext cx="682625" cy="103505"/>
          </a:xfrm>
          <a:custGeom>
            <a:rect l="l" t="t" r="r" b="b"/>
            <a:pathLst>
              <a:path w="682625" h="103505">
                <a:moveTo>
                  <a:pt x="0" y="103187"/>
                </a:moveTo>
                <a:lnTo>
                  <a:pt x="682625" y="103187"/>
                </a:lnTo>
                <a:lnTo>
                  <a:pt x="682625" y="0"/>
                </a:lnTo>
                <a:lnTo>
                  <a:pt x="0" y="0"/>
                </a:lnTo>
                <a:lnTo>
                  <a:pt x="0" y="103187"/>
                </a:lnTo>
                <a:close/>
              </a:path>
            </a:pathLst>
          </a:custGeom>
          <a:solidFill>
            <a:srgbClr val="00B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482850" y="836612"/>
            <a:ext cx="6661150" cy="103505"/>
          </a:xfrm>
          <a:custGeom>
            <a:rect l="l" t="t" r="r" b="b"/>
            <a:pathLst>
              <a:path w="6661150" h="103505">
                <a:moveTo>
                  <a:pt x="0" y="103187"/>
                </a:moveTo>
                <a:lnTo>
                  <a:pt x="6661150" y="103187"/>
                </a:lnTo>
                <a:lnTo>
                  <a:pt x="6661150" y="0"/>
                </a:lnTo>
                <a:lnTo>
                  <a:pt x="0" y="0"/>
                </a:lnTo>
                <a:lnTo>
                  <a:pt x="0" y="103187"/>
                </a:lnTo>
                <a:close/>
              </a:path>
            </a:pathLst>
          </a:custGeom>
          <a:solidFill>
            <a:srgbClr val="00B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82625" y="836612"/>
            <a:ext cx="1800225" cy="103505"/>
          </a:xfrm>
          <a:custGeom>
            <a:rect l="l" t="t" r="r" b="b"/>
            <a:pathLst>
              <a:path w="1800225" h="103505">
                <a:moveTo>
                  <a:pt x="1800225" y="103187"/>
                </a:moveTo>
                <a:lnTo>
                  <a:pt x="0" y="103187"/>
                </a:lnTo>
                <a:lnTo>
                  <a:pt x="0" y="0"/>
                </a:lnTo>
                <a:lnTo>
                  <a:pt x="1800225" y="0"/>
                </a:lnTo>
                <a:lnTo>
                  <a:pt x="1800225" y="10318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9302" y="276015"/>
            <a:ext cx="18542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B0EF"/>
                </a:solidFill>
                <a:latin typeface="微软雅黑"/>
                <a:cs typeface="微软雅黑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28" y="1276481"/>
            <a:ext cx="8153400" cy="439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5740" y="6753502"/>
            <a:ext cx="361950" cy="38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00" b="0" i="0">
                <a:solidFill>
                  <a:schemeClr val="bg1"/>
                </a:solidFill>
                <a:latin typeface="宋体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58376" y="6290176"/>
            <a:ext cx="187959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36145020242010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916238" y="1989138"/>
            <a:ext cx="6228080" cy="2376805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306705" rIns="0" bIns="0" rtlCol="0">
            <a:spAutoFit/>
          </a:bodyPr>
          <a:lstStyle/>
          <a:p>
            <a:pPr marL="451484">
              <a:lnSpc>
                <a:spcPct val="100000"/>
              </a:lnSpc>
              <a:spcBef>
                <a:spcPts val="2415"/>
              </a:spcBef>
            </a:pPr>
            <a:r>
              <a:rPr sz="5500" b="1">
                <a:solidFill>
                  <a:srgbClr val="F69646"/>
                </a:solidFill>
                <a:latin typeface="Microsoft JhengHei"/>
                <a:cs typeface="Microsoft JhengHei"/>
              </a:rPr>
              <a:t>第</a:t>
            </a:r>
            <a:r>
              <a:rPr sz="5500" b="1" spc="-560">
                <a:solidFill>
                  <a:srgbClr val="F69646"/>
                </a:solidFill>
                <a:latin typeface="Microsoft JhengHei"/>
                <a:cs typeface="Microsoft JhengHei"/>
              </a:rPr>
              <a:t>8</a:t>
            </a:r>
            <a:r>
              <a:rPr sz="5500" b="1" spc="-50">
                <a:solidFill>
                  <a:srgbClr val="F69646"/>
                </a:solidFill>
                <a:latin typeface="Microsoft JhengHei"/>
                <a:cs typeface="Microsoft JhengHei"/>
              </a:rPr>
              <a:t>课</a:t>
            </a:r>
            <a:endParaRPr sz="5500">
              <a:latin typeface="Microsoft JhengHei"/>
              <a:cs typeface="Microsoft JhengHei"/>
            </a:endParaRPr>
          </a:p>
          <a:p>
            <a:pPr marL="451484">
              <a:lnSpc>
                <a:spcPct val="100000"/>
              </a:lnSpc>
              <a:spcBef>
                <a:spcPts val="1200"/>
              </a:spcBef>
            </a:pPr>
            <a:r>
              <a:rPr sz="5500" b="1" spc="-15">
                <a:solidFill>
                  <a:srgbClr val="F69646"/>
                </a:solidFill>
                <a:latin typeface="Microsoft JhengHei"/>
                <a:cs typeface="Microsoft JhengHei"/>
              </a:rPr>
              <a:t>咬文嚼字</a:t>
            </a:r>
            <a:endParaRPr sz="55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5340" y="4479607"/>
            <a:ext cx="1854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solidFill>
                  <a:srgbClr val="7F7F7F"/>
                </a:solidFill>
                <a:latin typeface="Microsoft JhengHei"/>
                <a:cs typeface="Microsoft JhengHei"/>
              </a:rPr>
              <a:t>作者：朱光潜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700" y="1993900"/>
            <a:ext cx="2906712" cy="23764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1</a:t>
            </a:fld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spc="-5">
                <a:solidFill>
                  <a:srgbClr val="FF0000"/>
                </a:solidFill>
              </a:rPr>
              <a:t>安徽桐城人。现代美学家、文艺理论家，我国现代美学奠基者之一。笔名孟实、孟石，先后</a:t>
            </a:r>
            <a:r>
              <a:rPr>
                <a:solidFill>
                  <a:srgbClr val="FF0000"/>
                </a:solidFill>
              </a:rPr>
              <a:t>就读于</a:t>
            </a:r>
            <a:r>
              <a:rPr spc="-325">
                <a:solidFill>
                  <a:srgbClr val="FF0000"/>
                </a:solidFill>
              </a:rPr>
              <a:t>6</a:t>
            </a:r>
            <a:r>
              <a:rPr>
                <a:solidFill>
                  <a:srgbClr val="FF0000"/>
                </a:solidFill>
              </a:rPr>
              <a:t>所大学。</a:t>
            </a:r>
            <a:r>
              <a:rPr spc="-325">
                <a:solidFill>
                  <a:srgbClr val="FF0000"/>
                </a:solidFill>
              </a:rPr>
              <a:t>1922</a:t>
            </a:r>
            <a:r>
              <a:rPr spc="-5">
                <a:solidFill>
                  <a:srgbClr val="FF0000"/>
                </a:solidFill>
              </a:rPr>
              <a:t>年毕业于香港大学教育</a:t>
            </a:r>
            <a:r>
              <a:rPr spc="-130">
                <a:solidFill>
                  <a:srgbClr val="FF0000"/>
                </a:solidFill>
              </a:rPr>
              <a:t>系，</a:t>
            </a:r>
            <a:r>
              <a:rPr spc="-260">
                <a:solidFill>
                  <a:srgbClr val="FF0000"/>
                </a:solidFill>
              </a:rPr>
              <a:t>1930</a:t>
            </a:r>
            <a:r>
              <a:rPr spc="-5">
                <a:solidFill>
                  <a:srgbClr val="FF0000"/>
                </a:solidFill>
              </a:rPr>
              <a:t>年获英国爱丁堡大学文科硕士学位，</a:t>
            </a:r>
            <a:r>
              <a:rPr spc="-50">
                <a:solidFill>
                  <a:srgbClr val="FF0000"/>
                </a:solidFill>
              </a:rPr>
              <a:t> </a:t>
            </a:r>
            <a:r>
              <a:rPr spc="-325">
                <a:solidFill>
                  <a:srgbClr val="FF0000"/>
                </a:solidFill>
              </a:rPr>
              <a:t>1933</a:t>
            </a:r>
            <a:r>
              <a:rPr spc="-5">
                <a:solidFill>
                  <a:srgbClr val="FF0000"/>
                </a:solidFill>
              </a:rPr>
              <a:t>年获法国斯特拉斯堡大学文科博士学位。曾任北京大学教授、中国美学学会会长、中国社会科学院学部委员等职。代表作有：《文艺心理学》、《谈文学》、《西方美学史》等。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2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4375" y="502075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>
                <a:solidFill>
                  <a:srgbClr val="000000"/>
                </a:solidFill>
              </a:rPr>
              <a:t>作者简介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32753" y="1168082"/>
            <a:ext cx="8559800" cy="483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latin typeface="Microsoft JhengHei"/>
                <a:cs typeface="Microsoft JhengHei"/>
              </a:rPr>
              <a:t>本文是一篇文艺随笔</a:t>
            </a:r>
            <a:endParaRPr sz="28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800" b="1" spc="-5">
                <a:latin typeface="Microsoft JhengHei"/>
                <a:cs typeface="Microsoft JhengHei"/>
              </a:rPr>
              <a:t>随笔：散文的一种，随手笔录，不拘一格的文字，内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容广泛，形式多样，中国宋代以来，凡杂记见闻，皆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用此名，“五四”以来，十分流行，一般以借景抒情，夹叙夹议，意味隽永，短小活泼为特色。解放以后，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它是我国报刊常用的一种文学体裁，和杂文很相似，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常常把文学表现手法与政论结合起来，有很强的战斗</a:t>
            </a:r>
            <a:r>
              <a:rPr sz="2800" b="1" spc="-50">
                <a:latin typeface="Microsoft JhengHei"/>
                <a:cs typeface="Microsoft JhengHei"/>
              </a:rPr>
              <a:t> </a:t>
            </a:r>
            <a:r>
              <a:rPr sz="2800" b="1" spc="-5">
                <a:latin typeface="Microsoft JhengHei"/>
                <a:cs typeface="Microsoft JhengHei"/>
              </a:rPr>
              <a:t>性和感染力，是一种文艺性的短篇政论文</a:t>
            </a:r>
            <a:endParaRPr sz="2800">
              <a:latin typeface="Microsoft JhengHei"/>
              <a:cs typeface="Microsoft JhengHei"/>
            </a:endParaRPr>
          </a:p>
          <a:p>
            <a:pPr marL="53975" marR="320040" algn="just">
              <a:lnSpc>
                <a:spcPct val="100000"/>
              </a:lnSpc>
              <a:spcBef>
                <a:spcPts val="905"/>
              </a:spcBef>
            </a:pPr>
            <a:r>
              <a:rPr sz="2800" b="1">
                <a:solidFill>
                  <a:srgbClr val="000066"/>
                </a:solidFill>
                <a:latin typeface="Microsoft JhengHei"/>
                <a:cs typeface="Microsoft JhengHei"/>
              </a:rPr>
              <a:t>文艺随笔：</a:t>
            </a:r>
            <a:r>
              <a:rPr sz="2800" b="1" spc="-5">
                <a:solidFill>
                  <a:srgbClr val="F62B47"/>
                </a:solidFill>
                <a:latin typeface="Microsoft JhengHei"/>
                <a:cs typeface="Microsoft JhengHei"/>
              </a:rPr>
              <a:t>也叫文艺短论，是文艺评论的一种，它的特点是一事一议；篇幅短小；既发议论又谈感受，行文自由，语言精辟，议论形象。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3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1364" y="276015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>
                <a:solidFill>
                  <a:srgbClr val="000000"/>
                </a:solidFill>
              </a:rPr>
              <a:t>文体介绍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2982912" y="2416175"/>
            <a:ext cx="771525" cy="161925"/>
            <a:chOff x="2982912" y="2416175"/>
            <a:chExt cx="771525" cy="161925"/>
          </a:xfrm>
        </p:grpSpPr>
        <p:sp>
          <p:nvSpPr>
            <p:cNvPr id="3" name="object 3"/>
            <p:cNvSpPr/>
            <p:nvPr/>
          </p:nvSpPr>
          <p:spPr>
            <a:xfrm>
              <a:off x="2987675" y="2420938"/>
              <a:ext cx="762000" cy="152400"/>
            </a:xfrm>
            <a:custGeom>
              <a:rect l="l" t="t" r="r" b="b"/>
              <a:pathLst>
                <a:path w="762000" h="152400">
                  <a:moveTo>
                    <a:pt x="571500" y="152400"/>
                  </a:moveTo>
                  <a:lnTo>
                    <a:pt x="571500" y="114300"/>
                  </a:lnTo>
                  <a:lnTo>
                    <a:pt x="0" y="114300"/>
                  </a:lnTo>
                  <a:lnTo>
                    <a:pt x="0" y="38100"/>
                  </a:lnTo>
                  <a:lnTo>
                    <a:pt x="571500" y="38100"/>
                  </a:lnTo>
                  <a:lnTo>
                    <a:pt x="571500" y="0"/>
                  </a:lnTo>
                  <a:lnTo>
                    <a:pt x="762000" y="76200"/>
                  </a:lnTo>
                  <a:lnTo>
                    <a:pt x="57150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87675" y="2420938"/>
              <a:ext cx="762000" cy="152400"/>
            </a:xfrm>
            <a:custGeom>
              <a:rect l="l" t="t" r="r" b="b"/>
              <a:pathLst>
                <a:path w="762000" h="152400">
                  <a:moveTo>
                    <a:pt x="0" y="38100"/>
                  </a:moveTo>
                  <a:lnTo>
                    <a:pt x="571500" y="38100"/>
                  </a:lnTo>
                  <a:lnTo>
                    <a:pt x="571500" y="0"/>
                  </a:lnTo>
                  <a:lnTo>
                    <a:pt x="762000" y="76200"/>
                  </a:lnTo>
                  <a:lnTo>
                    <a:pt x="571500" y="152400"/>
                  </a:lnTo>
                  <a:lnTo>
                    <a:pt x="571500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4483100" y="2776537"/>
            <a:ext cx="238125" cy="923925"/>
            <a:chOff x="4483100" y="2776537"/>
            <a:chExt cx="238125" cy="923925"/>
          </a:xfrm>
        </p:grpSpPr>
        <p:sp>
          <p:nvSpPr>
            <p:cNvPr id="6" name="object 6"/>
            <p:cNvSpPr/>
            <p:nvPr/>
          </p:nvSpPr>
          <p:spPr>
            <a:xfrm>
              <a:off x="4487862" y="2781300"/>
              <a:ext cx="228600" cy="914400"/>
            </a:xfrm>
            <a:custGeom>
              <a:rect l="l" t="t" r="r" b="b"/>
              <a:pathLst>
                <a:path w="228600" h="914400">
                  <a:moveTo>
                    <a:pt x="0" y="685800"/>
                  </a:move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87862" y="2781300"/>
              <a:ext cx="228600" cy="914400"/>
            </a:xfrm>
            <a:custGeom>
              <a:rect l="l" t="t" r="r" b="b"/>
              <a:pathLst>
                <a:path w="228600" h="914400">
                  <a:moveTo>
                    <a:pt x="171450" y="0"/>
                  </a:move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481637" y="2776537"/>
            <a:ext cx="238125" cy="923925"/>
            <a:chOff x="5481637" y="2776537"/>
            <a:chExt cx="238125" cy="923925"/>
          </a:xfrm>
        </p:grpSpPr>
        <p:sp>
          <p:nvSpPr>
            <p:cNvPr id="9" name="object 9"/>
            <p:cNvSpPr/>
            <p:nvPr/>
          </p:nvSpPr>
          <p:spPr>
            <a:xfrm>
              <a:off x="5486400" y="2781300"/>
              <a:ext cx="228600" cy="914400"/>
            </a:xfrm>
            <a:custGeom>
              <a:rect l="l" t="t" r="r" b="b"/>
              <a:pathLst>
                <a:path w="228600" h="914400">
                  <a:moveTo>
                    <a:pt x="0" y="685800"/>
                  </a:move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0" y="2781300"/>
              <a:ext cx="228600" cy="914400"/>
            </a:xfrm>
            <a:custGeom>
              <a:rect l="l" t="t" r="r" b="b"/>
              <a:pathLst>
                <a:path w="228600" h="914400">
                  <a:moveTo>
                    <a:pt x="171450" y="0"/>
                  </a:move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624637" y="2725737"/>
            <a:ext cx="238125" cy="923925"/>
            <a:chOff x="6624637" y="2725737"/>
            <a:chExt cx="238125" cy="923925"/>
          </a:xfrm>
        </p:grpSpPr>
        <p:sp>
          <p:nvSpPr>
            <p:cNvPr id="12" name="object 12"/>
            <p:cNvSpPr/>
            <p:nvPr/>
          </p:nvSpPr>
          <p:spPr>
            <a:xfrm>
              <a:off x="6629400" y="2730500"/>
              <a:ext cx="228600" cy="914400"/>
            </a:xfrm>
            <a:custGeom>
              <a:rect l="l" t="t" r="r" b="b"/>
              <a:pathLst>
                <a:path w="228600" h="914400">
                  <a:moveTo>
                    <a:pt x="0" y="685800"/>
                  </a:move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629400" y="2730500"/>
              <a:ext cx="228600" cy="914400"/>
            </a:xfrm>
            <a:custGeom>
              <a:rect l="l" t="t" r="r" b="b"/>
              <a:pathLst>
                <a:path w="228600" h="914400">
                  <a:moveTo>
                    <a:pt x="171450" y="0"/>
                  </a:moveTo>
                  <a:lnTo>
                    <a:pt x="171450" y="685800"/>
                  </a:lnTo>
                  <a:lnTo>
                    <a:pt x="228600" y="685800"/>
                  </a:lnTo>
                  <a:lnTo>
                    <a:pt x="114300" y="914400"/>
                  </a:lnTo>
                  <a:lnTo>
                    <a:pt x="0" y="685800"/>
                  </a:lnTo>
                  <a:lnTo>
                    <a:pt x="57150" y="685800"/>
                  </a:lnTo>
                  <a:lnTo>
                    <a:pt x="57150" y="0"/>
                  </a:lnTo>
                  <a:lnTo>
                    <a:pt x="17145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344353" y="3908107"/>
            <a:ext cx="4826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50">
                <a:solidFill>
                  <a:srgbClr val="F62B47"/>
                </a:solidFill>
                <a:latin typeface="Microsoft JhengHei"/>
                <a:cs typeface="Microsoft JhengHei"/>
              </a:rPr>
              <a:t>方苞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/>
              <a:t>4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5371465" y="3620770"/>
            <a:ext cx="4826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600" b="1" spc="-50">
                <a:solidFill>
                  <a:srgbClr val="F62B47"/>
                </a:solidFill>
                <a:latin typeface="Microsoft JhengHei"/>
                <a:cs typeface="Microsoft JhengHei"/>
              </a:rPr>
              <a:t>刘大櫆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63665" y="3719195"/>
            <a:ext cx="4826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50">
                <a:solidFill>
                  <a:srgbClr val="F62B47"/>
                </a:solidFill>
                <a:latin typeface="Microsoft JhengHei"/>
                <a:cs typeface="Microsoft JhengHei"/>
              </a:rPr>
              <a:t>姚鼐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8365" y="5273357"/>
            <a:ext cx="74930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5">
                <a:latin typeface="Microsoft JhengHei"/>
                <a:cs typeface="Microsoft JhengHei"/>
              </a:rPr>
              <a:t>文章特点：简洁，朱光潜早年曾在桐城派古文学私塾中读书，旧学功底很深。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45464" y="1150387"/>
            <a:ext cx="2057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">
                <a:solidFill>
                  <a:srgbClr val="000000"/>
                </a:solidFill>
              </a:rPr>
              <a:t>地灵人杰</a:t>
            </a:r>
            <a:endParaRPr sz="4000"/>
          </a:p>
        </p:txBody>
      </p:sp>
      <p:sp>
        <p:nvSpPr>
          <p:cNvPr id="19" name="object 19"/>
          <p:cNvSpPr txBox="1"/>
          <p:nvPr/>
        </p:nvSpPr>
        <p:spPr>
          <a:xfrm>
            <a:off x="761364" y="2150853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>
                <a:latin typeface="微软雅黑"/>
                <a:cs typeface="微软雅黑"/>
              </a:rPr>
              <a:t>安徽桐城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25290" y="2149265"/>
            <a:ext cx="2768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>
                <a:latin typeface="微软雅黑"/>
                <a:cs typeface="微软雅黑"/>
              </a:rPr>
              <a:t>桐城派散文家</a:t>
            </a:r>
            <a:endParaRPr sz="3600">
              <a:latin typeface="微软雅黑"/>
              <a:cs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337627" y="1965007"/>
            <a:ext cx="59690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latin typeface="Microsoft JhengHei"/>
                <a:cs typeface="Microsoft JhengHei"/>
              </a:rPr>
              <a:t>围绕着“咬文嚼字”，朱光潜先生讲述了几个问题？共</a:t>
            </a:r>
            <a:r>
              <a:rPr sz="3600" b="1" spc="-10">
                <a:latin typeface="Microsoft JhengHei"/>
                <a:cs typeface="Microsoft JhengHei"/>
              </a:rPr>
              <a:t>用了几个例子？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302" y="249028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>
                <a:solidFill>
                  <a:srgbClr val="00B0EF"/>
                </a:solidFill>
                <a:latin typeface="微软雅黑"/>
                <a:cs typeface="微软雅黑"/>
              </a:rPr>
              <a:t>整体感知</a:t>
            </a:r>
            <a:endParaRPr sz="3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2535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/>
              <a:t>一、文字和思想情感有密切关系</a:t>
            </a:r>
            <a:r>
              <a:rPr>
                <a:solidFill>
                  <a:srgbClr val="FF9900"/>
                </a:solidFill>
              </a:rPr>
              <a:t>（正反对比</a:t>
            </a:r>
            <a:r>
              <a:rPr spc="-50">
                <a:solidFill>
                  <a:srgbClr val="FF9900"/>
                </a:solidFill>
              </a:rPr>
              <a:t>）</a:t>
            </a:r>
          </a:p>
          <a:p>
            <a:pPr marL="12700" marR="411480">
              <a:lnSpc>
                <a:spcPct val="150000"/>
              </a:lnSpc>
            </a:pPr>
            <a:r>
              <a:rPr>
                <a:solidFill>
                  <a:srgbClr val="003399"/>
                </a:solidFill>
              </a:rPr>
              <a:t>（咬文嚼字实际上就是调整思想和感情</a:t>
            </a:r>
            <a:r>
              <a:rPr spc="-50">
                <a:solidFill>
                  <a:srgbClr val="003399"/>
                </a:solidFill>
              </a:rPr>
              <a:t>） </a:t>
            </a:r>
            <a:r>
              <a:rPr/>
              <a:t>二、文字的联想意义值得玩索</a:t>
            </a:r>
            <a:r>
              <a:rPr>
                <a:solidFill>
                  <a:srgbClr val="FF9900"/>
                </a:solidFill>
              </a:rPr>
              <a:t>（正反对比</a:t>
            </a:r>
            <a:r>
              <a:rPr spc="-50">
                <a:solidFill>
                  <a:srgbClr val="FF9900"/>
                </a:solidFill>
              </a:rPr>
              <a:t>）</a:t>
            </a: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>
                <a:solidFill>
                  <a:srgbClr val="003399"/>
                </a:solidFill>
              </a:rPr>
              <a:t>（字的难处在意义的确定与控制</a:t>
            </a:r>
            <a:r>
              <a:rPr spc="-50">
                <a:solidFill>
                  <a:srgbClr val="003399"/>
                </a:solidFill>
              </a:rPr>
              <a:t>）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所讲问题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78852" y="1358046"/>
            <a:ext cx="6559550" cy="4368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800" b="1" spc="-5">
                <a:latin typeface="微软雅黑"/>
                <a:cs typeface="微软雅黑"/>
              </a:rPr>
              <a:t>① “你是没有骨气的文人”一句的修改。</a:t>
            </a:r>
            <a:endParaRPr sz="2800">
              <a:latin typeface="微软雅黑"/>
              <a:cs typeface="微软雅黑"/>
            </a:endParaRPr>
          </a:p>
          <a:p>
            <a:pPr marL="50165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《水浒》中石秀、扬雄的骂人。</a:t>
            </a:r>
            <a:endParaRPr sz="2800">
              <a:latin typeface="微软雅黑"/>
              <a:cs typeface="微软雅黑"/>
            </a:endParaRPr>
          </a:p>
          <a:p>
            <a:pPr marL="50165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《红楼梦》中的茗烟骂金荣。</a:t>
            </a:r>
            <a:endParaRPr sz="2800">
              <a:latin typeface="微软雅黑"/>
              <a:cs typeface="微软雅黑"/>
            </a:endParaRPr>
          </a:p>
          <a:p>
            <a:pPr marL="50165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“你有革命家的风度”一句的修改。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② 对《史记》李广射虎一段的改写。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③ “僧推月下门”一句的推敲。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④ “烟”的直指意义和联想意义。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⑤ 《惠山烹小龙团》三、四两句的剖析。</a:t>
            </a:r>
            <a:endParaRPr sz="28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800" b="1" spc="-5">
                <a:latin typeface="微软雅黑"/>
                <a:cs typeface="微软雅黑"/>
              </a:rPr>
              <a:t>⑥ 对“柳腰桃面”等套语的评述。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所举例子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861378" y="1545539"/>
            <a:ext cx="6934200" cy="4069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>
                <a:latin typeface="微软雅黑"/>
                <a:cs typeface="微软雅黑"/>
              </a:rPr>
              <a:t>第一部分</a:t>
            </a:r>
            <a:r>
              <a:rPr sz="3200" b="1" spc="-254">
                <a:latin typeface="微软雅黑"/>
                <a:cs typeface="微软雅黑"/>
              </a:rPr>
              <a:t>（1—</a:t>
            </a:r>
            <a:r>
              <a:rPr sz="3200" b="1" spc="-280">
                <a:latin typeface="微软雅黑"/>
                <a:cs typeface="微软雅黑"/>
              </a:rPr>
              <a:t>5</a:t>
            </a:r>
            <a:r>
              <a:rPr sz="3200" b="1">
                <a:latin typeface="微软雅黑"/>
                <a:cs typeface="微软雅黑"/>
              </a:rPr>
              <a:t>段</a:t>
            </a:r>
            <a:r>
              <a:rPr sz="3200" b="1" spc="-50">
                <a:latin typeface="微软雅黑"/>
                <a:cs typeface="微软雅黑"/>
              </a:rPr>
              <a:t>）</a:t>
            </a:r>
            <a:endParaRPr sz="3200">
              <a:latin typeface="微软雅黑"/>
              <a:cs typeface="微软雅黑"/>
            </a:endParaRPr>
          </a:p>
          <a:p>
            <a:pPr marL="12700" marR="411480" indent="812800">
              <a:lnSpc>
                <a:spcPts val="4000"/>
              </a:lnSpc>
              <a:spcBef>
                <a:spcPts val="160"/>
              </a:spcBef>
            </a:pPr>
            <a:r>
              <a:rPr sz="3200" b="1" spc="-5">
                <a:solidFill>
                  <a:srgbClr val="008080"/>
                </a:solidFill>
                <a:latin typeface="微软雅黑"/>
                <a:cs typeface="微软雅黑"/>
              </a:rPr>
              <a:t>文字与思想感情有密切的关系。</a:t>
            </a:r>
            <a:r>
              <a:rPr sz="3200" b="1">
                <a:latin typeface="微软雅黑"/>
                <a:cs typeface="微软雅黑"/>
              </a:rPr>
              <a:t>第二部分</a:t>
            </a:r>
            <a:r>
              <a:rPr sz="3200" b="1" spc="-254">
                <a:latin typeface="微软雅黑"/>
                <a:cs typeface="微软雅黑"/>
              </a:rPr>
              <a:t>（6—</a:t>
            </a:r>
            <a:r>
              <a:rPr sz="3200" b="1" spc="-280">
                <a:latin typeface="微软雅黑"/>
                <a:cs typeface="微软雅黑"/>
              </a:rPr>
              <a:t>7</a:t>
            </a:r>
            <a:r>
              <a:rPr sz="3200" b="1">
                <a:latin typeface="微软雅黑"/>
                <a:cs typeface="微软雅黑"/>
              </a:rPr>
              <a:t>段</a:t>
            </a:r>
            <a:r>
              <a:rPr sz="3200" b="1" spc="-50">
                <a:latin typeface="微软雅黑"/>
                <a:cs typeface="微软雅黑"/>
              </a:rPr>
              <a:t>）</a:t>
            </a:r>
            <a:endParaRPr sz="3200">
              <a:latin typeface="微软雅黑"/>
              <a:cs typeface="微软雅黑"/>
            </a:endParaRPr>
          </a:p>
          <a:p>
            <a:pPr marL="12700" marR="5080" indent="812800">
              <a:lnSpc>
                <a:spcPts val="4000"/>
              </a:lnSpc>
            </a:pPr>
            <a:r>
              <a:rPr sz="3200" b="1" spc="-5">
                <a:solidFill>
                  <a:srgbClr val="008080"/>
                </a:solidFill>
                <a:latin typeface="微软雅黑"/>
                <a:cs typeface="微软雅黑"/>
              </a:rPr>
              <a:t>文字联想意义的使用，有善用和误</a:t>
            </a:r>
            <a:r>
              <a:rPr sz="3200" b="1" spc="-15">
                <a:solidFill>
                  <a:srgbClr val="008080"/>
                </a:solidFill>
                <a:latin typeface="微软雅黑"/>
                <a:cs typeface="微软雅黑"/>
              </a:rPr>
              <a:t>用两种。</a:t>
            </a:r>
            <a:endParaRPr sz="3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3200" b="1">
                <a:latin typeface="微软雅黑"/>
                <a:cs typeface="微软雅黑"/>
              </a:rPr>
              <a:t>第三部分（第</a:t>
            </a:r>
            <a:r>
              <a:rPr sz="3200" b="1" spc="-375">
                <a:latin typeface="微软雅黑"/>
                <a:cs typeface="微软雅黑"/>
              </a:rPr>
              <a:t>8</a:t>
            </a:r>
            <a:r>
              <a:rPr sz="3200" b="1">
                <a:latin typeface="微软雅黑"/>
                <a:cs typeface="微软雅黑"/>
              </a:rPr>
              <a:t>段</a:t>
            </a:r>
            <a:r>
              <a:rPr sz="3200" b="1" spc="-50">
                <a:latin typeface="微软雅黑"/>
                <a:cs typeface="微软雅黑"/>
              </a:rPr>
              <a:t>）</a:t>
            </a:r>
            <a:endParaRPr sz="3200">
              <a:latin typeface="微软雅黑"/>
              <a:cs typeface="微软雅黑"/>
            </a:endParaRPr>
          </a:p>
          <a:p>
            <a:pPr marL="12700" marR="5080" indent="812800">
              <a:lnSpc>
                <a:spcPts val="4000"/>
              </a:lnSpc>
              <a:spcBef>
                <a:spcPts val="100"/>
              </a:spcBef>
            </a:pPr>
            <a:r>
              <a:rPr sz="3200" b="1" spc="-5">
                <a:solidFill>
                  <a:srgbClr val="008080"/>
                </a:solidFill>
                <a:latin typeface="微软雅黑"/>
                <a:cs typeface="微软雅黑"/>
              </a:rPr>
              <a:t>结语：时时求思想感情和语言的精炼与吻合，才会逐渐达到艺术的完美。</a:t>
            </a:r>
            <a:endParaRPr sz="32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结构层次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914" y="277603"/>
            <a:ext cx="2311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0000"/>
                </a:solidFill>
              </a:rPr>
              <a:t>分析思路：</a:t>
            </a:r>
          </a:p>
        </p:txBody>
      </p:sp>
      <p:sp>
        <p:nvSpPr>
          <p:cNvPr id="3" name="object 3"/>
          <p:cNvSpPr/>
          <p:nvPr/>
        </p:nvSpPr>
        <p:spPr>
          <a:xfrm>
            <a:off x="682625" y="1681163"/>
            <a:ext cx="3529329" cy="955675"/>
          </a:xfrm>
          <a:custGeom>
            <a:rect l="l" t="t" r="r" b="b"/>
            <a:pathLst>
              <a:path w="3529329" h="955675">
                <a:moveTo>
                  <a:pt x="0" y="0"/>
                </a:moveTo>
                <a:lnTo>
                  <a:pt x="3529012" y="0"/>
                </a:lnTo>
                <a:lnTo>
                  <a:pt x="3529012" y="955675"/>
                </a:lnTo>
                <a:lnTo>
                  <a:pt x="0" y="95567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9933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61364" y="1725295"/>
            <a:ext cx="32258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10">
                <a:latin typeface="微软雅黑"/>
                <a:cs typeface="微软雅黑"/>
              </a:rPr>
              <a:t>从实例说明咬文嚼字</a:t>
            </a:r>
            <a:r>
              <a:rPr sz="2800" b="1">
                <a:latin typeface="微软雅黑"/>
                <a:cs typeface="微软雅黑"/>
              </a:rPr>
              <a:t>的效果</a:t>
            </a:r>
            <a:r>
              <a:rPr sz="2800" b="1" spc="-114">
                <a:latin typeface="微软雅黑"/>
                <a:cs typeface="微软雅黑"/>
              </a:rPr>
              <a:t>（1-</a:t>
            </a:r>
            <a:r>
              <a:rPr sz="2800" b="1" spc="-25">
                <a:latin typeface="微软雅黑"/>
                <a:cs typeface="微软雅黑"/>
              </a:rPr>
              <a:t>5）</a:t>
            </a:r>
            <a:endParaRPr sz="2800">
              <a:latin typeface="微软雅黑"/>
              <a:cs typeface="微软雅黑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90750" y="2560637"/>
            <a:ext cx="542925" cy="1233805"/>
            <a:chOff x="2190750" y="2560637"/>
            <a:chExt cx="542925" cy="1233805"/>
          </a:xfrm>
        </p:grpSpPr>
        <p:sp>
          <p:nvSpPr>
            <p:cNvPr id="6" name="object 6"/>
            <p:cNvSpPr/>
            <p:nvPr/>
          </p:nvSpPr>
          <p:spPr>
            <a:xfrm>
              <a:off x="2195513" y="2565400"/>
              <a:ext cx="533400" cy="1224280"/>
            </a:xfrm>
            <a:custGeom>
              <a:rect l="l" t="t" r="r" b="b"/>
              <a:pathLst>
                <a:path w="533400" h="1224279">
                  <a:moveTo>
                    <a:pt x="266700" y="1223962"/>
                  </a:moveTo>
                  <a:lnTo>
                    <a:pt x="0" y="774045"/>
                  </a:lnTo>
                  <a:lnTo>
                    <a:pt x="133350" y="774045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774045"/>
                  </a:lnTo>
                  <a:lnTo>
                    <a:pt x="533400" y="774045"/>
                  </a:lnTo>
                  <a:lnTo>
                    <a:pt x="266700" y="12239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195513" y="2565400"/>
              <a:ext cx="533400" cy="1224280"/>
            </a:xfrm>
            <a:custGeom>
              <a:rect l="l" t="t" r="r" b="b"/>
              <a:pathLst>
                <a:path w="533400" h="1224279">
                  <a:moveTo>
                    <a:pt x="0" y="774045"/>
                  </a:moveTo>
                  <a:lnTo>
                    <a:pt x="133350" y="774045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774045"/>
                  </a:lnTo>
                  <a:lnTo>
                    <a:pt x="533400" y="774045"/>
                  </a:lnTo>
                  <a:lnTo>
                    <a:pt x="266700" y="1223962"/>
                  </a:lnTo>
                  <a:lnTo>
                    <a:pt x="0" y="774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82625" y="3860800"/>
            <a:ext cx="3600450" cy="955675"/>
          </a:xfrm>
          <a:prstGeom prst="rect">
            <a:avLst/>
          </a:prstGeom>
          <a:ln w="9525">
            <a:solidFill>
              <a:srgbClr val="993366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0805" marR="301625">
              <a:lnSpc>
                <a:spcPct val="100000"/>
              </a:lnSpc>
              <a:spcBef>
                <a:spcPts val="445"/>
              </a:spcBef>
            </a:pPr>
            <a:r>
              <a:rPr sz="2800" b="1" spc="-10">
                <a:latin typeface="微软雅黑"/>
                <a:cs typeface="微软雅黑"/>
              </a:rPr>
              <a:t>正反说明咬文嚼字的</a:t>
            </a:r>
            <a:r>
              <a:rPr sz="2800" b="1">
                <a:latin typeface="微软雅黑"/>
                <a:cs typeface="微软雅黑"/>
              </a:rPr>
              <a:t>重要性</a:t>
            </a:r>
            <a:r>
              <a:rPr sz="2800" b="1" spc="-114">
                <a:latin typeface="微软雅黑"/>
                <a:cs typeface="微软雅黑"/>
              </a:rPr>
              <a:t>（6-</a:t>
            </a:r>
            <a:r>
              <a:rPr sz="2800" b="1" spc="-25">
                <a:latin typeface="微软雅黑"/>
                <a:cs typeface="微软雅黑"/>
              </a:rPr>
              <a:t>7）</a:t>
            </a:r>
            <a:endParaRPr sz="2800">
              <a:latin typeface="微软雅黑"/>
              <a:cs typeface="微软雅黑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90750" y="4864100"/>
            <a:ext cx="542925" cy="657225"/>
            <a:chOff x="2190750" y="4864100"/>
            <a:chExt cx="542925" cy="657225"/>
          </a:xfrm>
        </p:grpSpPr>
        <p:sp>
          <p:nvSpPr>
            <p:cNvPr id="10" name="object 10"/>
            <p:cNvSpPr/>
            <p:nvPr/>
          </p:nvSpPr>
          <p:spPr>
            <a:xfrm>
              <a:off x="2195513" y="4868862"/>
              <a:ext cx="533400" cy="647700"/>
            </a:xfrm>
            <a:custGeom>
              <a:rect l="l" t="t" r="r" b="b"/>
              <a:pathLst>
                <a:path w="533400" h="647700">
                  <a:moveTo>
                    <a:pt x="266700" y="647700"/>
                  </a:moveTo>
                  <a:lnTo>
                    <a:pt x="0" y="449493"/>
                  </a:lnTo>
                  <a:lnTo>
                    <a:pt x="133350" y="449493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449493"/>
                  </a:lnTo>
                  <a:lnTo>
                    <a:pt x="533400" y="449493"/>
                  </a:lnTo>
                  <a:lnTo>
                    <a:pt x="266700" y="647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95513" y="4868862"/>
              <a:ext cx="533400" cy="647700"/>
            </a:xfrm>
            <a:custGeom>
              <a:rect l="l" t="t" r="r" b="b"/>
              <a:pathLst>
                <a:path w="533400" h="647700">
                  <a:moveTo>
                    <a:pt x="0" y="449493"/>
                  </a:moveTo>
                  <a:lnTo>
                    <a:pt x="133350" y="449493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449493"/>
                  </a:lnTo>
                  <a:lnTo>
                    <a:pt x="533400" y="449493"/>
                  </a:lnTo>
                  <a:lnTo>
                    <a:pt x="266700" y="647700"/>
                  </a:lnTo>
                  <a:lnTo>
                    <a:pt x="0" y="4494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66725" y="5589587"/>
            <a:ext cx="5113655" cy="522605"/>
          </a:xfrm>
          <a:prstGeom prst="rect">
            <a:avLst/>
          </a:prstGeom>
          <a:ln w="9525">
            <a:solidFill>
              <a:srgbClr val="993366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45"/>
              </a:spcBef>
            </a:pPr>
            <a:r>
              <a:rPr sz="2800" b="1">
                <a:latin typeface="微软雅黑"/>
                <a:cs typeface="微软雅黑"/>
              </a:rPr>
              <a:t>对文学作者的要求和希望</a:t>
            </a:r>
            <a:r>
              <a:rPr sz="2800" b="1" spc="-25">
                <a:latin typeface="微软雅黑"/>
                <a:cs typeface="微软雅黑"/>
              </a:rPr>
              <a:t>（8）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00562" y="1196974"/>
            <a:ext cx="431800" cy="2305050"/>
          </a:xfrm>
          <a:custGeom>
            <a:rect l="l" t="t" r="r" b="b"/>
            <a:pathLst>
              <a:path w="431800" h="2305050">
                <a:moveTo>
                  <a:pt x="431800" y="2305049"/>
                </a:moveTo>
                <a:lnTo>
                  <a:pt x="382296" y="2299979"/>
                </a:lnTo>
                <a:lnTo>
                  <a:pt x="336852" y="2285536"/>
                </a:lnTo>
                <a:lnTo>
                  <a:pt x="296765" y="2262873"/>
                </a:lnTo>
                <a:lnTo>
                  <a:pt x="263331" y="2233142"/>
                </a:lnTo>
                <a:lnTo>
                  <a:pt x="237844" y="2197496"/>
                </a:lnTo>
                <a:lnTo>
                  <a:pt x="221602" y="2157087"/>
                </a:lnTo>
                <a:lnTo>
                  <a:pt x="215900" y="2113067"/>
                </a:lnTo>
                <a:lnTo>
                  <a:pt x="215900" y="1344507"/>
                </a:lnTo>
                <a:lnTo>
                  <a:pt x="210197" y="1300487"/>
                </a:lnTo>
                <a:lnTo>
                  <a:pt x="193955" y="1260078"/>
                </a:lnTo>
                <a:lnTo>
                  <a:pt x="168469" y="1224432"/>
                </a:lnTo>
                <a:lnTo>
                  <a:pt x="135034" y="1194701"/>
                </a:lnTo>
                <a:lnTo>
                  <a:pt x="94947" y="1172038"/>
                </a:lnTo>
                <a:lnTo>
                  <a:pt x="49503" y="1157595"/>
                </a:lnTo>
                <a:lnTo>
                  <a:pt x="0" y="1152524"/>
                </a:lnTo>
                <a:lnTo>
                  <a:pt x="49503" y="1147454"/>
                </a:lnTo>
                <a:lnTo>
                  <a:pt x="94947" y="1133011"/>
                </a:lnTo>
                <a:lnTo>
                  <a:pt x="135034" y="1110348"/>
                </a:lnTo>
                <a:lnTo>
                  <a:pt x="168468" y="1080617"/>
                </a:lnTo>
                <a:lnTo>
                  <a:pt x="193955" y="1044971"/>
                </a:lnTo>
                <a:lnTo>
                  <a:pt x="210197" y="1004561"/>
                </a:lnTo>
                <a:lnTo>
                  <a:pt x="215899" y="960541"/>
                </a:lnTo>
                <a:lnTo>
                  <a:pt x="215900" y="191982"/>
                </a:lnTo>
                <a:lnTo>
                  <a:pt x="221602" y="147962"/>
                </a:lnTo>
                <a:lnTo>
                  <a:pt x="237844" y="107553"/>
                </a:lnTo>
                <a:lnTo>
                  <a:pt x="263330" y="71907"/>
                </a:lnTo>
                <a:lnTo>
                  <a:pt x="296765" y="42176"/>
                </a:lnTo>
                <a:lnTo>
                  <a:pt x="336852" y="19513"/>
                </a:lnTo>
                <a:lnTo>
                  <a:pt x="382296" y="5070"/>
                </a:lnTo>
                <a:lnTo>
                  <a:pt x="431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013325" y="1010088"/>
            <a:ext cx="1854200" cy="26466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2400" b="1" spc="-10">
                <a:latin typeface="微软雅黑"/>
                <a:cs typeface="微软雅黑"/>
              </a:rPr>
              <a:t>郭沫若改字</a:t>
            </a:r>
            <a:endParaRPr sz="2400">
              <a:latin typeface="微软雅黑"/>
              <a:cs typeface="微软雅黑"/>
            </a:endParaRPr>
          </a:p>
          <a:p>
            <a:pPr marL="12700" marR="5080" algn="ctr">
              <a:lnSpc>
                <a:spcPct val="119400"/>
              </a:lnSpc>
            </a:pPr>
            <a:r>
              <a:rPr sz="2400" b="1">
                <a:latin typeface="微软雅黑"/>
                <a:cs typeface="微软雅黑"/>
              </a:rPr>
              <a:t>（句式改变</a:t>
            </a:r>
            <a:r>
              <a:rPr sz="2400" b="1" spc="-50">
                <a:latin typeface="微软雅黑"/>
                <a:cs typeface="微软雅黑"/>
              </a:rPr>
              <a:t>）</a:t>
            </a:r>
            <a:r>
              <a:rPr sz="2400" b="1" spc="-10">
                <a:latin typeface="微软雅黑"/>
                <a:cs typeface="微软雅黑"/>
              </a:rPr>
              <a:t>王若虚改句</a:t>
            </a:r>
            <a:endParaRPr sz="2400">
              <a:latin typeface="微软雅黑"/>
              <a:cs typeface="微软雅黑"/>
            </a:endParaRPr>
          </a:p>
          <a:p>
            <a:pPr marL="12700" marR="5080" algn="ctr">
              <a:lnSpc>
                <a:spcPct val="119400"/>
              </a:lnSpc>
            </a:pPr>
            <a:r>
              <a:rPr sz="2400" b="1">
                <a:latin typeface="微软雅黑"/>
                <a:cs typeface="微软雅黑"/>
              </a:rPr>
              <a:t>（字数增减</a:t>
            </a:r>
            <a:r>
              <a:rPr sz="2400" b="1" spc="-50">
                <a:latin typeface="微软雅黑"/>
                <a:cs typeface="微软雅黑"/>
              </a:rPr>
              <a:t>）</a:t>
            </a:r>
            <a:r>
              <a:rPr sz="2400" b="1" spc="-15">
                <a:latin typeface="微软雅黑"/>
                <a:cs typeface="微软雅黑"/>
              </a:rPr>
              <a:t>贾岛推敲</a:t>
            </a:r>
            <a:endParaRPr sz="24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2400" b="1">
                <a:latin typeface="微软雅黑"/>
                <a:cs typeface="微软雅黑"/>
              </a:rPr>
              <a:t>（意境改变</a:t>
            </a:r>
            <a:r>
              <a:rPr sz="2400" b="1" spc="-50">
                <a:latin typeface="微软雅黑"/>
                <a:cs typeface="微软雅黑"/>
              </a:rPr>
              <a:t>）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16462" y="3716337"/>
            <a:ext cx="215900" cy="1513205"/>
          </a:xfrm>
          <a:custGeom>
            <a:rect l="l" t="t" r="r" b="b"/>
            <a:pathLst>
              <a:path w="215900" h="1513204">
                <a:moveTo>
                  <a:pt x="215900" y="1512886"/>
                </a:moveTo>
                <a:lnTo>
                  <a:pt x="173881" y="1502979"/>
                </a:lnTo>
                <a:lnTo>
                  <a:pt x="139568" y="1475960"/>
                </a:lnTo>
                <a:lnTo>
                  <a:pt x="116433" y="1435886"/>
                </a:lnTo>
                <a:lnTo>
                  <a:pt x="107950" y="1386812"/>
                </a:lnTo>
                <a:lnTo>
                  <a:pt x="107950" y="882519"/>
                </a:lnTo>
                <a:lnTo>
                  <a:pt x="99466" y="833444"/>
                </a:lnTo>
                <a:lnTo>
                  <a:pt x="76332" y="793370"/>
                </a:lnTo>
                <a:lnTo>
                  <a:pt x="42019" y="766351"/>
                </a:lnTo>
                <a:lnTo>
                  <a:pt x="0" y="756443"/>
                </a:lnTo>
                <a:lnTo>
                  <a:pt x="42018" y="746535"/>
                </a:lnTo>
                <a:lnTo>
                  <a:pt x="76331" y="719516"/>
                </a:lnTo>
                <a:lnTo>
                  <a:pt x="99466" y="679442"/>
                </a:lnTo>
                <a:lnTo>
                  <a:pt x="107949" y="630368"/>
                </a:lnTo>
                <a:lnTo>
                  <a:pt x="107950" y="126075"/>
                </a:lnTo>
                <a:lnTo>
                  <a:pt x="116433" y="77000"/>
                </a:lnTo>
                <a:lnTo>
                  <a:pt x="139567" y="36926"/>
                </a:lnTo>
                <a:lnTo>
                  <a:pt x="173880" y="9907"/>
                </a:lnTo>
                <a:lnTo>
                  <a:pt x="2159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011102" y="3864927"/>
            <a:ext cx="2463800" cy="1122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-10">
                <a:latin typeface="微软雅黑"/>
                <a:cs typeface="微软雅黑"/>
              </a:rPr>
              <a:t>善用联想意</a:t>
            </a:r>
            <a:endParaRPr sz="2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10">
                <a:latin typeface="微软雅黑"/>
                <a:cs typeface="微软雅黑"/>
              </a:rPr>
              <a:t>反对“套板”效应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83776" y="627333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Arial"/>
                <a:cs typeface="Arial"/>
              </a:rPr>
              <a:t>9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682625" y="1773238"/>
            <a:ext cx="7809230" cy="584200"/>
          </a:xfrm>
          <a:prstGeom prst="rect">
            <a:avLst/>
          </a:prstGeom>
          <a:solidFill>
            <a:srgbClr val="008080"/>
          </a:solidFill>
        </p:spPr>
        <p:txBody>
          <a:bodyPr vert="horz" wrap="square" lIns="0" tIns="5841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59"/>
              </a:spcBef>
            </a:pPr>
            <a:r>
              <a:rPr sz="3200" b="1" spc="-114">
                <a:solidFill>
                  <a:srgbClr val="FFFFFF"/>
                </a:solidFill>
                <a:latin typeface="Microsoft JhengHei"/>
                <a:cs typeface="Microsoft JhengHei"/>
              </a:rPr>
              <a:t>1</a:t>
            </a:r>
            <a:r>
              <a:rPr sz="3200" b="1" spc="-40">
                <a:solidFill>
                  <a:srgbClr val="FFFFFF"/>
                </a:solidFill>
                <a:latin typeface="Microsoft JhengHei"/>
                <a:cs typeface="Microsoft JhengHei"/>
              </a:rPr>
              <a:t>．“你是没有骨气的文人”一句的修改。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2625" y="2924175"/>
            <a:ext cx="7809230" cy="584200"/>
          </a:xfrm>
          <a:prstGeom prst="rect">
            <a:avLst/>
          </a:prstGeom>
          <a:solidFill>
            <a:srgbClr val="008080"/>
          </a:solidFill>
        </p:spPr>
        <p:txBody>
          <a:bodyPr vert="horz" wrap="square" lIns="0" tIns="5841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59"/>
              </a:spcBef>
            </a:pPr>
            <a:r>
              <a:rPr sz="3200" b="1" spc="-170">
                <a:solidFill>
                  <a:srgbClr val="FFFFFF"/>
                </a:solidFill>
                <a:latin typeface="Microsoft JhengHei"/>
                <a:cs typeface="Microsoft JhengHei"/>
              </a:rPr>
              <a:t>2</a:t>
            </a:r>
            <a:r>
              <a:rPr sz="3200" b="1" spc="-35">
                <a:solidFill>
                  <a:srgbClr val="FFFFFF"/>
                </a:solidFill>
                <a:latin typeface="Microsoft JhengHei"/>
                <a:cs typeface="Microsoft JhengHei"/>
              </a:rPr>
              <a:t>．《史记》李广射虎一段的改写。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625" y="4068762"/>
            <a:ext cx="7809230" cy="584200"/>
          </a:xfrm>
          <a:prstGeom prst="rect">
            <a:avLst/>
          </a:prstGeom>
          <a:solidFill>
            <a:srgbClr val="008080"/>
          </a:solidFill>
        </p:spPr>
        <p:txBody>
          <a:bodyPr vert="horz" wrap="square" lIns="0" tIns="5841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59"/>
              </a:spcBef>
            </a:pPr>
            <a:r>
              <a:rPr sz="3200" b="1" spc="-114">
                <a:solidFill>
                  <a:srgbClr val="FFFFFF"/>
                </a:solidFill>
                <a:latin typeface="Microsoft JhengHei"/>
                <a:cs typeface="Microsoft JhengHei"/>
              </a:rPr>
              <a:t>3</a:t>
            </a:r>
            <a:r>
              <a:rPr sz="3200" b="1" spc="-40">
                <a:solidFill>
                  <a:srgbClr val="FFFFFF"/>
                </a:solidFill>
                <a:latin typeface="Microsoft JhengHei"/>
                <a:cs typeface="Microsoft JhengHei"/>
              </a:rPr>
              <a:t>．“僧推月下门”一句的推敲。</a:t>
            </a:r>
            <a:endParaRPr sz="32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探讨研究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892300" y="3122403"/>
            <a:ext cx="50546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600" b="1">
                <a:latin typeface="Microsoft JhengHei"/>
                <a:cs typeface="Microsoft JhengHei"/>
              </a:rPr>
              <a:t>“你</a:t>
            </a:r>
            <a:r>
              <a:rPr sz="3600" b="1">
                <a:solidFill>
                  <a:srgbClr val="E20000"/>
                </a:solidFill>
                <a:latin typeface="Microsoft JhengHei"/>
                <a:cs typeface="Microsoft JhengHei"/>
              </a:rPr>
              <a:t>是</a:t>
            </a:r>
            <a:r>
              <a:rPr sz="3600" b="1" spc="-10">
                <a:latin typeface="Microsoft JhengHei"/>
                <a:cs typeface="Microsoft JhengHei"/>
              </a:rPr>
              <a:t>没骨气的文人！”</a:t>
            </a:r>
            <a:r>
              <a:rPr sz="3600" b="1" spc="-25">
                <a:latin typeface="Microsoft JhengHei"/>
                <a:cs typeface="Microsoft JhengHei"/>
              </a:rPr>
              <a:t> </a:t>
            </a:r>
            <a:r>
              <a:rPr sz="3600" b="1">
                <a:latin typeface="Microsoft JhengHei"/>
                <a:cs typeface="Microsoft JhengHei"/>
              </a:rPr>
              <a:t>“你</a:t>
            </a:r>
            <a:r>
              <a:rPr sz="3600" b="1">
                <a:solidFill>
                  <a:srgbClr val="E20000"/>
                </a:solidFill>
                <a:latin typeface="Microsoft JhengHei"/>
                <a:cs typeface="Microsoft JhengHei"/>
              </a:rPr>
              <a:t>这</a:t>
            </a:r>
            <a:r>
              <a:rPr sz="3600" b="1" spc="-10">
                <a:latin typeface="Microsoft JhengHei"/>
                <a:cs typeface="Microsoft JhengHei"/>
              </a:rPr>
              <a:t>没骨气的文人！”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2815" y="1280902"/>
            <a:ext cx="68834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600" b="1" spc="-5">
                <a:latin typeface="Microsoft JhengHei"/>
                <a:cs typeface="Microsoft JhengHei"/>
              </a:rPr>
              <a:t>郭沫若先生的剧本《屈原》里婵娟</a:t>
            </a:r>
            <a:r>
              <a:rPr sz="3600" b="1" spc="-10">
                <a:latin typeface="Microsoft JhengHei"/>
                <a:cs typeface="Microsoft JhengHei"/>
              </a:rPr>
              <a:t>骂宋玉说：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123315" y="1783822"/>
            <a:ext cx="3225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>
                <a:latin typeface="Microsoft JhengHei"/>
                <a:cs typeface="Microsoft JhengHei"/>
              </a:rPr>
              <a:t>石秀骂梁中书：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7715" y="2881103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>
                <a:latin typeface="Microsoft JhengHei"/>
                <a:cs typeface="Microsoft JhengHei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你这</a:t>
            </a:r>
            <a:r>
              <a:rPr sz="3600" b="1" spc="-10">
                <a:latin typeface="Microsoft JhengHei"/>
                <a:cs typeface="Microsoft JhengHei"/>
              </a:rPr>
              <a:t>与奴才做奴才！”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978853" y="1888597"/>
            <a:ext cx="551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latin typeface="Microsoft JhengHei"/>
                <a:cs typeface="Microsoft JhengHei"/>
              </a:rPr>
              <a:t>《红楼梦》中茗烟骂金荣：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853" y="2711558"/>
            <a:ext cx="68834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>
              <a:lnSpc>
                <a:spcPct val="150000"/>
              </a:lnSpc>
              <a:spcBef>
                <a:spcPts val="100"/>
              </a:spcBef>
            </a:pPr>
            <a:r>
              <a:rPr sz="3600" b="1">
                <a:latin typeface="Microsoft JhengHei"/>
                <a:cs typeface="Microsoft JhengHei"/>
              </a:rPr>
              <a:t>“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你是</a:t>
            </a:r>
            <a:r>
              <a:rPr sz="3600" b="1" spc="-5">
                <a:latin typeface="Microsoft JhengHei"/>
                <a:cs typeface="Microsoft JhengHei"/>
              </a:rPr>
              <a:t>个好小子，出来动一动</a:t>
            </a:r>
            <a:r>
              <a:rPr sz="3600" b="1" spc="-10">
                <a:latin typeface="Microsoft JhengHei"/>
                <a:cs typeface="Microsoft JhengHei"/>
              </a:rPr>
              <a:t>你茗大爷。”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2253" y="1964797"/>
            <a:ext cx="1854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>
                <a:solidFill>
                  <a:srgbClr val="000000"/>
                </a:solidFill>
                <a:latin typeface="Microsoft JhengHei"/>
                <a:cs typeface="Microsoft JhengHei"/>
              </a:rPr>
              <a:t>郭沫若：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9984" y="2513438"/>
            <a:ext cx="41402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你有</a:t>
            </a:r>
            <a:r>
              <a:rPr sz="3600" b="1" spc="-10">
                <a:latin typeface="Microsoft JhengHei"/>
                <a:cs typeface="Microsoft JhengHei"/>
              </a:rPr>
              <a:t>革命家的风度。</a:t>
            </a:r>
            <a:r>
              <a:rPr sz="3600" b="1">
                <a:solidFill>
                  <a:srgbClr val="FF0000"/>
                </a:solidFill>
                <a:latin typeface="Microsoft JhengHei"/>
                <a:cs typeface="Microsoft JhengHei"/>
              </a:rPr>
              <a:t>你这</a:t>
            </a:r>
            <a:r>
              <a:rPr sz="3600" b="1" spc="-10">
                <a:latin typeface="Microsoft JhengHei"/>
                <a:cs typeface="Microsoft JhengHei"/>
              </a:rPr>
              <a:t>革命家的风度。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1927" y="1217366"/>
            <a:ext cx="4597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2265"/>
                <a:tab pos="3212465"/>
              </a:tabLst>
            </a:pPr>
            <a:r>
              <a:rPr>
                <a:solidFill>
                  <a:srgbClr val="003399"/>
                </a:solidFill>
                <a:latin typeface="Arial"/>
                <a:cs typeface="Arial"/>
              </a:rPr>
              <a:t>“</a:t>
            </a:r>
            <a:r>
              <a:rPr>
                <a:solidFill>
                  <a:srgbClr val="003399"/>
                </a:solidFill>
                <a:latin typeface="Microsoft JhengHei"/>
                <a:cs typeface="Microsoft JhengHei"/>
              </a:rPr>
              <a:t>你这</a:t>
            </a:r>
            <a:r>
              <a:rPr spc="-50">
                <a:solidFill>
                  <a:srgbClr val="003399"/>
                </a:solidFill>
                <a:latin typeface="Arial"/>
                <a:cs typeface="Arial"/>
              </a:rPr>
              <a:t>”</a:t>
            </a:r>
            <a:r>
              <a:rPr>
                <a:solidFill>
                  <a:srgbClr val="003399"/>
                </a:solidFill>
                <a:latin typeface="Arial"/>
                <a:cs typeface="Arial"/>
              </a:rPr>
              <a:t>	“</a:t>
            </a:r>
            <a:r>
              <a:rPr>
                <a:solidFill>
                  <a:srgbClr val="003399"/>
                </a:solidFill>
                <a:latin typeface="Microsoft JhengHei"/>
                <a:cs typeface="Microsoft JhengHei"/>
              </a:rPr>
              <a:t>你是</a:t>
            </a:r>
            <a:r>
              <a:rPr spc="-50">
                <a:solidFill>
                  <a:srgbClr val="003399"/>
                </a:solidFill>
                <a:latin typeface="Arial"/>
                <a:cs typeface="Arial"/>
              </a:rPr>
              <a:t>”</a:t>
            </a:r>
            <a:r>
              <a:rPr>
                <a:solidFill>
                  <a:srgbClr val="003399"/>
                </a:solidFill>
                <a:latin typeface="Arial"/>
                <a:cs typeface="Arial"/>
              </a:rPr>
              <a:t>	“</a:t>
            </a:r>
            <a:r>
              <a:rPr>
                <a:solidFill>
                  <a:srgbClr val="003399"/>
                </a:solidFill>
                <a:latin typeface="Microsoft JhengHei"/>
                <a:cs typeface="Microsoft JhengHei"/>
              </a:rPr>
              <a:t>你有</a:t>
            </a:r>
            <a:r>
              <a:rPr spc="-50">
                <a:solidFill>
                  <a:srgbClr val="003399"/>
                </a:solidFill>
                <a:latin typeface="Arial"/>
                <a:cs typeface="Arial"/>
              </a:rPr>
              <a:t>”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86237" y="1984375"/>
            <a:ext cx="342900" cy="802005"/>
            <a:chOff x="4186237" y="1984375"/>
            <a:chExt cx="342900" cy="802005"/>
          </a:xfrm>
        </p:grpSpPr>
        <p:sp>
          <p:nvSpPr>
            <p:cNvPr id="4" name="object 4"/>
            <p:cNvSpPr/>
            <p:nvPr/>
          </p:nvSpPr>
          <p:spPr>
            <a:xfrm>
              <a:off x="4191000" y="1989138"/>
              <a:ext cx="333375" cy="792480"/>
            </a:xfrm>
            <a:custGeom>
              <a:rect l="l" t="t" r="r" b="b"/>
              <a:pathLst>
                <a:path w="333375" h="792480">
                  <a:moveTo>
                    <a:pt x="166687" y="792162"/>
                  </a:moveTo>
                  <a:lnTo>
                    <a:pt x="0" y="540467"/>
                  </a:lnTo>
                  <a:lnTo>
                    <a:pt x="83343" y="540467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540467"/>
                  </a:lnTo>
                  <a:lnTo>
                    <a:pt x="333375" y="540467"/>
                  </a:lnTo>
                  <a:lnTo>
                    <a:pt x="166687" y="792162"/>
                  </a:lnTo>
                  <a:close/>
                </a:path>
              </a:pathLst>
            </a:custGeom>
            <a:solidFill>
              <a:srgbClr val="B1E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191000" y="1989138"/>
              <a:ext cx="333375" cy="792480"/>
            </a:xfrm>
            <a:custGeom>
              <a:rect l="l" t="t" r="r" b="b"/>
              <a:pathLst>
                <a:path w="333375" h="792480">
                  <a:moveTo>
                    <a:pt x="0" y="540467"/>
                  </a:moveTo>
                  <a:lnTo>
                    <a:pt x="83343" y="540467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540467"/>
                  </a:lnTo>
                  <a:lnTo>
                    <a:pt x="333375" y="540467"/>
                  </a:lnTo>
                  <a:lnTo>
                    <a:pt x="166687" y="792162"/>
                  </a:lnTo>
                  <a:lnTo>
                    <a:pt x="0" y="54046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207453" y="2905802"/>
            <a:ext cx="6997700" cy="329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0805" algn="ctr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solidFill>
                  <a:srgbClr val="FF9900"/>
                </a:solidFill>
                <a:latin typeface="Microsoft JhengHei"/>
                <a:cs typeface="Microsoft JhengHei"/>
              </a:rPr>
              <a:t>不同句式有不同的意味。</a:t>
            </a:r>
            <a:endParaRPr sz="36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5300">
              <a:latin typeface="Microsoft JhengHei"/>
              <a:cs typeface="Microsoft JhengHei"/>
            </a:endParaRPr>
          </a:p>
          <a:p>
            <a:pPr marL="127000" marR="5080" indent="-114300" algn="just">
              <a:lnSpc>
                <a:spcPts val="3890"/>
              </a:lnSpc>
              <a:spcBef>
                <a:spcPts val="5"/>
              </a:spcBef>
            </a:pPr>
            <a:r>
              <a:rPr sz="3600" b="1" spc="-5">
                <a:latin typeface="Microsoft JhengHei"/>
                <a:cs typeface="Microsoft JhengHei"/>
              </a:rPr>
              <a:t>关键看哪一个更能表达作者当时的思想感情。因为文学就是借文字表</a:t>
            </a:r>
            <a:r>
              <a:rPr sz="3600" b="1" spc="-10">
                <a:latin typeface="Microsoft JhengHei"/>
                <a:cs typeface="Microsoft JhengHei"/>
              </a:rPr>
              <a:t>现思想感情的。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186237" y="3784600"/>
            <a:ext cx="342900" cy="728980"/>
            <a:chOff x="4186237" y="3784600"/>
            <a:chExt cx="342900" cy="728980"/>
          </a:xfrm>
        </p:grpSpPr>
        <p:sp>
          <p:nvSpPr>
            <p:cNvPr id="8" name="object 8"/>
            <p:cNvSpPr/>
            <p:nvPr/>
          </p:nvSpPr>
          <p:spPr>
            <a:xfrm>
              <a:off x="4191000" y="3789362"/>
              <a:ext cx="333375" cy="719455"/>
            </a:xfrm>
            <a:custGeom>
              <a:rect l="l" t="t" r="r" b="b"/>
              <a:pathLst>
                <a:path w="333375" h="719454">
                  <a:moveTo>
                    <a:pt x="166687" y="719137"/>
                  </a:moveTo>
                  <a:lnTo>
                    <a:pt x="0" y="467872"/>
                  </a:lnTo>
                  <a:lnTo>
                    <a:pt x="83343" y="467872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467872"/>
                  </a:lnTo>
                  <a:lnTo>
                    <a:pt x="333375" y="467872"/>
                  </a:lnTo>
                  <a:lnTo>
                    <a:pt x="166687" y="719137"/>
                  </a:lnTo>
                  <a:close/>
                </a:path>
              </a:pathLst>
            </a:custGeom>
            <a:solidFill>
              <a:srgbClr val="B1E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91000" y="3789362"/>
              <a:ext cx="333375" cy="719455"/>
            </a:xfrm>
            <a:custGeom>
              <a:rect l="l" t="t" r="r" b="b"/>
              <a:pathLst>
                <a:path w="333375" h="719454">
                  <a:moveTo>
                    <a:pt x="0" y="467872"/>
                  </a:moveTo>
                  <a:lnTo>
                    <a:pt x="83343" y="467872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467872"/>
                  </a:lnTo>
                  <a:lnTo>
                    <a:pt x="333375" y="467872"/>
                  </a:lnTo>
                  <a:lnTo>
                    <a:pt x="166687" y="719137"/>
                  </a:lnTo>
                  <a:lnTo>
                    <a:pt x="0" y="4678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90" y="1265323"/>
            <a:ext cx="7340600" cy="15392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 indent="914400" algn="just">
              <a:lnSpc>
                <a:spcPts val="3800"/>
              </a:lnSpc>
              <a:spcBef>
                <a:spcPts val="660"/>
              </a:spcBef>
            </a:pPr>
            <a:r>
              <a:rPr>
                <a:solidFill>
                  <a:srgbClr val="E20000"/>
                </a:solidFill>
                <a:latin typeface="Microsoft JhengHei"/>
                <a:cs typeface="Microsoft JhengHei"/>
              </a:rPr>
              <a:t>广出猎，见草中石</a:t>
            </a:r>
            <a:r>
              <a:rPr spc="-10">
                <a:solidFill>
                  <a:srgbClr val="000000"/>
                </a:solidFill>
                <a:latin typeface="Microsoft JhengHei"/>
                <a:cs typeface="Microsoft JhengHei"/>
              </a:rPr>
              <a:t>，以为虎而射</a:t>
            </a:r>
            <a:r>
              <a:rPr>
                <a:solidFill>
                  <a:srgbClr val="000000"/>
                </a:solidFill>
                <a:latin typeface="Microsoft JhengHei"/>
                <a:cs typeface="Microsoft JhengHei"/>
              </a:rPr>
              <a:t>之，中石没镞，</a:t>
            </a:r>
            <a:r>
              <a:rPr>
                <a:solidFill>
                  <a:srgbClr val="E20000"/>
                </a:solidFill>
                <a:latin typeface="Microsoft JhengHei"/>
                <a:cs typeface="Microsoft JhengHei"/>
              </a:rPr>
              <a:t>视之，石也</a:t>
            </a:r>
            <a:r>
              <a:rPr spc="-15">
                <a:solidFill>
                  <a:srgbClr val="000000"/>
                </a:solidFill>
                <a:latin typeface="Microsoft JhengHei"/>
                <a:cs typeface="Microsoft JhengHei"/>
              </a:rPr>
              <a:t>。射之，</a:t>
            </a:r>
            <a:r>
              <a:rPr spc="-10">
                <a:solidFill>
                  <a:srgbClr val="E20000"/>
                </a:solidFill>
                <a:latin typeface="Microsoft JhengHei"/>
                <a:cs typeface="Microsoft JhengHei"/>
              </a:rPr>
              <a:t>终不能复入石矣。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4390" y="3195723"/>
            <a:ext cx="7340600" cy="27787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 indent="914400">
              <a:lnSpc>
                <a:spcPts val="3800"/>
              </a:lnSpc>
              <a:spcBef>
                <a:spcPts val="660"/>
              </a:spcBef>
            </a:pPr>
            <a:r>
              <a:rPr sz="3600" b="1" spc="-5">
                <a:latin typeface="Microsoft JhengHei"/>
                <a:cs typeface="Microsoft JhengHei"/>
              </a:rPr>
              <a:t>以为虎而射之，没镞，既知其为石，因更复射，终不能入。</a:t>
            </a:r>
            <a:endParaRPr sz="36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3200">
              <a:latin typeface="Microsoft JhengHei"/>
              <a:cs typeface="Microsoft JhengHei"/>
            </a:endParaRPr>
          </a:p>
          <a:p>
            <a:pPr marL="12700" marR="5080" indent="914400">
              <a:lnSpc>
                <a:spcPts val="3800"/>
              </a:lnSpc>
            </a:pPr>
            <a:r>
              <a:rPr sz="3600" b="1" spc="-5">
                <a:latin typeface="Microsoft JhengHei"/>
                <a:cs typeface="Microsoft JhengHei"/>
              </a:rPr>
              <a:t>尝见草中有虎，射之，没镞。视</a:t>
            </a:r>
            <a:r>
              <a:rPr sz="3600" b="1" spc="-10">
                <a:latin typeface="Microsoft JhengHei"/>
                <a:cs typeface="Microsoft JhengHei"/>
              </a:rPr>
              <a:t>之，石也。</a:t>
            </a:r>
            <a:endParaRPr sz="36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410652" y="4916170"/>
            <a:ext cx="59690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solidFill>
                  <a:srgbClr val="00B0EF"/>
                </a:solidFill>
                <a:latin typeface="Microsoft JhengHei"/>
                <a:cs typeface="Microsoft JhengHei"/>
              </a:rPr>
              <a:t>斟酌文字，实际上是调整思想</a:t>
            </a:r>
            <a:r>
              <a:rPr sz="3600" b="1" spc="-15">
                <a:solidFill>
                  <a:srgbClr val="00B0EF"/>
                </a:solidFill>
                <a:latin typeface="Microsoft JhengHei"/>
                <a:cs typeface="Microsoft JhengHei"/>
              </a:rPr>
              <a:t>和感情。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35437" y="2138362"/>
            <a:ext cx="342900" cy="863600"/>
            <a:chOff x="4135437" y="2138362"/>
            <a:chExt cx="342900" cy="863600"/>
          </a:xfrm>
        </p:grpSpPr>
        <p:sp>
          <p:nvSpPr>
            <p:cNvPr id="4" name="object 4"/>
            <p:cNvSpPr/>
            <p:nvPr/>
          </p:nvSpPr>
          <p:spPr>
            <a:xfrm>
              <a:off x="4140200" y="2143125"/>
              <a:ext cx="333375" cy="854075"/>
            </a:xfrm>
            <a:custGeom>
              <a:rect l="l" t="t" r="r" b="b"/>
              <a:pathLst>
                <a:path w="333375" h="854075">
                  <a:moveTo>
                    <a:pt x="166687" y="854075"/>
                  </a:moveTo>
                  <a:lnTo>
                    <a:pt x="0" y="640555"/>
                  </a:lnTo>
                  <a:lnTo>
                    <a:pt x="83343" y="640555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640555"/>
                  </a:lnTo>
                  <a:lnTo>
                    <a:pt x="333375" y="640555"/>
                  </a:lnTo>
                  <a:lnTo>
                    <a:pt x="166687" y="854075"/>
                  </a:lnTo>
                  <a:close/>
                </a:path>
              </a:pathLst>
            </a:custGeom>
            <a:solidFill>
              <a:srgbClr val="B1E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140200" y="2143125"/>
              <a:ext cx="333375" cy="854075"/>
            </a:xfrm>
            <a:custGeom>
              <a:rect l="l" t="t" r="r" b="b"/>
              <a:pathLst>
                <a:path w="333375" h="854075">
                  <a:moveTo>
                    <a:pt x="0" y="640555"/>
                  </a:moveTo>
                  <a:lnTo>
                    <a:pt x="83343" y="640555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640555"/>
                  </a:lnTo>
                  <a:lnTo>
                    <a:pt x="333375" y="640555"/>
                  </a:lnTo>
                  <a:lnTo>
                    <a:pt x="166687" y="854075"/>
                  </a:lnTo>
                  <a:lnTo>
                    <a:pt x="0" y="6405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913889" y="3121702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>
                <a:solidFill>
                  <a:srgbClr val="FF9900"/>
                </a:solidFill>
                <a:latin typeface="Microsoft JhengHei"/>
                <a:cs typeface="Microsoft JhengHei"/>
              </a:rPr>
              <a:t>文字一增一减意味不同。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162425" y="4000500"/>
            <a:ext cx="342900" cy="787400"/>
            <a:chOff x="4162425" y="4000500"/>
            <a:chExt cx="342900" cy="787400"/>
          </a:xfrm>
        </p:grpSpPr>
        <p:sp>
          <p:nvSpPr>
            <p:cNvPr id="8" name="object 8"/>
            <p:cNvSpPr/>
            <p:nvPr/>
          </p:nvSpPr>
          <p:spPr>
            <a:xfrm>
              <a:off x="4167187" y="4005262"/>
              <a:ext cx="333375" cy="777875"/>
            </a:xfrm>
            <a:custGeom>
              <a:rect l="l" t="t" r="r" b="b"/>
              <a:pathLst>
                <a:path w="333375" h="777875">
                  <a:moveTo>
                    <a:pt x="166687" y="777875"/>
                  </a:moveTo>
                  <a:lnTo>
                    <a:pt x="0" y="583440"/>
                  </a:lnTo>
                  <a:lnTo>
                    <a:pt x="83343" y="583440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583440"/>
                  </a:lnTo>
                  <a:lnTo>
                    <a:pt x="333375" y="583440"/>
                  </a:lnTo>
                  <a:lnTo>
                    <a:pt x="166687" y="777875"/>
                  </a:lnTo>
                  <a:close/>
                </a:path>
              </a:pathLst>
            </a:custGeom>
            <a:solidFill>
              <a:srgbClr val="B1E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67187" y="4005262"/>
              <a:ext cx="333375" cy="777875"/>
            </a:xfrm>
            <a:custGeom>
              <a:rect l="l" t="t" r="r" b="b"/>
              <a:pathLst>
                <a:path w="333375" h="777875">
                  <a:moveTo>
                    <a:pt x="0" y="583440"/>
                  </a:moveTo>
                  <a:lnTo>
                    <a:pt x="83343" y="583440"/>
                  </a:lnTo>
                  <a:lnTo>
                    <a:pt x="83343" y="0"/>
                  </a:lnTo>
                  <a:lnTo>
                    <a:pt x="250031" y="0"/>
                  </a:lnTo>
                  <a:lnTo>
                    <a:pt x="250031" y="583440"/>
                  </a:lnTo>
                  <a:lnTo>
                    <a:pt x="333375" y="583440"/>
                  </a:lnTo>
                  <a:lnTo>
                    <a:pt x="166687" y="777875"/>
                  </a:lnTo>
                  <a:lnTo>
                    <a:pt x="0" y="583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71014" y="1333182"/>
            <a:ext cx="551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>
                <a:solidFill>
                  <a:srgbClr val="008000"/>
                </a:solidFill>
                <a:latin typeface="Microsoft JhengHei"/>
                <a:cs typeface="Microsoft JhengHei"/>
              </a:rPr>
              <a:t>文字是不是越简洁越好呢？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/>
              <a:t>［名师微课堂专题］《咬文嚼字》</a:t>
            </a:r>
            <a:r>
              <a:rPr>
                <a:latin typeface="仿宋"/>
                <a:cs typeface="仿宋"/>
              </a:rPr>
              <a:t>ppt</a:t>
            </a:r>
            <a:r>
              <a:rPr/>
              <a:t>上课用</a:t>
            </a:r>
            <a:r>
              <a:rPr>
                <a:latin typeface="仿宋"/>
                <a:cs typeface="仿宋"/>
              </a:rPr>
              <a:t>-PPT</a:t>
            </a:r>
            <a:r>
              <a:rPr spc="-10"/>
              <a:t>课堂说课稿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5740" y="96916"/>
            <a:ext cx="361950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［名师微课堂专题］《咬文嚼字》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ppt</a:t>
            </a:r>
            <a:r>
              <a:rPr sz="100">
                <a:solidFill>
                  <a:srgbClr val="FFFFFF"/>
                </a:solidFill>
                <a:latin typeface="宋体"/>
                <a:cs typeface="宋体"/>
              </a:rPr>
              <a:t>上课用</a:t>
            </a:r>
            <a:r>
              <a:rPr sz="100">
                <a:solidFill>
                  <a:srgbClr val="FFFFFF"/>
                </a:solidFill>
                <a:latin typeface="仿宋"/>
                <a:cs typeface="仿宋"/>
              </a:rPr>
              <a:t>-PPT</a:t>
            </a:r>
            <a:r>
              <a:rPr sz="100" spc="-10">
                <a:solidFill>
                  <a:srgbClr val="FFFFFF"/>
                </a:solidFill>
                <a:latin typeface="宋体"/>
                <a:cs typeface="宋体"/>
              </a:rPr>
              <a:t>课堂说课稿</a:t>
            </a:r>
            <a:endParaRPr sz="1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4892" y="6273333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https://d.book118.com/636145020242010030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微软雅黑</vt:lpstr>
      <vt:lpstr>Microsoft JhengHei</vt:lpstr>
      <vt:lpstr>宋体</vt:lpstr>
      <vt:lpstr>仿宋</vt:lpstr>
      <vt:lpstr>Times New Roman</vt:lpstr>
      <vt:lpstr>Office Theme</vt:lpstr>
      <vt:lpstr>PowerPoint Presentation</vt:lpstr>
      <vt:lpstr>作者简介</vt:lpstr>
      <vt:lpstr>文体介绍</vt:lpstr>
      <vt:lpstr>地灵人杰</vt:lpstr>
      <vt:lpstr>PowerPoint Presentation</vt:lpstr>
      <vt:lpstr>所讲问题</vt:lpstr>
      <vt:lpstr>所举例子</vt:lpstr>
      <vt:lpstr>结构层次</vt:lpstr>
      <vt:lpstr>分析思路：</vt:lpstr>
      <vt:lpstr>探讨研究</vt:lpstr>
      <vt:lpstr>PowerPoint Presentation</vt:lpstr>
      <vt:lpstr>PowerPoint Presentation</vt:lpstr>
      <vt:lpstr>PowerPoint Presentation</vt:lpstr>
      <vt:lpstr>郭沫若：</vt:lpstr>
      <vt:lpstr>“你这”	“你是”	“你有”</vt:lpstr>
      <vt:lpstr>广出猎，见草中石，以为虎而射之，中石没镞，视之，石也。射之，终不能复入石矣。</vt:lpstr>
      <vt:lpstr>文字是不是越简洁越好呢？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2024-08-29T07:31:07.665</cp:lastPrinted>
  <dcterms:created xsi:type="dcterms:W3CDTF">2024-08-28T23:31:07Z</dcterms:created>
  <dcterms:modified xsi:type="dcterms:W3CDTF">2024-08-28T23:31:08Z</dcterms:modified>
</cp:coreProperties>
</file>