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88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8C4775-4755-41E3-91C0-16E51BAB9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B70BB-5E12-4A14-8C3C-ABD2C61E2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7F5508-0013-464C-A572-A1A6BE8D2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4D11B7-6BE1-4A32-B57A-DA8FE0C2B0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1A41BC-0800-4FAB-AC24-CEDBEA143D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2330BF-DDE9-4B8E-AEB7-9FA63CA3A5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BD343-8CE7-495C-BCF3-E6A0CC1F24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85FA7-3B72-4925-9FE6-D4FF7CFE1F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F1C63-C17B-42B5-A907-91DD434DBD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FBAF48-B48B-4F52-9C4C-7412CE4F2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F21E3-C22E-4BCA-8BF8-5B1C48DE5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877" r:id="rId2"/>
    <p:sldLayoutId id="2147486878" r:id="rId3"/>
    <p:sldLayoutId id="2147486879" r:id="rId4"/>
    <p:sldLayoutId id="2147486880" r:id="rId5"/>
    <p:sldLayoutId id="2147486881" r:id="rId6"/>
    <p:sldLayoutId id="2147486882" r:id="rId7"/>
    <p:sldLayoutId id="2147486883" r:id="rId8"/>
    <p:sldLayoutId id="2147486884" r:id="rId9"/>
    <p:sldLayoutId id="2147486885" r:id="rId10"/>
    <p:sldLayoutId id="2147486886"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7.xml"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14" Type="http://schemas.openxmlformats.org/officeDocument/2006/relationships/tags" Target="../tags/tag190.xml" /><Relationship Id="rId15" Type="http://schemas.openxmlformats.org/officeDocument/2006/relationships/tags" Target="../tags/tag191.xml" /><Relationship Id="rId16" Type="http://schemas.openxmlformats.org/officeDocument/2006/relationships/tags" Target="../tags/tag192.xml" /><Relationship Id="rId17" Type="http://schemas.openxmlformats.org/officeDocument/2006/relationships/tags" Target="../tags/tag193.xml" /><Relationship Id="rId18" Type="http://schemas.openxmlformats.org/officeDocument/2006/relationships/tags" Target="../tags/tag194.xml" /><Relationship Id="rId19" Type="http://schemas.openxmlformats.org/officeDocument/2006/relationships/tags" Target="../tags/tag195.xml" /><Relationship Id="rId2" Type="http://schemas.openxmlformats.org/officeDocument/2006/relationships/tags" Target="../tags/tag178.xml" /><Relationship Id="rId20" Type="http://schemas.openxmlformats.org/officeDocument/2006/relationships/tags" Target="../tags/tag196.xml" /><Relationship Id="rId21" Type="http://schemas.openxmlformats.org/officeDocument/2006/relationships/tags" Target="../tags/tag197.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tags" Target="../tags/tag221.xml" /><Relationship Id="rId15" Type="http://schemas.openxmlformats.org/officeDocument/2006/relationships/tags" Target="../tags/tag222.xml" /><Relationship Id="rId16" Type="http://schemas.openxmlformats.org/officeDocument/2006/relationships/tags" Target="../tags/tag223.xml" /><Relationship Id="rId17" Type="http://schemas.openxmlformats.org/officeDocument/2006/relationships/tags" Target="../tags/tag224.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1411020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XX</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XX,a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创新的员工培训与发展模式</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传统员工培训模式的不足</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员工培训的重要性</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创新的员工培训模式</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fontScale="9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实施创新的员工培训与发展模式的关键要素</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员工发展计划</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案例分析</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员工培训的重要性</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标题 2"/>
          <p:cNvSpPr>
            <a:spLocks noGrp="1"/>
          </p:cNvSpPr>
          <p:nvPr>
            <p:ph type="title" idx="2"/>
          </p:nvPr>
        </p:nvSpPr>
        <p:spPr/>
        <p:txBody>
          <a:bodyPr/>
          <a:lstStyle/>
          <a:p>
            <a:r>
              <a:rPr lang="zh-CN" altLang="en-US"/>
              <a:t>提高员工技能和素质</a:t>
            </a:r>
            <a:endParaRPr lang="zh-CN" altLang="en-US"/>
          </a:p>
        </p:txBody>
      </p:sp>
      <p:sp>
        <p:nvSpPr>
          <p:cNvPr id="1048950"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8952"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4"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员工培训是提高员工技能和素质的重要途径</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8956"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58"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60"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员工培训可以提高员工的工作效率和生产力</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8962"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8964"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员工培训可以增强员工的团队协作能力和沟通能力</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8966"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68"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70"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8972"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员工培训可以促进员工的个人发展和职业成长</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2" name="标题 2"/>
          <p:cNvSpPr>
            <a:spLocks noGrp="1"/>
          </p:cNvSpPr>
          <p:nvPr>
            <p:ph type="title" idx="2"/>
          </p:nvPr>
        </p:nvSpPr>
        <p:spPr/>
        <p:txBody>
          <a:bodyPr/>
          <a:lstStyle/>
          <a:p>
            <a:r>
              <a:rPr lang="zh-CN" altLang="en-US"/>
              <a:t>增强企业竞争力</a:t>
            </a:r>
            <a:endParaRPr lang="zh-CN" altLang="en-US"/>
          </a:p>
        </p:txBody>
      </p:sp>
      <p:sp>
        <p:nvSpPr>
          <p:cNvPr id="104901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员工培训可以提高员工的技能和知识水平，从而提高企业的整体竞争力。</a:t>
            </a:r>
            <a:endParaRPr lang="zh-CN" altLang="en-US" sz="1200" spc="150">
              <a:solidFill>
                <a:schemeClr val="tx1">
                  <a:lumMod val="85000"/>
                  <a:lumOff val="15000"/>
                </a:schemeClr>
              </a:solidFill>
              <a:latin typeface="+mn-ea"/>
              <a:sym typeface="+mn-ea"/>
            </a:endParaRPr>
          </a:p>
        </p:txBody>
      </p:sp>
      <p:sp>
        <p:nvSpPr>
          <p:cNvPr id="104901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1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员工培训可以增强员工的创新能力和团队合作能力，从而提高企业的创新能力和团队协作能力。</a:t>
            </a:r>
            <a:endParaRPr lang="zh-CN" altLang="en-US" sz="1200" spc="150">
              <a:solidFill>
                <a:schemeClr val="tx1">
                  <a:lumMod val="85000"/>
                  <a:lumOff val="15000"/>
                </a:schemeClr>
              </a:solidFill>
              <a:latin typeface="+mn-ea"/>
              <a:sym typeface="+mn-ea"/>
            </a:endParaRPr>
          </a:p>
        </p:txBody>
      </p:sp>
      <p:sp>
        <p:nvSpPr>
          <p:cNvPr id="104902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员工培训可以增强员工的忠诚度和满意度，从而提高企业的员工稳定性和员工满意度。</a:t>
            </a:r>
            <a:endParaRPr lang="zh-CN" altLang="en-US" sz="1200" spc="150">
              <a:solidFill>
                <a:schemeClr val="tx1">
                  <a:lumMod val="85000"/>
                  <a:lumOff val="15000"/>
                </a:schemeClr>
              </a:solidFill>
              <a:latin typeface="+mn-ea"/>
              <a:sym typeface="+mn-ea"/>
            </a:endParaRPr>
          </a:p>
        </p:txBody>
      </p:sp>
      <p:sp>
        <p:nvSpPr>
          <p:cNvPr id="104902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员工培训可以增强企业的品牌形象和声誉，从而提高企业的市场竞争力和品牌影响力。</a:t>
            </a:r>
            <a:endParaRPr lang="zh-CN" altLang="en-US" sz="1200" spc="150">
              <a:solidFill>
                <a:schemeClr val="tx1">
                  <a:lumMod val="85000"/>
                  <a:lumOff val="15000"/>
                </a:schemeClr>
              </a:solidFill>
              <a:latin typeface="+mn-ea"/>
              <a:sym typeface="+mn-ea"/>
            </a:endParaRPr>
          </a:p>
        </p:txBody>
      </p:sp>
      <p:sp>
        <p:nvSpPr>
          <p:cNvPr id="104903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76" name="标题 2"/>
          <p:cNvSpPr>
            <a:spLocks noGrp="1"/>
          </p:cNvSpPr>
          <p:nvPr>
            <p:ph type="title" idx="2"/>
          </p:nvPr>
        </p:nvSpPr>
        <p:spPr/>
        <p:txBody>
          <a:bodyPr/>
          <a:lstStyle/>
          <a:p>
            <a:r>
              <a:rPr lang="zh-CN" altLang="en-US"/>
              <a:t>促进企业可持续发展</a:t>
            </a:r>
            <a:endParaRPr lang="zh-CN" altLang="en-US"/>
          </a:p>
        </p:txBody>
      </p:sp>
      <p:sp>
        <p:nvSpPr>
          <p:cNvPr id="104907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员工培训可以提高员工的技能和知识水平，从而提高企业的整体竞争力。</a:t>
            </a:r>
            <a:endParaRPr lang="zh-CN" altLang="en-US" sz="2000" spc="150">
              <a:solidFill>
                <a:schemeClr val="tx1">
                  <a:lumMod val="85000"/>
                  <a:lumOff val="15000"/>
                </a:schemeClr>
              </a:solidFill>
              <a:latin typeface="+mn-ea"/>
              <a:sym typeface="+mn-ea"/>
            </a:endParaRPr>
          </a:p>
        </p:txBody>
      </p:sp>
      <p:sp>
        <p:nvSpPr>
          <p:cNvPr id="104908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员工培训可以促进企业的创新和发展，使企业在市场竞争中保持领先地位。</a:t>
            </a:r>
            <a:endParaRPr lang="zh-CN" altLang="en-US" sz="2000" spc="150">
              <a:solidFill>
                <a:schemeClr val="tx1">
                  <a:lumMod val="85000"/>
                  <a:lumOff val="15000"/>
                </a:schemeClr>
              </a:solidFill>
              <a:latin typeface="+mn-ea"/>
              <a:sym typeface="+mn-ea"/>
            </a:endParaRPr>
          </a:p>
        </p:txBody>
      </p:sp>
      <p:sp>
        <p:nvSpPr>
          <p:cNvPr id="104909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员工培训可以增强员工的归属感和忠诚度，降低员工的流失率，从而提高企业的稳定性和可持续发展能力。</a:t>
            </a:r>
            <a:endParaRPr lang="zh-CN" altLang="en-US" sz="2000" spc="150">
              <a:solidFill>
                <a:schemeClr val="tx1">
                  <a:lumMod val="85000"/>
                  <a:lumOff val="15000"/>
                </a:schemeClr>
              </a:solidFill>
              <a:latin typeface="+mn-ea"/>
              <a:sym typeface="+mn-ea"/>
            </a:endParaRPr>
          </a:p>
        </p:txBody>
      </p:sp>
      <p:sp>
        <p:nvSpPr>
          <p:cNvPr id="104909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9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0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员工培训可以促进企业的文化建设和团队建设，提高企业的凝聚力和向心力。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40"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9142" name="标题 4"/>
          <p:cNvSpPr>
            <a:spLocks noGrp="1"/>
          </p:cNvSpPr>
          <p:nvPr>
            <p:ph type="title" idx="1"/>
            <p:custDataLst>
              <p:tags r:id="rId3"/>
            </p:custDataLst>
          </p:nvPr>
        </p:nvSpPr>
        <p:spPr/>
        <p:txBody>
          <a:bodyPr/>
          <a:lstStyle/>
          <a:p>
            <a:r>
              <a:rPr lang="zh-CN" altLang="en-US"/>
              <a:t>传统员工培训模式的不足</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8" name="标题 2"/>
          <p:cNvSpPr>
            <a:spLocks noGrp="1"/>
          </p:cNvSpPr>
          <p:nvPr>
            <p:ph type="title" idx="2"/>
          </p:nvPr>
        </p:nvSpPr>
        <p:spPr/>
        <p:txBody>
          <a:bodyPr/>
          <a:lstStyle/>
          <a:p>
            <a:r>
              <a:rPr lang="zh-CN" altLang="en-US"/>
              <a:t>培训内容与实际需求脱节</a:t>
            </a:r>
            <a:endParaRPr lang="zh-CN" altLang="en-US"/>
          </a:p>
        </p:txBody>
      </p:sp>
      <p:sp>
        <p:nvSpPr>
          <p:cNvPr id="104918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传统培训模式往往注重理论知识，而忽视实际操作能力的培养</a:t>
            </a:r>
            <a:endParaRPr lang="zh-CN" altLang="en-US" sz="2000" spc="150">
              <a:solidFill>
                <a:schemeClr val="tx1">
                  <a:lumMod val="85000"/>
                  <a:lumOff val="15000"/>
                </a:schemeClr>
              </a:solidFill>
              <a:latin typeface="+mn-ea"/>
              <a:sym typeface="+mn-ea"/>
            </a:endParaRPr>
          </a:p>
        </p:txBody>
      </p:sp>
      <p:sp>
        <p:nvSpPr>
          <p:cNvPr id="104918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8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培训内容更新不及时，跟不上行业发展和员工需求的变化</a:t>
            </a:r>
            <a:endParaRPr lang="zh-CN" altLang="en-US" sz="2000" spc="150">
              <a:solidFill>
                <a:schemeClr val="tx1">
                  <a:lumMod val="85000"/>
                  <a:lumOff val="15000"/>
                </a:schemeClr>
              </a:solidFill>
              <a:latin typeface="+mn-ea"/>
              <a:sym typeface="+mn-ea"/>
            </a:endParaRPr>
          </a:p>
        </p:txBody>
      </p:sp>
      <p:sp>
        <p:nvSpPr>
          <p:cNvPr id="104919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9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培训方式单一，缺乏互动和个性化，导致员工参与度不高</a:t>
            </a:r>
            <a:endParaRPr lang="zh-CN" altLang="en-US" sz="2000" spc="150">
              <a:solidFill>
                <a:schemeClr val="tx1">
                  <a:lumMod val="85000"/>
                  <a:lumOff val="15000"/>
                </a:schemeClr>
              </a:solidFill>
              <a:latin typeface="+mn-ea"/>
              <a:sym typeface="+mn-ea"/>
            </a:endParaRPr>
          </a:p>
        </p:txBody>
      </p:sp>
      <p:sp>
        <p:nvSpPr>
          <p:cNvPr id="104919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培训效果评估不科学，无法准确衡量培训效果和员工满意度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42" name="标题 2"/>
          <p:cNvSpPr>
            <a:spLocks noGrp="1"/>
          </p:cNvSpPr>
          <p:nvPr>
            <p:ph type="title" idx="2"/>
          </p:nvPr>
        </p:nvSpPr>
        <p:spPr/>
        <p:txBody>
          <a:bodyPr/>
          <a:lstStyle/>
          <a:p>
            <a:r>
              <a:rPr lang="zh-CN" altLang="en-US"/>
              <a:t>培训方式单一</a:t>
            </a:r>
            <a:endParaRPr lang="zh-CN" altLang="en-US"/>
          </a:p>
        </p:txBody>
      </p:sp>
      <p:sp>
        <p:nvSpPr>
          <p:cNvPr id="104924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培训内容过于理论化，与实际工作脱节</a:t>
            </a:r>
            <a:endParaRPr lang="zh-CN" altLang="en-US" sz="1400" spc="150">
              <a:solidFill>
                <a:schemeClr val="tx1"/>
              </a:solidFill>
              <a:effectLst/>
              <a:latin typeface="+mn-ea"/>
              <a:sym typeface="+mn-ea"/>
            </a:endParaRPr>
          </a:p>
        </p:txBody>
      </p:sp>
      <p:sp>
        <p:nvSpPr>
          <p:cNvPr id="104925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传统培训方式主要以课堂讲授为主，缺乏互动和实践</a:t>
            </a:r>
            <a:endParaRPr lang="zh-CN" altLang="en-US" sz="1400" spc="150">
              <a:solidFill>
                <a:schemeClr val="tx1"/>
              </a:solidFill>
              <a:effectLst/>
              <a:latin typeface="+mn-ea"/>
              <a:sym typeface="+mn-ea"/>
            </a:endParaRPr>
          </a:p>
        </p:txBody>
      </p:sp>
      <p:sp>
        <p:nvSpPr>
          <p:cNvPr id="104925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培训时间安排不合理，影响员工正常工作</a:t>
            </a:r>
            <a:endParaRPr lang="zh-CN" altLang="en-US" sz="1400" spc="150">
              <a:solidFill>
                <a:schemeClr val="tx1"/>
              </a:solidFill>
              <a:effectLst/>
              <a:latin typeface="+mn-ea"/>
              <a:sym typeface="+mn-ea"/>
            </a:endParaRPr>
          </a:p>
        </p:txBody>
      </p:sp>
      <p:sp>
        <p:nvSpPr>
          <p:cNvPr id="104925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培训效果评估单一，无法全面反映员工实际能力提升情况</a:t>
            </a:r>
            <a:endParaRPr lang="zh-CN" altLang="en-US" sz="1400" spc="150">
              <a:solidFill>
                <a:schemeClr val="tx1"/>
              </a:solidFill>
              <a:effectLst/>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98" name="标题 2"/>
          <p:cNvSpPr>
            <a:spLocks noGrp="1"/>
          </p:cNvSpPr>
          <p:nvPr>
            <p:ph type="title" idx="2"/>
          </p:nvPr>
        </p:nvSpPr>
        <p:spPr/>
        <p:txBody>
          <a:bodyPr/>
          <a:lstStyle/>
          <a:p>
            <a:r>
              <a:rPr lang="zh-CN" altLang="en-US"/>
              <a:t>缺乏有效的评估机制</a:t>
            </a:r>
            <a:endParaRPr lang="zh-CN" altLang="en-US"/>
          </a:p>
        </p:txBody>
      </p:sp>
      <p:sp>
        <p:nvSpPr>
          <p:cNvPr id="1049300"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2"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4"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6"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8"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0"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2"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4"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传统员工培训模式往往缺乏有效的评估机制，无法准确评估员工的学习效果和培训效果。</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缺乏有效的评估机制的培训模式也可能导致员工在培训过程中缺乏动力和积极性，影响培训效果。</a:t>
            </a:r>
            <a:endParaRPr sz="2000" err="1">
              <a:solidFill>
                <a:schemeClr val="tx1">
                  <a:lumMod val="75000"/>
                  <a:lumOff val="25000"/>
                </a:schemeClr>
              </a:solidFill>
              <a:latin typeface="+mn-ea"/>
              <a:ea typeface="+mn-ea"/>
              <a:cs typeface="+mn-ea"/>
              <a:sym typeface="+mn-lt"/>
            </a:endParaRPr>
          </a:p>
        </p:txBody>
      </p:sp>
      <p:sp>
        <p:nvSpPr>
          <p:cNvPr id="1049320"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2"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4"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26"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8"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0"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2"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因此，传统的员工培训模式需要改进，引入有效的评估机制，以提高培训效果和员工的学习效果。</a:t>
            </a:r>
            <a:endParaRPr sz="2000" err="1">
              <a:solidFill>
                <a:schemeClr val="tx1">
                  <a:lumMod val="75000"/>
                  <a:lumOff val="25000"/>
                </a:schemeClr>
              </a:solidFill>
              <a:latin typeface="+mn-ea"/>
              <a:ea typeface="+mn-ea"/>
              <a:cs typeface="+mn-ea"/>
              <a:sym typeface="+mn-lt"/>
            </a:endParaRPr>
          </a:p>
        </p:txBody>
      </p:sp>
      <p:sp>
        <p:nvSpPr>
          <p:cNvPr id="10493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这种缺乏有效的评估机制的培训模式可能导致员工在培训结束后无法将所学知识应用到实际工作中。</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8"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380" name="标题 4"/>
          <p:cNvSpPr>
            <a:spLocks noGrp="1"/>
          </p:cNvSpPr>
          <p:nvPr>
            <p:ph type="title" idx="1"/>
            <p:custDataLst>
              <p:tags r:id="rId3"/>
            </p:custDataLst>
          </p:nvPr>
        </p:nvSpPr>
        <p:spPr/>
        <p:txBody>
          <a:bodyPr/>
          <a:lstStyle/>
          <a:p>
            <a:r>
              <a:rPr lang="zh-CN" altLang="en-US"/>
              <a:t>创新的员工培训模式</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6" name="标题 2"/>
          <p:cNvSpPr>
            <a:spLocks noGrp="1"/>
          </p:cNvSpPr>
          <p:nvPr>
            <p:ph type="title" idx="2"/>
          </p:nvPr>
        </p:nvSpPr>
        <p:spPr/>
        <p:txBody>
          <a:bodyPr/>
          <a:lstStyle/>
          <a:p>
            <a:r>
              <a:rPr lang="zh-CN" altLang="en-US"/>
              <a:t>以能力为导向的培训</a:t>
            </a:r>
            <a:endParaRPr lang="zh-CN" altLang="en-US"/>
          </a:p>
        </p:txBody>
      </p:sp>
      <p:sp>
        <p:nvSpPr>
          <p:cNvPr id="1049418"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培训目标：提升员工的专业技能和综合素质</a:t>
            </a:r>
            <a:endParaRPr lang="zh-CN" altLang="en-US" sz="1200" spc="150">
              <a:solidFill>
                <a:schemeClr val="tx1">
                  <a:lumMod val="65000"/>
                  <a:lumOff val="35000"/>
                </a:schemeClr>
              </a:solidFill>
              <a:latin typeface="+mn-ea"/>
              <a:sym typeface="+mn-ea"/>
            </a:endParaRPr>
          </a:p>
        </p:txBody>
      </p:sp>
      <p:sp>
        <p:nvSpPr>
          <p:cNvPr id="1049420"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培训内容：根据员工的岗位需求和职业发展制定培训课程</a:t>
            </a:r>
            <a:endParaRPr lang="zh-CN" altLang="en-US" sz="1200" spc="150">
              <a:solidFill>
                <a:schemeClr val="tx1">
                  <a:lumMod val="65000"/>
                  <a:lumOff val="35000"/>
                </a:schemeClr>
              </a:solidFill>
              <a:latin typeface="+mn-ea"/>
              <a:sym typeface="+mn-ea"/>
            </a:endParaRPr>
          </a:p>
        </p:txBody>
      </p:sp>
      <p:sp>
        <p:nvSpPr>
          <p:cNvPr id="1049422"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培训方式：采用线上线下相结合的方式，包括讲座、研讨会、实践操作等</a:t>
            </a:r>
            <a:endParaRPr lang="zh-CN" altLang="en-US" sz="1200" spc="150">
              <a:solidFill>
                <a:schemeClr val="tx1">
                  <a:lumMod val="65000"/>
                  <a:lumOff val="35000"/>
                </a:schemeClr>
              </a:solidFill>
              <a:latin typeface="+mn-ea"/>
              <a:sym typeface="+mn-ea"/>
            </a:endParaRPr>
          </a:p>
        </p:txBody>
      </p:sp>
      <p:sp>
        <p:nvSpPr>
          <p:cNvPr id="1049424"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培训效果评估：通过考核、反馈等方式评估培训效果，并根据评估结果调整培训计划</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4" name="标题 2"/>
          <p:cNvSpPr>
            <a:spLocks noGrp="1"/>
          </p:cNvSpPr>
          <p:nvPr>
            <p:ph type="title" idx="2"/>
          </p:nvPr>
        </p:nvSpPr>
        <p:spPr/>
        <p:txBody>
          <a:bodyPr/>
          <a:lstStyle/>
          <a:p>
            <a:r>
              <a:rPr lang="zh-CN" altLang="en-US"/>
              <a:t>在线学习平台</a:t>
            </a:r>
            <a:endParaRPr lang="zh-CN" altLang="en-US"/>
          </a:p>
        </p:txBody>
      </p:sp>
      <p:sp>
        <p:nvSpPr>
          <p:cNvPr id="104946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随时随地学习：不受时间和地点限制，员工可以自由安排学习时间</a:t>
            </a:r>
            <a:endParaRPr lang="zh-CN" altLang="en-US" sz="1200" spc="150">
              <a:solidFill>
                <a:schemeClr val="tx1">
                  <a:lumMod val="65000"/>
                  <a:lumOff val="35000"/>
                </a:schemeClr>
              </a:solidFill>
              <a:latin typeface="+mn-ea"/>
              <a:sym typeface="+mn-ea"/>
            </a:endParaRPr>
          </a:p>
        </p:txBody>
      </p:sp>
      <p:sp>
        <p:nvSpPr>
          <p:cNvPr id="104946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丰富的课程资源：提供各种类型的课程，满足不同员工的学习需求</a:t>
            </a:r>
            <a:endParaRPr lang="zh-CN" altLang="en-US" sz="1200" spc="150">
              <a:solidFill>
                <a:schemeClr val="tx1">
                  <a:lumMod val="65000"/>
                  <a:lumOff val="35000"/>
                </a:schemeClr>
              </a:solidFill>
              <a:latin typeface="+mn-ea"/>
              <a:sym typeface="+mn-ea"/>
            </a:endParaRPr>
          </a:p>
        </p:txBody>
      </p:sp>
      <p:sp>
        <p:nvSpPr>
          <p:cNvPr id="104947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互动式学习：员工可以在平台上提问、讨论、分享，提高学习效果</a:t>
            </a:r>
            <a:endParaRPr lang="zh-CN" altLang="en-US" sz="1200" spc="150">
              <a:solidFill>
                <a:schemeClr val="tx1">
                  <a:lumMod val="65000"/>
                  <a:lumOff val="35000"/>
                </a:schemeClr>
              </a:solidFill>
              <a:latin typeface="+mn-ea"/>
              <a:sym typeface="+mn-ea"/>
            </a:endParaRPr>
          </a:p>
        </p:txBody>
      </p:sp>
      <p:sp>
        <p:nvSpPr>
          <p:cNvPr id="104947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个性化学习路径：根据员工的需求和能力，制定个性化的学习计划和路径</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12" name="标题 2"/>
          <p:cNvSpPr>
            <a:spLocks noGrp="1"/>
          </p:cNvSpPr>
          <p:nvPr>
            <p:ph type="title" idx="2"/>
          </p:nvPr>
        </p:nvSpPr>
        <p:spPr/>
        <p:txBody>
          <a:bodyPr/>
          <a:lstStyle/>
          <a:p>
            <a:r>
              <a:rPr lang="zh-CN" altLang="en-US"/>
              <a:t>实践与理论相结合</a:t>
            </a:r>
            <a:endParaRPr lang="zh-CN" altLang="en-US"/>
          </a:p>
        </p:txBody>
      </p:sp>
      <p:sp>
        <p:nvSpPr>
          <p:cNvPr id="104951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1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2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培训师资：邀请行业专家、企业内部优秀员工进行授课，保证培训质量</a:t>
            </a:r>
            <a:endParaRPr lang="en-US" altLang="zh-CN" sz="1600">
              <a:solidFill>
                <a:schemeClr val="dk1">
                  <a:lumMod val="80000"/>
                  <a:lumOff val="20000"/>
                </a:schemeClr>
              </a:solidFill>
              <a:latin typeface="+mn-ea"/>
              <a:sym typeface="+mn-ea"/>
            </a:endParaRPr>
          </a:p>
        </p:txBody>
      </p:sp>
      <p:sp>
        <p:nvSpPr>
          <p:cNvPr id="104952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2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2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2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培训内容：结合实际工作，注重实际操作</a:t>
            </a:r>
            <a:endParaRPr lang="zh-CN" altLang="en-US" sz="1600">
              <a:solidFill>
                <a:schemeClr val="dk1">
                  <a:lumMod val="80000"/>
                  <a:lumOff val="20000"/>
                </a:schemeClr>
              </a:solidFill>
              <a:latin typeface="+mn-ea"/>
              <a:sym typeface="+mn-ea"/>
            </a:endParaRPr>
          </a:p>
        </p:txBody>
      </p:sp>
      <p:sp>
        <p:nvSpPr>
          <p:cNvPr id="104953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3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3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3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培训方式：采用案例分析、角色扮演等方式，提高员工的参与度和学习效果</a:t>
            </a:r>
            <a:endParaRPr lang="zh-CN" altLang="en-US" sz="1600">
              <a:solidFill>
                <a:schemeClr val="dk1">
                  <a:lumMod val="80000"/>
                  <a:lumOff val="20000"/>
                </a:schemeClr>
              </a:solidFill>
              <a:latin typeface="+mn-ea"/>
              <a:sym typeface="+mn-ea"/>
            </a:endParaRPr>
          </a:p>
        </p:txBody>
      </p:sp>
      <p:sp>
        <p:nvSpPr>
          <p:cNvPr id="104953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4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4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54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培训效果评估：通过考试、项目作业等方式，评估员工的学习成果，并及时调整培训计划</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https://d.book118.com/636214110204010032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7.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0.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Calibri Light</vt:lpstr>
      <vt:lpstr>宋体</vt:lpstr>
      <vt:lpstr>Office Theme</vt:lpstr>
      <vt:lpstr>创新的员工培训与发展模式</vt:lpstr>
      <vt:lpstr>目录</vt:lpstr>
      <vt:lpstr>员工培训的重要性</vt:lpstr>
      <vt:lpstr>提高员工技能和素质</vt:lpstr>
      <vt:lpstr>增强企业竞争力</vt:lpstr>
      <vt:lpstr>促进企业可持续发展</vt:lpstr>
      <vt:lpstr>传统员工培训模式的不足</vt:lpstr>
      <vt:lpstr>培训内容与实际需求脱节</vt:lpstr>
      <vt:lpstr>培训方式单一</vt:lpstr>
      <vt:lpstr>缺乏有效的评估机制</vt:lpstr>
      <vt:lpstr>创新的员工培训模式</vt:lpstr>
      <vt:lpstr>以能力为导向的培训</vt:lpstr>
      <vt:lpstr>在线学习平台</vt:lpstr>
      <vt:lpstr>实践与理论相结合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2024-09-01T00:35:21.806</cp:lastPrinted>
  <dcterms:created xsi:type="dcterms:W3CDTF">2024-08-31T16:35:21Z</dcterms:created>
  <dcterms:modified xsi:type="dcterms:W3CDTF">2024-08-31T16:35:24Z</dcterms:modified>
</cp:coreProperties>
</file>