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69.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bwMode="auto">
      <p:bgPr>
        <a:solidFill>
          <a:srgbClr val="FFFFFF"/>
        </a:solidFill>
        <a:effectLst/>
      </p:bgPr>
    </p:bg>
    <p:spTree>
      <p:nvGrpSpPr>
        <p:cNvPr id="1" name=""/>
        <p:cNvGrpSpPr/>
        <p:nvPr/>
      </p:nvGrpSpPr>
      <p:grpSpPr>
        <a:xfrm>
          <a:off x="0" y="0"/>
          <a:ext cx="0" cy="0"/>
        </a:xfrm>
      </p:grpSpPr>
      <p:sp>
        <p:nvSpPr>
          <p:cNvPr id="60418" name="幻灯片图像占位符 1"/>
          <p:cNvSpPr>
            <a:spLocks noGrp="1" noRot="1" noChangeAspect="1" noTextEdit="1"/>
          </p:cNvSpPr>
          <p:nvPr>
            <p:ph type="sldImg"/>
          </p:nvPr>
        </p:nvSpPr>
        <p:spPr>
          <a:xfrm>
            <a:off x="379413" y="684213"/>
            <a:ext cx="6096000" cy="3429000"/>
          </a:xfrm>
          <a:noFill/>
          <a:ln>
            <a:solidFill>
              <a:srgbClr val="000000"/>
            </a:solidFill>
            <a:bevel/>
          </a:ln>
        </p:spPr>
      </p:sp>
      <p:sp>
        <p:nvSpPr>
          <p:cNvPr id="60419" name="备注占位符 2"/>
          <p:cNvSpPr txBox="1">
            <a:spLocks noGrp="1" noChangeArrowheads="1"/>
          </p:cNvSpPr>
          <p:nvPr>
            <p:ph type="body" idx="1"/>
          </p:nvPr>
        </p:nvSpPr>
        <p:spPr>
          <a:xfrm>
            <a:off x="684213" y="4341813"/>
            <a:ext cx="5486400" cy="4114800"/>
          </a:xfrm>
          <a:noFill/>
        </p:spPr>
        <p:txBody>
          <a:bodyPr anchor="t"/>
          <a:lstStyle/>
          <a:p>
            <a:pPr eaLnBrk="1" hangingPunct="1">
              <a:spcBef>
                <a:spcPct val="0"/>
              </a:spcBef>
            </a:pPr>
            <a:endParaRPr lang="zh-CN" altLang="en-US"/>
          </a:p>
        </p:txBody>
      </p:sp>
      <p:sp>
        <p:nvSpPr>
          <p:cNvPr id="60420" name="灯片编号占位符 3"/>
          <p:cNvSpPr txBox="1">
            <a:spLocks noGrp="1" noChangeArrowheads="1"/>
          </p:cNvSpPr>
          <p:nvPr/>
        </p:nvSpPr>
        <p:spPr bwMode="auto">
          <a:xfrm>
            <a:off x="3881438" y="8683625"/>
            <a:ext cx="29733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Calibri"/>
                <a:ea typeface="宋体" panose="02010600030101010101" pitchFamily="2" charset="-122"/>
              </a:defRPr>
            </a:lvl1pPr>
            <a:lvl2pPr marL="742950" indent="-285750" eaLnBrk="0" hangingPunct="0">
              <a:spcBef>
                <a:spcPct val="30000"/>
              </a:spcBef>
              <a:defRPr sz="1200">
                <a:solidFill>
                  <a:schemeClr val="tx1"/>
                </a:solidFill>
                <a:latin typeface="Calibri"/>
                <a:ea typeface="宋体" panose="02010600030101010101" pitchFamily="2" charset="-122"/>
              </a:defRPr>
            </a:lvl2pPr>
            <a:lvl3pPr marL="1143000" indent="-228600" eaLnBrk="0" hangingPunct="0">
              <a:spcBef>
                <a:spcPct val="30000"/>
              </a:spcBef>
              <a:defRPr sz="1200">
                <a:solidFill>
                  <a:schemeClr val="tx1"/>
                </a:solidFill>
                <a:latin typeface="Calibri"/>
                <a:ea typeface="宋体" panose="02010600030101010101" pitchFamily="2" charset="-122"/>
              </a:defRPr>
            </a:lvl3pPr>
            <a:lvl4pPr marL="1600200" indent="-228600" eaLnBrk="0" hangingPunct="0">
              <a:spcBef>
                <a:spcPct val="30000"/>
              </a:spcBef>
              <a:defRPr sz="1200">
                <a:solidFill>
                  <a:schemeClr val="tx1"/>
                </a:solidFill>
                <a:latin typeface="Calibri"/>
                <a:ea typeface="宋体" panose="02010600030101010101" pitchFamily="2" charset="-122"/>
              </a:defRPr>
            </a:lvl4pPr>
            <a:lvl5pPr marL="2057400" indent="-228600" eaLnBrk="0" hangingPunct="0">
              <a:spcBef>
                <a:spcPct val="30000"/>
              </a:spcBef>
              <a:defRPr sz="1200">
                <a:solidFill>
                  <a:schemeClr val="tx1"/>
                </a:solidFill>
                <a:latin typeface="Calibri"/>
                <a:ea typeface="宋体" panose="02010600030101010101" pitchFamily="2" charset="-122"/>
              </a:defRPr>
            </a:lvl5pPr>
            <a:lvl6pPr marL="2514600" indent="-228600" eaLnBrk="0" fontAlgn="base" hangingPunct="0">
              <a:spcBef>
                <a:spcPct val="30000"/>
              </a:spcBef>
              <a:spcAft>
                <a:spcPct val="0"/>
              </a:spcAft>
              <a:defRPr sz="1200">
                <a:solidFill>
                  <a:schemeClr val="tx1"/>
                </a:solidFill>
                <a:latin typeface="Calibri"/>
                <a:ea typeface="宋体" panose="02010600030101010101" pitchFamily="2" charset="-122"/>
              </a:defRPr>
            </a:lvl6pPr>
            <a:lvl7pPr marL="2971800" indent="-228600" eaLnBrk="0" fontAlgn="base" hangingPunct="0">
              <a:spcBef>
                <a:spcPct val="30000"/>
              </a:spcBef>
              <a:spcAft>
                <a:spcPct val="0"/>
              </a:spcAft>
              <a:defRPr sz="1200">
                <a:solidFill>
                  <a:schemeClr val="tx1"/>
                </a:solidFill>
                <a:latin typeface="Calibri"/>
                <a:ea typeface="宋体" panose="02010600030101010101" pitchFamily="2" charset="-122"/>
              </a:defRPr>
            </a:lvl7pPr>
            <a:lvl8pPr marL="3429000" indent="-228600" eaLnBrk="0" fontAlgn="base" hangingPunct="0">
              <a:spcBef>
                <a:spcPct val="30000"/>
              </a:spcBef>
              <a:spcAft>
                <a:spcPct val="0"/>
              </a:spcAft>
              <a:defRPr sz="1200">
                <a:solidFill>
                  <a:schemeClr val="tx1"/>
                </a:solidFill>
                <a:latin typeface="Calibri"/>
                <a:ea typeface="宋体" panose="02010600030101010101" pitchFamily="2" charset="-122"/>
              </a:defRPr>
            </a:lvl8pPr>
            <a:lvl9pPr marL="3886200" indent="-228600" eaLnBrk="0" fontAlgn="base" hangingPunct="0">
              <a:spcBef>
                <a:spcPct val="30000"/>
              </a:spcBef>
              <a:spcAft>
                <a:spcPct val="0"/>
              </a:spcAft>
              <a:defRPr sz="1200">
                <a:solidFill>
                  <a:schemeClr val="tx1"/>
                </a:solidFill>
                <a:latin typeface="Calibri"/>
                <a:ea typeface="宋体" panose="02010600030101010101" pitchFamily="2" charset="-122"/>
              </a:defRPr>
            </a:lvl9pPr>
          </a:lstStyle>
          <a:p>
            <a:pPr algn="r" eaLnBrk="1" hangingPunct="1">
              <a:spcBef>
                <a:spcPct val="0"/>
              </a:spcBef>
              <a:buFontTx/>
              <a:buNone/>
            </a:pPr>
            <a:fld id="{BA83DE71-290C-4157-9B86-E4A7E397BDBD}" type="slidenum">
              <a:rPr lang="zh-CN" altLang="en-US">
                <a:solidFill>
                  <a:srgbClr val="000000"/>
                </a:solidFill>
              </a:rPr>
              <a:t>12</a:t>
            </a:fld>
            <a:endParaRPr lang="zh-CN" altLang="en-US">
              <a:solidFill>
                <a:srgbClr val="000000"/>
              </a:solidFill>
            </a:endParaRPr>
          </a:p>
        </p:txBody>
      </p:sp>
    </p:spTree>
  </p:cSld>
  <p:clrMapOvr>
    <a:overrideClrMapping bg1="lt1" tx1="dk1" bg2="lt2" tx2="dk2" accent1="accent1" accent2="accent2" accent3="accent3" accent4="accent4" accent5="accent5" accent6="accent6" hlink="hlink" folHlink="folHlink"/>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7761CA-3E09-4116-9A4D-0677E353D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C5749-973E-4CE3-9406-6CBAAF1D8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96E7A5-9589-46D8-8010-A2E8DFC107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75FC2F-FB25-4B10-A297-1603ED55C4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F7C314-B716-45C6-80F7-D628E18AF1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F50E10-1DD3-489B-B78F-92D8393F34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F4D573-3442-48CB-B25F-31F8844E6A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B9FD3-19F2-4085-854C-B0589EFAD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F240BE-116C-4983-82E5-C04DBD80D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67FBD8-0F28-4FA1-A0F8-6C59E4FB1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53EE8-BA76-42AF-B959-65DBA3E27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cSld name="标题和表格">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609600" y="274639"/>
            <a:ext cx="10972800" cy="1143000"/>
          </a:xfrm>
        </p:spPr>
        <p:txBody>
          <a:bodyPr/>
          <a:lstStyle/>
          <a:p>
            <a:pPr fontAlgn="base"/>
            <a:r>
              <a:rPr lang="zh-CN" altLang="en-US" strike="noStrike" noProof="1"/>
              <a:t>单击此处编辑母版标题样式</a:t>
            </a:r>
            <a:endParaRPr lang="zh-CN" altLang="en-US" strike="noStrike" noProof="1"/>
          </a:p>
        </p:txBody>
      </p:sp>
      <p:sp>
        <p:nvSpPr>
          <p:cNvPr id="3" name="表格占位符 2"/>
          <p:cNvSpPr>
            <a:spLocks noGrp="1"/>
          </p:cNvSpPr>
          <p:nvPr>
            <p:ph type="tbl" idx="1"/>
          </p:nvPr>
        </p:nvSpPr>
        <p:spPr>
          <a:xfrm>
            <a:off x="609600" y="1600200"/>
            <a:ext cx="10972800" cy="4525963"/>
          </a:xfrm>
        </p:spPr>
        <p:txBody>
          <a:bodyPr vert="horz" wrap="square" lIns="91440" tIns="45720" rIns="91440" bIns="45720" numCol="1" anchor="t" anchorCtr="0" compatLnSpc="1"/>
          <a:lstStyle/>
          <a:p>
            <a:pPr marL="341630" marR="0" lvl="0" indent="-339725" algn="l" defTabSz="0" rtl="0" eaLnBrk="0" fontAlgn="base" latinLnBrk="0" hangingPunct="0">
              <a:lnSpc>
                <a:spcPct val="100000"/>
              </a:lnSpc>
              <a:spcBef>
                <a:spcPct val="15000"/>
              </a:spcBef>
              <a:spcAft>
                <a:spcPct val="0"/>
              </a:spcAft>
              <a:buClrTx/>
              <a:buSzTx/>
              <a:buFont typeface="Arial" pitchFamily="34" charset="0"/>
              <a:buChar char="•"/>
              <a:defRPr/>
            </a:pPr>
            <a:endParaRPr kumimoji="0" lang="zh-CN" altLang="en-US" sz="3200" b="0" i="0" u="none" strike="noStrike" kern="1200" cap="none" spc="0" normalizeH="0" baseline="0" noProof="0">
              <a:ln>
                <a:noFill/>
              </a:ln>
              <a:solidFill>
                <a:schemeClr val="tx1"/>
              </a:solidFill>
              <a:effectLst/>
              <a:uLnTx/>
              <a:uFillTx/>
              <a:latin typeface="宋体" panose="02010600030101010101" pitchFamily="2" charset="-122"/>
              <a:ea typeface="+mn-ea"/>
              <a:cs typeface="宋体" panose="02010600030101010101" pitchFamily="2" charset="-122"/>
              <a:sym typeface="Calibri"/>
            </a:endParaRPr>
          </a:p>
        </p:txBody>
      </p:sp>
      <p:sp>
        <p:nvSpPr>
          <p:cNvPr id="41988" name="日期占位符 3"/>
          <p:cNvSpPr>
            <a:spLocks noGrp="1"/>
          </p:cNvSpPr>
          <p:nvPr>
            <p:ph type="dt" sz="half" idx="10"/>
          </p:nvPr>
        </p:nvSpPr>
        <p:spPr>
          <a:xfrm>
            <a:off x="609600" y="6357938"/>
            <a:ext cx="2844800" cy="365125"/>
          </a:xfrm>
          <a:prstGeom prst="rect">
            <a:avLst/>
          </a:prstGeom>
          <a:noFill/>
          <a:ln w="9525">
            <a:noFill/>
          </a:ln>
        </p:spPr>
        <p:txBody>
          <a:bodyPr vert="horz" anchor="ctr" anchorCtr="0"/>
          <a:lstStyle>
            <a:defPPr>
              <a:defRPr lang="zh-CN"/>
            </a:defPPr>
            <a:lvl1pPr marL="0" indent="0" algn="l" defTabSz="914400" rtl="0" eaLnBrk="0" fontAlgn="base" hangingPunct="0">
              <a:lnSpc>
                <a:spcPct val="100000"/>
              </a:lnSpc>
              <a:spcBef>
                <a:spcPct val="0"/>
              </a:spcBef>
              <a:spcAft>
                <a:spcPct val="0"/>
              </a:spcAft>
              <a:buClrTx/>
              <a:buSzTx/>
              <a:buFontTx/>
              <a:buNone/>
              <a:defRPr kumimoji="1" lang="zh-CN" altLang="en-US" sz="1865" b="0" i="0" u="none" baseline="0" noProof="0">
                <a:solidFill>
                  <a:srgbClr val="000000"/>
                </a:solidFill>
                <a:latin typeface="Arial" pitchFamily="34" charset="0"/>
                <a:ea typeface="宋体" panose="02010600030101010101"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5pPr>
          </a:lstStyle>
          <a:p>
            <a:pPr lvl="0"/>
            <a:endParaRPr lang="en-US" altLang="zh-CN" sz="1800">
              <a:solidFill>
                <a:srgbClr val="000000"/>
              </a:solidFill>
              <a:latin typeface="Arial" pitchFamily="34" charset="0"/>
              <a:sym typeface="Calibri"/>
            </a:endParaRPr>
          </a:p>
        </p:txBody>
      </p:sp>
      <p:sp>
        <p:nvSpPr>
          <p:cNvPr id="41989" name="页脚占位符 4"/>
          <p:cNvSpPr>
            <a:spLocks noGrp="1"/>
          </p:cNvSpPr>
          <p:nvPr>
            <p:ph type="ftr" sz="quarter" idx="11"/>
          </p:nvPr>
        </p:nvSpPr>
        <p:spPr>
          <a:xfrm>
            <a:off x="4165600" y="6357938"/>
            <a:ext cx="3860800" cy="365125"/>
          </a:xfrm>
          <a:prstGeom prst="rect">
            <a:avLst/>
          </a:prstGeom>
          <a:noFill/>
          <a:ln w="9525">
            <a:noFill/>
          </a:ln>
        </p:spPr>
        <p:txBody>
          <a:bodyPr vert="horz" anchor="ctr" anchorCtr="0"/>
          <a:lstStyle>
            <a:defPPr>
              <a:defRPr lang="zh-CN"/>
            </a:defPPr>
            <a:lvl1pPr marL="0" indent="0" algn="l" defTabSz="914400" rtl="0" eaLnBrk="0" fontAlgn="base" hangingPunct="0">
              <a:lnSpc>
                <a:spcPct val="100000"/>
              </a:lnSpc>
              <a:spcBef>
                <a:spcPct val="0"/>
              </a:spcBef>
              <a:spcAft>
                <a:spcPct val="0"/>
              </a:spcAft>
              <a:buClrTx/>
              <a:buSzTx/>
              <a:buFontTx/>
              <a:buNone/>
              <a:defRPr kumimoji="1" lang="zh-CN" altLang="en-US" sz="1865" b="0" i="0" u="none" baseline="0" noProof="0">
                <a:solidFill>
                  <a:srgbClr val="000000"/>
                </a:solidFill>
                <a:latin typeface="Arial" pitchFamily="34" charset="0"/>
                <a:ea typeface="宋体" panose="02010600030101010101" pitchFamily="2" charset="-122"/>
                <a:cs typeface="+mn-cs"/>
              </a:defRPr>
            </a:lvl1pPr>
            <a:lvl2pPr marL="4572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5pPr>
          </a:lstStyle>
          <a:p>
            <a:pPr lvl="0" algn="ctr"/>
            <a:endParaRPr lang="en-US" altLang="zh-CN" sz="1800">
              <a:solidFill>
                <a:srgbClr val="000000"/>
              </a:solidFill>
              <a:latin typeface="Arial" pitchFamily="34" charset="0"/>
              <a:sym typeface="Calibri"/>
            </a:endParaRPr>
          </a:p>
        </p:txBody>
      </p:sp>
      <p:sp>
        <p:nvSpPr>
          <p:cNvPr id="41990" name="灯片编号占位符 5"/>
          <p:cNvSpPr>
            <a:spLocks noGrp="1"/>
          </p:cNvSpPr>
          <p:nvPr>
            <p:ph type="sldNum" sz="quarter" idx="12"/>
          </p:nvPr>
        </p:nvSpPr>
        <p:spPr>
          <a:xfrm>
            <a:off x="8737600" y="6357938"/>
            <a:ext cx="2844800" cy="365125"/>
          </a:xfrm>
          <a:prstGeom prst="rect">
            <a:avLst/>
          </a:prstGeom>
          <a:noFill/>
          <a:ln w="9525">
            <a:noFill/>
          </a:ln>
        </p:spPr>
        <p:txBody>
          <a:bodyPr vert="horz" wrap="square" lIns="91440" tIns="45720" rIns="91440" bIns="45720" numCol="1" anchor="ctr" anchorCtr="0" compatLnSpc="1"/>
          <a:lstStyle>
            <a:defPPr>
              <a:defRPr lang="zh-CN"/>
            </a:defPPr>
            <a:lvl1pPr marL="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lang="zh-CN" altLang="en-US" sz="1400" b="0" i="0" u="none" baseline="0">
                <a:solidFill>
                  <a:schemeClr val="tx1"/>
                </a:solidFill>
                <a:latin typeface="Tahoma" panose="020b0604030504040204" pitchFamily="34" charset="0"/>
                <a:ea typeface="宋体" panose="02010600030101010101" pitchFamily="2" charset="-122"/>
              </a:defRPr>
            </a:lvl5pPr>
          </a:lstStyle>
          <a:p>
            <a:pPr lvl="0" algn="r" eaLnBrk="1" hangingPunct="1"/>
            <a:fld id="{ACE177F1-7D73-4536-8ED6-5B4945932AB9}" type="slidenum">
              <a:rPr lang="en-US" altLang="zh-CN" sz="1600">
                <a:solidFill>
                  <a:srgbClr val="898989"/>
                </a:solidFill>
                <a:latin typeface="宋体" panose="02010600030101010101" pitchFamily="2" charset="-122"/>
                <a:sym typeface="Calibri"/>
              </a:rPr>
              <a:t/>
            </a:fld>
            <a:endParaRPr lang="en-US" altLang="zh-CN" sz="1600">
              <a:solidFill>
                <a:srgbClr val="898989"/>
              </a:solidFill>
              <a:latin typeface="宋体" panose="02010600030101010101" pitchFamily="2" charset="-122"/>
              <a:ea typeface="Arial" pitchFamily="34" charset="0"/>
              <a:sym typeface="Calibri"/>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57.xml" /><Relationship Id="rId14" Type="http://schemas.openxmlformats.org/officeDocument/2006/relationships/tags" Target="../tags/tag58.xml" /><Relationship Id="rId15" Type="http://schemas.openxmlformats.org/officeDocument/2006/relationships/tags" Target="../tags/tag59.xml" /><Relationship Id="rId16" Type="http://schemas.openxmlformats.org/officeDocument/2006/relationships/tags" Target="../tags/tag60.xml" /><Relationship Id="rId17" Type="http://schemas.openxmlformats.org/officeDocument/2006/relationships/tags" Target="../tags/tag61.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62.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67.xml" /><Relationship Id="rId3" Type="http://schemas.openxmlformats.org/officeDocument/2006/relationships/oleObject" Target="../embeddings/oleObject1.bin" TargetMode="Internal" /><Relationship Id="rId4" Type="http://schemas.openxmlformats.org/officeDocument/2006/relationships/image" Target="../media/image4.png" /><Relationship Id="rId5" Type="http://schemas.openxmlformats.org/officeDocument/2006/relationships/vmlDrawing" Target="../drawings/vmlDrawing1.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68.xml" /><Relationship Id="rId3" Type="http://schemas.openxmlformats.org/officeDocument/2006/relationships/oleObject" Target="../embeddings/oleObject2.bin" TargetMode="Internal" /><Relationship Id="rId4" Type="http://schemas.openxmlformats.org/officeDocument/2006/relationships/image" Target="../media/image4.png" /><Relationship Id="rId5" Type="http://schemas.openxmlformats.org/officeDocument/2006/relationships/vmlDrawing" Target="../drawings/vmlDrawing2.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1420511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ctrTitle"/>
            <p:custDataLst>
              <p:tags r:id="rId2"/>
            </p:custDataLst>
          </p:nvPr>
        </p:nvSpPr>
        <p:spPr/>
        <p:txBody>
          <a:bodyPr/>
          <a:lstStyle/>
          <a:p>
            <a:r>
              <a:rPr lang="en-US" altLang="zh-CN"/>
              <a:t>1.2.2</a:t>
            </a:r>
            <a:r>
              <a:rPr lang="zh-CN" altLang="en-US"/>
              <a:t>孟德尔的豌豆杂交实验（二）</a:t>
            </a:r>
            <a:endParaRPr lang="zh-CN" altLang="en-US"/>
          </a:p>
        </p:txBody>
      </p:sp>
      <p:sp>
        <p:nvSpPr>
          <p:cNvPr id="3" name="副标题 2" title=""/>
          <p:cNvSpPr>
            <a:spLocks noGrp="1"/>
          </p:cNvSpPr>
          <p:nvPr>
            <p:ph type="subTitle" idx="1"/>
            <p:custDataLst>
              <p:tags r:id="rId3"/>
            </p:custDataLst>
          </p:nvPr>
        </p:nvSpPr>
        <p:spPr/>
        <p:txBody>
          <a:bodyPr/>
          <a:lstStyle/>
          <a:p>
            <a:r>
              <a:rPr lang="zh-CN" altLang="en-US"/>
              <a:t>第二课时</a:t>
            </a:r>
            <a:endParaRPr lang="zh-CN" altLang="en-US"/>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title=""/>
          <p:cNvSpPr txBox="1"/>
          <p:nvPr/>
        </p:nvSpPr>
        <p:spPr>
          <a:xfrm>
            <a:off x="911424" y="764704"/>
            <a:ext cx="9793088"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基因自由组合规律的常用解法：</a:t>
            </a:r>
            <a:endParaRPr lang="zh-CN" altLang="en-US" sz="2800" b="1">
              <a:solidFill>
                <a:srgbClr val="FF0000"/>
              </a:solidFill>
            </a:endParaRPr>
          </a:p>
        </p:txBody>
      </p:sp>
      <p:sp>
        <p:nvSpPr>
          <p:cNvPr id="9" name="TextBox 8" title=""/>
          <p:cNvSpPr txBox="1"/>
          <p:nvPr/>
        </p:nvSpPr>
        <p:spPr>
          <a:xfrm>
            <a:off x="1415480" y="2132856"/>
            <a:ext cx="9505056" cy="18158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mn-ea"/>
                <a:ea typeface="+mn-ea"/>
              </a:rPr>
              <a:t>1.</a:t>
            </a:r>
            <a:r>
              <a:rPr lang="zh-CN" altLang="en-US" sz="2800" b="1">
                <a:solidFill>
                  <a:srgbClr val="FF0000"/>
                </a:solidFill>
                <a:latin typeface="+mn-ea"/>
                <a:ea typeface="+mn-ea"/>
              </a:rPr>
              <a:t>分解</a:t>
            </a:r>
            <a:r>
              <a:rPr lang="zh-CN" altLang="en-US" sz="2800" b="1">
                <a:latin typeface="+mn-ea"/>
                <a:ea typeface="+mn-ea"/>
              </a:rPr>
              <a:t>：一对一对单独考虑，用基因的分离定律进行分析。</a:t>
            </a:r>
            <a:endParaRPr lang="en-US" altLang="zh-CN" sz="2800" b="1">
              <a:latin typeface="+mn-ea"/>
              <a:ea typeface="+mn-ea"/>
            </a:endParaRPr>
          </a:p>
          <a:p>
            <a:endParaRPr lang="en-US" altLang="zh-CN" sz="2800" b="1">
              <a:latin typeface="+mn-ea"/>
              <a:ea typeface="+mn-ea"/>
            </a:endParaRPr>
          </a:p>
          <a:p>
            <a:endParaRPr lang="en-US" altLang="zh-CN" sz="2800" b="1">
              <a:latin typeface="+mn-ea"/>
              <a:ea typeface="+mn-ea"/>
            </a:endParaRPr>
          </a:p>
          <a:p>
            <a:r>
              <a:rPr lang="en-US" altLang="zh-CN" sz="2800" b="1">
                <a:latin typeface="+mn-ea"/>
                <a:ea typeface="+mn-ea"/>
              </a:rPr>
              <a:t>2.</a:t>
            </a:r>
            <a:r>
              <a:rPr lang="zh-CN" altLang="en-US" sz="2800" b="1">
                <a:solidFill>
                  <a:srgbClr val="FF0000"/>
                </a:solidFill>
                <a:latin typeface="+mn-ea"/>
                <a:ea typeface="+mn-ea"/>
              </a:rPr>
              <a:t>组合</a:t>
            </a:r>
            <a:r>
              <a:rPr lang="zh-CN" altLang="en-US" sz="2800" b="1">
                <a:latin typeface="+mn-ea"/>
                <a:ea typeface="+mn-ea"/>
              </a:rPr>
              <a:t>：将结果按一定方式进行组合或</a:t>
            </a:r>
            <a:r>
              <a:rPr lang="zh-CN" altLang="en-US" sz="2800" b="1">
                <a:solidFill>
                  <a:srgbClr val="FF0000"/>
                </a:solidFill>
                <a:latin typeface="+mn-ea"/>
                <a:ea typeface="+mn-ea"/>
              </a:rPr>
              <a:t>相乘</a:t>
            </a:r>
            <a:r>
              <a:rPr lang="zh-CN" altLang="en-US" sz="2800" b="1">
                <a:latin typeface="+mn-ea"/>
                <a:ea typeface="+mn-ea"/>
              </a:rPr>
              <a:t>。</a:t>
            </a:r>
            <a:endParaRPr lang="zh-CN" altLang="en-US" sz="2800" b="1">
              <a:latin typeface="+mn-ea"/>
              <a:ea typeface="+mn-ea"/>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29" name="Text Box 2" title=""/>
          <p:cNvSpPr/>
          <p:nvPr/>
        </p:nvSpPr>
        <p:spPr>
          <a:xfrm>
            <a:off x="844550" y="781050"/>
            <a:ext cx="10044113" cy="12985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zh-CN" altLang="en-US" sz="2800" b="1">
                <a:solidFill>
                  <a:srgbClr val="000000"/>
                </a:solidFill>
                <a:latin typeface="黑体" panose="02010609060101010101" pitchFamily="49" charset="-122"/>
                <a:ea typeface="黑体" panose="02010609060101010101" pitchFamily="49" charset="-122"/>
              </a:rPr>
              <a:t>典例</a:t>
            </a:r>
            <a:r>
              <a:rPr lang="en-US" altLang="zh-CN" sz="2800" b="1">
                <a:solidFill>
                  <a:srgbClr val="000000"/>
                </a:solidFill>
                <a:latin typeface="黑体" panose="02010609060101010101" pitchFamily="49" charset="-122"/>
                <a:ea typeface="黑体" panose="02010609060101010101" pitchFamily="49" charset="-122"/>
              </a:rPr>
              <a:t>1</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能产生多少种配子？</a:t>
            </a:r>
            <a:r>
              <a:rPr lang="en-US" altLang="zh-CN" sz="2800" b="1" err="1">
                <a:solidFill>
                  <a:srgbClr val="000000"/>
                </a:solidFill>
                <a:latin typeface="黑体" panose="02010609060101010101" pitchFamily="49" charset="-122"/>
                <a:ea typeface="黑体" panose="02010609060101010101" pitchFamily="49" charset="-122"/>
              </a:rPr>
              <a:t>aBC</a:t>
            </a:r>
            <a:r>
              <a:rPr lang="zh-CN" altLang="en-US" sz="2800" b="1">
                <a:solidFill>
                  <a:srgbClr val="000000"/>
                </a:solidFill>
                <a:latin typeface="黑体" panose="02010609060101010101" pitchFamily="49" charset="-122"/>
                <a:ea typeface="黑体" panose="02010609060101010101" pitchFamily="49" charset="-122"/>
              </a:rPr>
              <a:t>配子的概率？</a:t>
            </a: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140000"/>
              </a:lnSpc>
            </a:pPr>
            <a:r>
              <a:rPr lang="zh-CN" altLang="en-US" sz="2800" b="1">
                <a:solidFill>
                  <a:srgbClr val="000000"/>
                </a:solidFill>
                <a:latin typeface="黑体" panose="02010609060101010101" pitchFamily="49" charset="-122"/>
                <a:ea typeface="黑体" panose="02010609060101010101" pitchFamily="49" charset="-122"/>
              </a:rPr>
              <a:t>解题思路：</a:t>
            </a:r>
            <a:endParaRPr lang="zh-CN" altLang="en-US" sz="1800">
              <a:solidFill>
                <a:srgbClr val="000000"/>
              </a:solidFill>
              <a:latin typeface="Arial" pitchFamily="34" charset="0"/>
              <a:ea typeface="Arial" pitchFamily="34" charset="0"/>
            </a:endParaRPr>
          </a:p>
        </p:txBody>
      </p:sp>
      <p:sp>
        <p:nvSpPr>
          <p:cNvPr id="48130" name="Rectangle 9" title=""/>
          <p:cNvSpPr/>
          <p:nvPr/>
        </p:nvSpPr>
        <p:spPr>
          <a:xfrm>
            <a:off x="2073275" y="4318374"/>
            <a:ext cx="9144000"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800" b="1">
                <a:solidFill>
                  <a:srgbClr val="000000"/>
                </a:solidFill>
                <a:latin typeface="黑体" panose="02010609060101010101" pitchFamily="49" charset="-122"/>
                <a:ea typeface="黑体" panose="02010609060101010101" pitchFamily="49" charset="-122"/>
              </a:rPr>
              <a:t>子代有</a:t>
            </a:r>
            <a:r>
              <a:rPr lang="en-US" altLang="zh-CN" sz="2800" b="1">
                <a:solidFill>
                  <a:srgbClr val="FF0000"/>
                </a:solidFill>
                <a:latin typeface="黑体" panose="02010609060101010101" pitchFamily="49" charset="-122"/>
                <a:ea typeface="黑体" panose="02010609060101010101" pitchFamily="49" charset="-122"/>
              </a:rPr>
              <a:t>2×1×2=4</a:t>
            </a:r>
            <a:r>
              <a:rPr lang="zh-CN" altLang="en-US" sz="2800" b="1">
                <a:solidFill>
                  <a:srgbClr val="000000"/>
                </a:solidFill>
                <a:latin typeface="黑体" panose="02010609060101010101" pitchFamily="49" charset="-122"/>
                <a:ea typeface="黑体" panose="02010609060101010101" pitchFamily="49" charset="-122"/>
              </a:rPr>
              <a:t>种配子</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31" name="Rectangle 11" title=""/>
          <p:cNvSpPr/>
          <p:nvPr/>
        </p:nvSpPr>
        <p:spPr>
          <a:xfrm>
            <a:off x="2092325" y="3119438"/>
            <a:ext cx="1476375" cy="522287"/>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BB</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32" name="Rectangle 12" title=""/>
          <p:cNvSpPr/>
          <p:nvPr/>
        </p:nvSpPr>
        <p:spPr>
          <a:xfrm>
            <a:off x="2092325" y="2414588"/>
            <a:ext cx="1476375" cy="69532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err="1">
                <a:solidFill>
                  <a:srgbClr val="000000"/>
                </a:solidFill>
                <a:latin typeface="黑体" panose="02010609060101010101" pitchFamily="49" charset="-122"/>
                <a:ea typeface="黑体" panose="02010609060101010101" pitchFamily="49" charset="-122"/>
              </a:rPr>
              <a:t>Aa</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33" name="Rectangle 13" title=""/>
          <p:cNvSpPr/>
          <p:nvPr/>
        </p:nvSpPr>
        <p:spPr>
          <a:xfrm>
            <a:off x="7456488" y="3105150"/>
            <a:ext cx="1447800" cy="522288"/>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1</a:t>
            </a:r>
            <a:r>
              <a:rPr lang="zh-CN" altLang="en-US" sz="2800" b="1">
                <a:solidFill>
                  <a:srgbClr val="000000"/>
                </a:solidFill>
                <a:latin typeface="黑体" panose="02010609060101010101" pitchFamily="49" charset="-122"/>
                <a:ea typeface="黑体" panose="02010609060101010101" pitchFamily="49" charset="-122"/>
              </a:rPr>
              <a:t>种配子</a:t>
            </a:r>
            <a:endParaRPr lang="zh-CN" altLang="en-US" sz="2800" b="1">
              <a:solidFill>
                <a:srgbClr val="000000"/>
              </a:solidFill>
              <a:latin typeface="黑体" panose="02010609060101010101" pitchFamily="49" charset="-122"/>
              <a:ea typeface="黑体" panose="02010609060101010101" pitchFamily="49" charset="-122"/>
            </a:endParaRPr>
          </a:p>
        </p:txBody>
      </p:sp>
      <p:sp>
        <p:nvSpPr>
          <p:cNvPr id="48134" name="Rectangle 14" title=""/>
          <p:cNvSpPr/>
          <p:nvPr/>
        </p:nvSpPr>
        <p:spPr>
          <a:xfrm>
            <a:off x="7443788" y="2471738"/>
            <a:ext cx="1447800" cy="522287"/>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种配子</a:t>
            </a:r>
            <a:endParaRPr lang="en-US" altLang="zh-CN" sz="2800" b="1">
              <a:solidFill>
                <a:srgbClr val="000000"/>
              </a:solidFill>
              <a:latin typeface="黑体" panose="02010609060101010101" pitchFamily="49" charset="-122"/>
              <a:ea typeface="黑体" panose="02010609060101010101" pitchFamily="49" charset="-122"/>
            </a:endParaRPr>
          </a:p>
        </p:txBody>
      </p:sp>
      <p:cxnSp>
        <p:nvCxnSpPr>
          <p:cNvPr id="48135" name="Line 16" title=""/>
          <p:cNvCxnSpPr/>
          <p:nvPr/>
        </p:nvCxnSpPr>
        <p:spPr>
          <a:xfrm>
            <a:off x="3279775" y="2905125"/>
            <a:ext cx="936625" cy="0"/>
          </a:xfrm>
          <a:prstGeom prst="line">
            <a:avLst/>
          </a:prstGeom>
          <a:noFill/>
          <a:ln>
            <a:solidFill>
              <a:schemeClr val="tx1"/>
            </a:solidFill>
            <a:round/>
            <a:tailEnd type="triangle"/>
          </a:ln>
        </p:spPr>
      </p:cxnSp>
      <p:cxnSp>
        <p:nvCxnSpPr>
          <p:cNvPr id="48136" name="Line 17" title=""/>
          <p:cNvCxnSpPr/>
          <p:nvPr/>
        </p:nvCxnSpPr>
        <p:spPr>
          <a:xfrm>
            <a:off x="3279775" y="3479800"/>
            <a:ext cx="865188" cy="0"/>
          </a:xfrm>
          <a:prstGeom prst="line">
            <a:avLst/>
          </a:prstGeom>
          <a:noFill/>
          <a:ln>
            <a:solidFill>
              <a:schemeClr val="tx1"/>
            </a:solidFill>
            <a:round/>
            <a:tailEnd type="triangle"/>
          </a:ln>
        </p:spPr>
      </p:cxnSp>
      <p:sp>
        <p:nvSpPr>
          <p:cNvPr id="48137" name="Rectangle 19" title=""/>
          <p:cNvSpPr/>
          <p:nvPr/>
        </p:nvSpPr>
        <p:spPr>
          <a:xfrm>
            <a:off x="4287838" y="2398713"/>
            <a:ext cx="581025" cy="696912"/>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a:solidFill>
                  <a:srgbClr val="000000"/>
                </a:solidFill>
                <a:latin typeface="黑体" panose="02010609060101010101" pitchFamily="49" charset="-122"/>
                <a:ea typeface="黑体" panose="02010609060101010101" pitchFamily="49" charset="-122"/>
              </a:rPr>
              <a:t>A</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38" name="Rectangle 20" title=""/>
          <p:cNvSpPr/>
          <p:nvPr/>
        </p:nvSpPr>
        <p:spPr>
          <a:xfrm>
            <a:off x="4287838" y="3119438"/>
            <a:ext cx="746125" cy="522287"/>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B</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39" name="Rectangle 19" title=""/>
          <p:cNvSpPr/>
          <p:nvPr/>
        </p:nvSpPr>
        <p:spPr>
          <a:xfrm>
            <a:off x="5176838" y="2414588"/>
            <a:ext cx="579437" cy="69532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a:solidFill>
                  <a:srgbClr val="000000"/>
                </a:solidFill>
                <a:latin typeface="黑体" panose="02010609060101010101" pitchFamily="49" charset="-122"/>
                <a:ea typeface="黑体" panose="02010609060101010101" pitchFamily="49" charset="-122"/>
              </a:rPr>
              <a:t>a</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41" name="Rectangle 11" title=""/>
          <p:cNvSpPr/>
          <p:nvPr/>
        </p:nvSpPr>
        <p:spPr>
          <a:xfrm>
            <a:off x="2073275" y="3667125"/>
            <a:ext cx="1476375"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Cc</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42" name="Rectangle 13" title=""/>
          <p:cNvSpPr/>
          <p:nvPr/>
        </p:nvSpPr>
        <p:spPr>
          <a:xfrm>
            <a:off x="7437438" y="3652838"/>
            <a:ext cx="1447800"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种配子</a:t>
            </a:r>
            <a:endParaRPr lang="zh-CN" altLang="en-US" sz="2800" b="1">
              <a:solidFill>
                <a:srgbClr val="000000"/>
              </a:solidFill>
              <a:latin typeface="黑体" panose="02010609060101010101" pitchFamily="49" charset="-122"/>
              <a:ea typeface="黑体" panose="02010609060101010101" pitchFamily="49" charset="-122"/>
            </a:endParaRPr>
          </a:p>
        </p:txBody>
      </p:sp>
      <p:cxnSp>
        <p:nvCxnSpPr>
          <p:cNvPr id="48143" name="Line 17" title=""/>
          <p:cNvCxnSpPr/>
          <p:nvPr/>
        </p:nvCxnSpPr>
        <p:spPr>
          <a:xfrm>
            <a:off x="3260725" y="4027488"/>
            <a:ext cx="865188" cy="0"/>
          </a:xfrm>
          <a:prstGeom prst="line">
            <a:avLst/>
          </a:prstGeom>
          <a:noFill/>
          <a:ln>
            <a:solidFill>
              <a:schemeClr val="tx1"/>
            </a:solidFill>
            <a:round/>
            <a:tailEnd type="triangle"/>
          </a:ln>
        </p:spPr>
      </p:cxnSp>
      <p:sp>
        <p:nvSpPr>
          <p:cNvPr id="48144" name="Rectangle 20" title=""/>
          <p:cNvSpPr/>
          <p:nvPr/>
        </p:nvSpPr>
        <p:spPr>
          <a:xfrm>
            <a:off x="4268788" y="3667125"/>
            <a:ext cx="744537"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C</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45" name="Rectangle 20" title=""/>
          <p:cNvSpPr/>
          <p:nvPr/>
        </p:nvSpPr>
        <p:spPr>
          <a:xfrm>
            <a:off x="5121275" y="3703638"/>
            <a:ext cx="744538"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c</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8146" name="Text Box 4" title=""/>
          <p:cNvSpPr/>
          <p:nvPr/>
        </p:nvSpPr>
        <p:spPr>
          <a:xfrm>
            <a:off x="170837" y="226825"/>
            <a:ext cx="7489825"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spcBef>
                <a:spcPct val="50000"/>
              </a:spcBef>
            </a:pPr>
            <a:r>
              <a:rPr lang="zh-CN" altLang="en-US" sz="2800" b="1">
                <a:solidFill>
                  <a:srgbClr val="FF0000"/>
                </a:solidFill>
                <a:latin typeface="Arial" pitchFamily="34" charset="0"/>
                <a:ea typeface="黑体" panose="02010609060101010101" pitchFamily="49" charset="-122"/>
              </a:rPr>
              <a:t>题型一：子代配子问题</a:t>
            </a:r>
            <a:endParaRPr lang="zh-CN" altLang="en-US" sz="2800" b="1">
              <a:solidFill>
                <a:srgbClr val="FF0000"/>
              </a:solidFill>
              <a:latin typeface="Arial" pitchFamily="34" charset="0"/>
              <a:ea typeface="黑体" panose="02010609060101010101" pitchFamily="49" charset="-122"/>
            </a:endParaRPr>
          </a:p>
        </p:txBody>
      </p:sp>
      <p:sp>
        <p:nvSpPr>
          <p:cNvPr id="2" name="TextBox 1" title=""/>
          <p:cNvSpPr txBox="1"/>
          <p:nvPr/>
        </p:nvSpPr>
        <p:spPr>
          <a:xfrm>
            <a:off x="1271464" y="5008026"/>
            <a:ext cx="8496944"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err="1">
                <a:latin typeface="黑体" panose="02010609060101010101" pitchFamily="49" charset="-122"/>
                <a:ea typeface="黑体" panose="02010609060101010101" pitchFamily="49" charset="-122"/>
              </a:rPr>
              <a:t>aBC</a:t>
            </a:r>
            <a:r>
              <a:rPr lang="zh-CN" altLang="en-US" sz="2800" b="1">
                <a:latin typeface="黑体" panose="02010609060101010101" pitchFamily="49" charset="-122"/>
                <a:ea typeface="黑体" panose="02010609060101010101" pitchFamily="49" charset="-122"/>
              </a:rPr>
              <a:t>配子的概率？</a:t>
            </a:r>
            <a:endParaRPr lang="zh-CN" altLang="en-US"/>
          </a:p>
        </p:txBody>
      </p:sp>
      <p:sp>
        <p:nvSpPr>
          <p:cNvPr id="3" name="TextBox 2" title=""/>
          <p:cNvSpPr txBox="1"/>
          <p:nvPr/>
        </p:nvSpPr>
        <p:spPr>
          <a:xfrm>
            <a:off x="4287838" y="5003113"/>
            <a:ext cx="3892550" cy="8002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rgbClr val="FF0000"/>
                </a:solidFill>
                <a:latin typeface="+mn-ea"/>
                <a:ea typeface="+mn-ea"/>
              </a:rPr>
              <a:t>1/2×1×1/2=1/4</a:t>
            </a:r>
            <a:endParaRPr lang="en-US" altLang="zh-CN" sz="3200" b="1">
              <a:solidFill>
                <a:srgbClr val="FF0000"/>
              </a:solidFill>
              <a:latin typeface="+mn-ea"/>
              <a:ea typeface="+mn-ea"/>
            </a:endParaRPr>
          </a:p>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8129"/>
                                        </p:tgtEl>
                                        <p:attrNameLst>
                                          <p:attrName>style.visibility</p:attrName>
                                        </p:attrNameLst>
                                      </p:cBhvr>
                                      <p:to>
                                        <p:strVal val="visible"/>
                                      </p:to>
                                    </p:set>
                                    <p:animEffect transition="in" filter="blinds(horizontal)">
                                      <p:cBhvr>
                                        <p:cTn id="7" dur="500" fill="hold"/>
                                        <p:tgtEl>
                                          <p:spTgt spid="4812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8132"/>
                                        </p:tgtEl>
                                        <p:attrNameLst>
                                          <p:attrName>style.visibility</p:attrName>
                                        </p:attrNameLst>
                                      </p:cBhvr>
                                      <p:to>
                                        <p:strVal val="visible"/>
                                      </p:to>
                                    </p:set>
                                    <p:animEffect transition="in" filter="blinds(horizontal)">
                                      <p:cBhvr>
                                        <p:cTn id="12" dur="500" fill="hold"/>
                                        <p:tgtEl>
                                          <p:spTgt spid="48132"/>
                                        </p:tgtEl>
                                      </p:cBhvr>
                                    </p:animEffect>
                                  </p:childTnLst>
                                </p:cTn>
                              </p:par>
                              <p:par>
                                <p:cTn id="13" presetID="3" presetClass="entr" presetSubtype="10" dur="500" fill="hold" grpId="0" nodeType="withEffect">
                                  <p:stCondLst>
                                    <p:cond delay="0"/>
                                  </p:stCondLst>
                                  <p:childTnLst>
                                    <p:set>
                                      <p:cBhvr>
                                        <p:cTn id="14" dur="1" fill="hold">
                                          <p:stCondLst>
                                            <p:cond delay="0"/>
                                          </p:stCondLst>
                                        </p:cTn>
                                        <p:tgtEl>
                                          <p:spTgt spid="48131"/>
                                        </p:tgtEl>
                                        <p:attrNameLst>
                                          <p:attrName>style.visibility</p:attrName>
                                        </p:attrNameLst>
                                      </p:cBhvr>
                                      <p:to>
                                        <p:strVal val="visible"/>
                                      </p:to>
                                    </p:set>
                                    <p:animEffect transition="in" filter="blinds(horizontal)">
                                      <p:cBhvr>
                                        <p:cTn id="15" dur="500" fill="hold"/>
                                        <p:tgtEl>
                                          <p:spTgt spid="48131"/>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48135"/>
                                        </p:tgtEl>
                                        <p:attrNameLst>
                                          <p:attrName>style.visibility</p:attrName>
                                        </p:attrNameLst>
                                      </p:cBhvr>
                                      <p:to>
                                        <p:strVal val="visible"/>
                                      </p:to>
                                    </p:set>
                                    <p:animEffect transition="in" filter="blinds(horizontal)">
                                      <p:cBhvr>
                                        <p:cTn id="20" dur="500" fill="hold"/>
                                        <p:tgtEl>
                                          <p:spTgt spid="48135"/>
                                        </p:tgtEl>
                                      </p:cBhvr>
                                    </p:animEffect>
                                  </p:childTnLst>
                                </p:cTn>
                              </p:par>
                              <p:par>
                                <p:cTn id="21" presetID="3" presetClass="entr" presetSubtype="10" dur="500" fill="hold" grpId="0" nodeType="withEffect">
                                  <p:stCondLst>
                                    <p:cond delay="0"/>
                                  </p:stCondLst>
                                  <p:childTnLst>
                                    <p:set>
                                      <p:cBhvr>
                                        <p:cTn id="22" dur="1" fill="hold">
                                          <p:stCondLst>
                                            <p:cond delay="0"/>
                                          </p:stCondLst>
                                        </p:cTn>
                                        <p:tgtEl>
                                          <p:spTgt spid="48137"/>
                                        </p:tgtEl>
                                        <p:attrNameLst>
                                          <p:attrName>style.visibility</p:attrName>
                                        </p:attrNameLst>
                                      </p:cBhvr>
                                      <p:to>
                                        <p:strVal val="visible"/>
                                      </p:to>
                                    </p:set>
                                    <p:animEffect transition="in" filter="blinds(horizontal)">
                                      <p:cBhvr>
                                        <p:cTn id="23" dur="500" fill="hold"/>
                                        <p:tgtEl>
                                          <p:spTgt spid="48137"/>
                                        </p:tgtEl>
                                      </p:cBhvr>
                                    </p:animEffect>
                                  </p:childTnLst>
                                </p:cTn>
                              </p:par>
                              <p:par>
                                <p:cTn id="24" presetID="3" presetClass="entr" presetSubtype="10" dur="500" fill="hold" grpId="0" nodeType="withEffect">
                                  <p:stCondLst>
                                    <p:cond delay="0"/>
                                  </p:stCondLst>
                                  <p:childTnLst>
                                    <p:set>
                                      <p:cBhvr>
                                        <p:cTn id="25" dur="1" fill="hold">
                                          <p:stCondLst>
                                            <p:cond delay="0"/>
                                          </p:stCondLst>
                                        </p:cTn>
                                        <p:tgtEl>
                                          <p:spTgt spid="48139"/>
                                        </p:tgtEl>
                                        <p:attrNameLst>
                                          <p:attrName>style.visibility</p:attrName>
                                        </p:attrNameLst>
                                      </p:cBhvr>
                                      <p:to>
                                        <p:strVal val="visible"/>
                                      </p:to>
                                    </p:set>
                                    <p:animEffect transition="in" filter="blinds(horizontal)">
                                      <p:cBhvr>
                                        <p:cTn id="26" dur="500" fill="hold"/>
                                        <p:tgtEl>
                                          <p:spTgt spid="48139"/>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grpId="0" nodeType="clickEffect">
                                  <p:stCondLst>
                                    <p:cond delay="0"/>
                                  </p:stCondLst>
                                  <p:childTnLst>
                                    <p:set>
                                      <p:cBhvr>
                                        <p:cTn id="30" dur="1" fill="hold">
                                          <p:stCondLst>
                                            <p:cond delay="0"/>
                                          </p:stCondLst>
                                        </p:cTn>
                                        <p:tgtEl>
                                          <p:spTgt spid="48134"/>
                                        </p:tgtEl>
                                        <p:attrNameLst>
                                          <p:attrName>style.visibility</p:attrName>
                                        </p:attrNameLst>
                                      </p:cBhvr>
                                      <p:to>
                                        <p:strVal val="visible"/>
                                      </p:to>
                                    </p:set>
                                    <p:animEffect transition="in" filter="blinds(horizontal)">
                                      <p:cBhvr>
                                        <p:cTn id="31" dur="500" fill="hold"/>
                                        <p:tgtEl>
                                          <p:spTgt spid="48134"/>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nodeType="clickEffect">
                                  <p:stCondLst>
                                    <p:cond delay="0"/>
                                  </p:stCondLst>
                                  <p:childTnLst>
                                    <p:set>
                                      <p:cBhvr>
                                        <p:cTn id="35" dur="1" fill="hold">
                                          <p:stCondLst>
                                            <p:cond delay="0"/>
                                          </p:stCondLst>
                                        </p:cTn>
                                        <p:tgtEl>
                                          <p:spTgt spid="48136"/>
                                        </p:tgtEl>
                                        <p:attrNameLst>
                                          <p:attrName>style.visibility</p:attrName>
                                        </p:attrNameLst>
                                      </p:cBhvr>
                                      <p:to>
                                        <p:strVal val="visible"/>
                                      </p:to>
                                    </p:set>
                                    <p:animEffect transition="in" filter="blinds(horizontal)">
                                      <p:cBhvr>
                                        <p:cTn id="36" dur="500" fill="hold"/>
                                        <p:tgtEl>
                                          <p:spTgt spid="48136"/>
                                        </p:tgtEl>
                                      </p:cBhvr>
                                    </p:animEffect>
                                  </p:childTnLst>
                                </p:cTn>
                              </p:par>
                              <p:par>
                                <p:cTn id="37" presetID="3" presetClass="entr" presetSubtype="10" dur="500" fill="hold" grpId="0" nodeType="withEffect">
                                  <p:stCondLst>
                                    <p:cond delay="0"/>
                                  </p:stCondLst>
                                  <p:childTnLst>
                                    <p:set>
                                      <p:cBhvr>
                                        <p:cTn id="38" dur="1" fill="hold">
                                          <p:stCondLst>
                                            <p:cond delay="0"/>
                                          </p:stCondLst>
                                        </p:cTn>
                                        <p:tgtEl>
                                          <p:spTgt spid="48138"/>
                                        </p:tgtEl>
                                        <p:attrNameLst>
                                          <p:attrName>style.visibility</p:attrName>
                                        </p:attrNameLst>
                                      </p:cBhvr>
                                      <p:to>
                                        <p:strVal val="visible"/>
                                      </p:to>
                                    </p:set>
                                    <p:animEffect transition="in" filter="blinds(horizontal)">
                                      <p:cBhvr>
                                        <p:cTn id="39" dur="500" fill="hold"/>
                                        <p:tgtEl>
                                          <p:spTgt spid="48138"/>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3" presetClass="entr" presetSubtype="10" dur="500" fill="hold" grpId="0" nodeType="clickEffect">
                                  <p:stCondLst>
                                    <p:cond delay="0"/>
                                  </p:stCondLst>
                                  <p:childTnLst>
                                    <p:set>
                                      <p:cBhvr>
                                        <p:cTn id="43" dur="1" fill="hold">
                                          <p:stCondLst>
                                            <p:cond delay="0"/>
                                          </p:stCondLst>
                                        </p:cTn>
                                        <p:tgtEl>
                                          <p:spTgt spid="48133"/>
                                        </p:tgtEl>
                                        <p:attrNameLst>
                                          <p:attrName>style.visibility</p:attrName>
                                        </p:attrNameLst>
                                      </p:cBhvr>
                                      <p:to>
                                        <p:strVal val="visible"/>
                                      </p:to>
                                    </p:set>
                                    <p:animEffect transition="in" filter="blinds(horizontal)">
                                      <p:cBhvr>
                                        <p:cTn id="44" dur="500" fill="hold"/>
                                        <p:tgtEl>
                                          <p:spTgt spid="48133"/>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3" presetClass="entr" presetSubtype="10" dur="500" fill="hold" grpId="0" nodeType="clickEffect">
                                  <p:stCondLst>
                                    <p:cond delay="0"/>
                                  </p:stCondLst>
                                  <p:childTnLst>
                                    <p:set>
                                      <p:cBhvr>
                                        <p:cTn id="48" dur="1" fill="hold">
                                          <p:stCondLst>
                                            <p:cond delay="0"/>
                                          </p:stCondLst>
                                        </p:cTn>
                                        <p:tgtEl>
                                          <p:spTgt spid="48141"/>
                                        </p:tgtEl>
                                        <p:attrNameLst>
                                          <p:attrName>style.visibility</p:attrName>
                                        </p:attrNameLst>
                                      </p:cBhvr>
                                      <p:to>
                                        <p:strVal val="visible"/>
                                      </p:to>
                                    </p:set>
                                    <p:animEffect transition="in" filter="blinds(horizontal)">
                                      <p:cBhvr>
                                        <p:cTn id="49" dur="500" fill="hold"/>
                                        <p:tgtEl>
                                          <p:spTgt spid="48141"/>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3" presetClass="entr" presetSubtype="10" dur="500" fill="hold" nodeType="clickEffect">
                                  <p:stCondLst>
                                    <p:cond delay="0"/>
                                  </p:stCondLst>
                                  <p:childTnLst>
                                    <p:set>
                                      <p:cBhvr>
                                        <p:cTn id="53" dur="1" fill="hold">
                                          <p:stCondLst>
                                            <p:cond delay="0"/>
                                          </p:stCondLst>
                                        </p:cTn>
                                        <p:tgtEl>
                                          <p:spTgt spid="48143"/>
                                        </p:tgtEl>
                                        <p:attrNameLst>
                                          <p:attrName>style.visibility</p:attrName>
                                        </p:attrNameLst>
                                      </p:cBhvr>
                                      <p:to>
                                        <p:strVal val="visible"/>
                                      </p:to>
                                    </p:set>
                                    <p:animEffect transition="in" filter="blinds(horizontal)">
                                      <p:cBhvr>
                                        <p:cTn id="54" dur="500" fill="hold"/>
                                        <p:tgtEl>
                                          <p:spTgt spid="48143"/>
                                        </p:tgtEl>
                                      </p:cBhvr>
                                    </p:animEffect>
                                  </p:childTnLst>
                                </p:cTn>
                              </p:par>
                              <p:par>
                                <p:cTn id="55" presetID="3" presetClass="entr" presetSubtype="10" dur="500" fill="hold" grpId="0" nodeType="withEffect">
                                  <p:stCondLst>
                                    <p:cond delay="0"/>
                                  </p:stCondLst>
                                  <p:childTnLst>
                                    <p:set>
                                      <p:cBhvr>
                                        <p:cTn id="56" dur="1" fill="hold">
                                          <p:stCondLst>
                                            <p:cond delay="0"/>
                                          </p:stCondLst>
                                        </p:cTn>
                                        <p:tgtEl>
                                          <p:spTgt spid="48144"/>
                                        </p:tgtEl>
                                        <p:attrNameLst>
                                          <p:attrName>style.visibility</p:attrName>
                                        </p:attrNameLst>
                                      </p:cBhvr>
                                      <p:to>
                                        <p:strVal val="visible"/>
                                      </p:to>
                                    </p:set>
                                    <p:animEffect transition="in" filter="blinds(horizontal)">
                                      <p:cBhvr>
                                        <p:cTn id="57" dur="500" fill="hold"/>
                                        <p:tgtEl>
                                          <p:spTgt spid="48144"/>
                                        </p:tgtEl>
                                      </p:cBhvr>
                                    </p:animEffect>
                                  </p:childTnLst>
                                </p:cTn>
                              </p:par>
                              <p:par>
                                <p:cTn id="58" presetID="3" presetClass="entr" presetSubtype="10" dur="500" fill="hold" grpId="0" nodeType="withEffect">
                                  <p:stCondLst>
                                    <p:cond delay="0"/>
                                  </p:stCondLst>
                                  <p:childTnLst>
                                    <p:set>
                                      <p:cBhvr>
                                        <p:cTn id="59" dur="1" fill="hold">
                                          <p:stCondLst>
                                            <p:cond delay="0"/>
                                          </p:stCondLst>
                                        </p:cTn>
                                        <p:tgtEl>
                                          <p:spTgt spid="48145"/>
                                        </p:tgtEl>
                                        <p:attrNameLst>
                                          <p:attrName>style.visibility</p:attrName>
                                        </p:attrNameLst>
                                      </p:cBhvr>
                                      <p:to>
                                        <p:strVal val="visible"/>
                                      </p:to>
                                    </p:set>
                                    <p:animEffect transition="in" filter="blinds(horizontal)">
                                      <p:cBhvr>
                                        <p:cTn id="60" dur="500" fill="hold"/>
                                        <p:tgtEl>
                                          <p:spTgt spid="48145"/>
                                        </p:tgtEl>
                                      </p:cBhvr>
                                    </p:animEffect>
                                  </p:childTnLst>
                                </p:cTn>
                              </p:par>
                            </p:childTnLst>
                          </p:cTn>
                        </p:par>
                      </p:childTnLst>
                    </p:cTn>
                  </p:par>
                  <p:par>
                    <p:cTn id="61" fill="hold" nodeType="clickPar">
                      <p:stCondLst>
                        <p:cond delay="indefinite"/>
                      </p:stCondLst>
                      <p:childTnLst>
                        <p:par>
                          <p:cTn id="62" fill="hold">
                            <p:stCondLst>
                              <p:cond delay="0"/>
                            </p:stCondLst>
                            <p:childTnLst>
                              <p:par>
                                <p:cTn id="63" presetID="3" presetClass="entr" presetSubtype="10" dur="500" fill="hold" grpId="0" nodeType="clickEffect">
                                  <p:stCondLst>
                                    <p:cond delay="0"/>
                                  </p:stCondLst>
                                  <p:childTnLst>
                                    <p:set>
                                      <p:cBhvr>
                                        <p:cTn id="64" dur="1" fill="hold">
                                          <p:stCondLst>
                                            <p:cond delay="0"/>
                                          </p:stCondLst>
                                        </p:cTn>
                                        <p:tgtEl>
                                          <p:spTgt spid="48142"/>
                                        </p:tgtEl>
                                        <p:attrNameLst>
                                          <p:attrName>style.visibility</p:attrName>
                                        </p:attrNameLst>
                                      </p:cBhvr>
                                      <p:to>
                                        <p:strVal val="visible"/>
                                      </p:to>
                                    </p:set>
                                    <p:animEffect transition="in" filter="blinds(horizontal)">
                                      <p:cBhvr>
                                        <p:cTn id="65" dur="500" fill="hold"/>
                                        <p:tgtEl>
                                          <p:spTgt spid="48142"/>
                                        </p:tgtEl>
                                      </p:cBhvr>
                                    </p:animEffect>
                                  </p:childTnLst>
                                </p:cTn>
                              </p:par>
                            </p:childTnLst>
                          </p:cTn>
                        </p:par>
                      </p:childTnLst>
                    </p:cTn>
                  </p:par>
                  <p:par>
                    <p:cTn id="66" fill="hold" nodeType="clickPar">
                      <p:stCondLst>
                        <p:cond delay="indefinite"/>
                      </p:stCondLst>
                      <p:childTnLst>
                        <p:par>
                          <p:cTn id="67" fill="hold">
                            <p:stCondLst>
                              <p:cond delay="0"/>
                            </p:stCondLst>
                            <p:childTnLst>
                              <p:par>
                                <p:cTn id="68" presetID="3" presetClass="entr" presetSubtype="10" dur="500" fill="hold" grpId="0" nodeType="clickEffect">
                                  <p:stCondLst>
                                    <p:cond delay="0"/>
                                  </p:stCondLst>
                                  <p:childTnLst>
                                    <p:set>
                                      <p:cBhvr>
                                        <p:cTn id="69" dur="1" fill="hold">
                                          <p:stCondLst>
                                            <p:cond delay="0"/>
                                          </p:stCondLst>
                                        </p:cTn>
                                        <p:tgtEl>
                                          <p:spTgt spid="48130"/>
                                        </p:tgtEl>
                                        <p:attrNameLst>
                                          <p:attrName>style.visibility</p:attrName>
                                        </p:attrNameLst>
                                      </p:cBhvr>
                                      <p:to>
                                        <p:strVal val="visible"/>
                                      </p:to>
                                    </p:set>
                                    <p:animEffect transition="in" filter="blinds(horizontal)">
                                      <p:cBhvr>
                                        <p:cTn id="70" dur="500" fill="hold"/>
                                        <p:tgtEl>
                                          <p:spTgt spid="48130"/>
                                        </p:tgtEl>
                                      </p:cBhvr>
                                    </p:animEffect>
                                  </p:childTnLst>
                                </p:cTn>
                              </p:par>
                            </p:childTnLst>
                          </p:cTn>
                        </p:par>
                      </p:childTnLst>
                    </p:cTn>
                  </p:par>
                  <p:par>
                    <p:cTn id="71" fill="hold" nodeType="clickPar">
                      <p:stCondLst>
                        <p:cond delay="indefinite"/>
                      </p:stCondLst>
                      <p:childTnLst>
                        <p:par>
                          <p:cTn id="72" fill="hold">
                            <p:stCondLst>
                              <p:cond delay="0"/>
                            </p:stCondLst>
                            <p:childTnLst>
                              <p:par>
                                <p:cTn id="73" presetID="1" presetClass="entr" presetSubtype="0" dur="1" fill="hold" grpId="0" nodeType="clickEffect">
                                  <p:stCondLst>
                                    <p:cond delay="0"/>
                                  </p:stCondLst>
                                  <p:childTnLst>
                                    <p:set>
                                      <p:cBhvr>
                                        <p:cTn id="74" dur="1" fill="hold">
                                          <p:stCondLst>
                                            <p:cond delay="0"/>
                                          </p:stCondLst>
                                        </p:cTn>
                                        <p:tgtEl>
                                          <p:spTgt spid="2"/>
                                        </p:tgtEl>
                                        <p:attrNameLst>
                                          <p:attrName>style.visibility</p:attrName>
                                        </p:attrNameLst>
                                      </p:cBhvr>
                                      <p:to>
                                        <p:strVal val="visible"/>
                                      </p:to>
                                    </p:set>
                                  </p:childTnLst>
                                </p:cTn>
                              </p:par>
                            </p:childTnLst>
                          </p:cTn>
                        </p:par>
                      </p:childTnLst>
                    </p:cTn>
                  </p:par>
                  <p:par>
                    <p:cTn id="75" fill="hold" nodeType="clickPar">
                      <p:stCondLst>
                        <p:cond delay="indefinite"/>
                      </p:stCondLst>
                      <p:childTnLst>
                        <p:par>
                          <p:cTn id="76" fill="hold">
                            <p:stCondLst>
                              <p:cond delay="0"/>
                            </p:stCondLst>
                            <p:childTnLst>
                              <p:par>
                                <p:cTn id="77" presetID="1" presetClass="entr" presetSubtype="0" dur="1" fill="hold" grpId="0" nodeType="clickEffect">
                                  <p:stCondLst>
                                    <p:cond delay="0"/>
                                  </p:stCondLst>
                                  <p:childTnLst>
                                    <p:set>
                                      <p:cBhvr>
                                        <p:cTn id="7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29" grpId="0"/>
      <p:bldP spid="48130" grpId="0"/>
      <p:bldP spid="48131" grpId="0"/>
      <p:bldP spid="48132" grpId="0"/>
      <p:bldP spid="48133" grpId="0"/>
      <p:bldP spid="48134" grpId="0"/>
      <p:bldP spid="48137" grpId="0"/>
      <p:bldP spid="48138" grpId="0"/>
      <p:bldP spid="48139" grpId="0"/>
      <p:bldP spid="48141" grpId="0"/>
      <p:bldP spid="48142" grpId="0"/>
      <p:bldP spid="48144" grpId="0"/>
      <p:bldP spid="48145" grpId="0"/>
      <p:bldP spid="2" grpId="0"/>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4" title=""/>
          <p:cNvSpPr/>
          <p:nvPr/>
        </p:nvSpPr>
        <p:spPr>
          <a:xfrm>
            <a:off x="406375" y="332656"/>
            <a:ext cx="7489825"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spcBef>
                <a:spcPct val="50000"/>
              </a:spcBef>
            </a:pPr>
            <a:r>
              <a:rPr lang="zh-CN" altLang="en-US" sz="2800" b="1">
                <a:solidFill>
                  <a:srgbClr val="FF0000"/>
                </a:solidFill>
                <a:latin typeface="Arial" pitchFamily="34" charset="0"/>
                <a:ea typeface="黑体" panose="02010609060101010101" pitchFamily="49" charset="-122"/>
              </a:rPr>
              <a:t>题型一：子代配子问题</a:t>
            </a:r>
            <a:endParaRPr lang="zh-CN" altLang="en-US" sz="2800" b="1">
              <a:solidFill>
                <a:srgbClr val="FF0000"/>
              </a:solidFill>
              <a:latin typeface="Arial" pitchFamily="34" charset="0"/>
              <a:ea typeface="黑体" panose="02010609060101010101" pitchFamily="49" charset="-122"/>
            </a:endParaRPr>
          </a:p>
        </p:txBody>
      </p:sp>
      <p:sp>
        <p:nvSpPr>
          <p:cNvPr id="3" name="Text Box 2" title=""/>
          <p:cNvSpPr/>
          <p:nvPr/>
        </p:nvSpPr>
        <p:spPr>
          <a:xfrm>
            <a:off x="1127448" y="1412776"/>
            <a:ext cx="10044113" cy="1298817"/>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zh-CN" altLang="en-US" sz="2800" b="1">
                <a:solidFill>
                  <a:srgbClr val="000000"/>
                </a:solidFill>
                <a:latin typeface="黑体" panose="02010609060101010101" pitchFamily="49" charset="-122"/>
                <a:ea typeface="黑体" panose="02010609060101010101" pitchFamily="49" charset="-122"/>
              </a:rPr>
              <a:t>典例</a:t>
            </a:r>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与</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杂交，配子间有多少种结合方式？</a:t>
            </a: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140000"/>
              </a:lnSpc>
            </a:pPr>
            <a:endParaRPr lang="en-US" altLang="zh-CN" sz="2800" b="1">
              <a:solidFill>
                <a:srgbClr val="000000"/>
              </a:solidFill>
              <a:latin typeface="黑体" panose="02010609060101010101" pitchFamily="49" charset="-122"/>
              <a:ea typeface="黑体" panose="02010609060101010101" pitchFamily="49" charset="-122"/>
            </a:endParaRPr>
          </a:p>
        </p:txBody>
      </p:sp>
      <p:sp>
        <p:nvSpPr>
          <p:cNvPr id="5" name="TextBox 4" title=""/>
          <p:cNvSpPr txBox="1"/>
          <p:nvPr/>
        </p:nvSpPr>
        <p:spPr>
          <a:xfrm>
            <a:off x="1107613" y="2394669"/>
            <a:ext cx="2335549" cy="6955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zh-CN" altLang="en-US" sz="2800" b="1">
                <a:solidFill>
                  <a:srgbClr val="000000"/>
                </a:solidFill>
                <a:latin typeface="黑体" panose="02010609060101010101" pitchFamily="49" charset="-122"/>
                <a:ea typeface="黑体" panose="02010609060101010101" pitchFamily="49" charset="-122"/>
              </a:rPr>
              <a:t>解题思路：</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6" name="TextBox 5" title=""/>
          <p:cNvSpPr txBox="1"/>
          <p:nvPr/>
        </p:nvSpPr>
        <p:spPr>
          <a:xfrm>
            <a:off x="1271464" y="3126162"/>
            <a:ext cx="10297145" cy="1384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1</a:t>
            </a:r>
            <a:r>
              <a:rPr lang="zh-CN" altLang="en-US" sz="2800" b="1">
                <a:solidFill>
                  <a:srgbClr val="000000"/>
                </a:solidFill>
                <a:latin typeface="黑体" panose="02010609060101010101" pitchFamily="49" charset="-122"/>
                <a:ea typeface="黑体" panose="02010609060101010101" pitchFamily="49" charset="-122"/>
              </a:rPr>
              <a:t>）先求出两亲本产生的配子种类数，即</a:t>
            </a:r>
            <a:r>
              <a:rPr lang="en-US" altLang="zh-CN" sz="2800" b="1" err="1">
                <a:solidFill>
                  <a:srgbClr val="FF0000"/>
                </a:solidFill>
                <a:latin typeface="黑体" panose="02010609060101010101" pitchFamily="49" charset="-122"/>
                <a:ea typeface="黑体" panose="02010609060101010101" pitchFamily="49" charset="-122"/>
              </a:rPr>
              <a:t>AaBBCc</a:t>
            </a:r>
            <a:r>
              <a:rPr lang="zh-CN" altLang="en-US" sz="2800" b="1">
                <a:solidFill>
                  <a:srgbClr val="FF0000"/>
                </a:solidFill>
                <a:latin typeface="黑体" panose="02010609060101010101" pitchFamily="49" charset="-122"/>
                <a:ea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rPr>
              <a:t>2×1×2=4</a:t>
            </a:r>
            <a:r>
              <a:rPr lang="zh-CN" altLang="en-US" sz="2800" b="1">
                <a:solidFill>
                  <a:srgbClr val="FF0000"/>
                </a:solidFill>
                <a:latin typeface="黑体" panose="02010609060101010101" pitchFamily="49" charset="-122"/>
                <a:ea typeface="黑体" panose="02010609060101010101" pitchFamily="49" charset="-122"/>
              </a:rPr>
              <a:t>种</a:t>
            </a:r>
            <a:r>
              <a:rPr lang="zh-CN" altLang="en-US" sz="2800" b="1">
                <a:solidFill>
                  <a:srgbClr val="000000"/>
                </a:solidFill>
                <a:latin typeface="黑体" panose="02010609060101010101" pitchFamily="49" charset="-122"/>
                <a:ea typeface="黑体" panose="02010609060101010101" pitchFamily="49" charset="-122"/>
              </a:rPr>
              <a:t>配子；</a:t>
            </a:r>
            <a:r>
              <a:rPr lang="en-US" altLang="zh-CN" sz="2800" b="1">
                <a:solidFill>
                  <a:srgbClr val="000000"/>
                </a:solidFill>
                <a:latin typeface="黑体" panose="02010609060101010101" pitchFamily="49" charset="-122"/>
                <a:ea typeface="黑体" panose="02010609060101010101" pitchFamily="49" charset="-122"/>
              </a:rPr>
              <a:t> </a:t>
            </a:r>
            <a:r>
              <a:rPr lang="en-US" altLang="zh-CN" sz="2800" b="1" err="1">
                <a:solidFill>
                  <a:srgbClr val="FF0000"/>
                </a:solidFill>
                <a:latin typeface="黑体" panose="02010609060101010101" pitchFamily="49" charset="-122"/>
                <a:ea typeface="黑体" panose="02010609060101010101" pitchFamily="49" charset="-122"/>
              </a:rPr>
              <a:t>AaBbCc</a:t>
            </a:r>
            <a:r>
              <a:rPr lang="zh-CN" altLang="en-US" sz="2800" b="1">
                <a:solidFill>
                  <a:srgbClr val="FF0000"/>
                </a:solidFill>
                <a:latin typeface="黑体" panose="02010609060101010101" pitchFamily="49" charset="-122"/>
                <a:ea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rPr>
              <a:t> 2×2×2=8</a:t>
            </a:r>
            <a:r>
              <a:rPr lang="zh-CN" altLang="en-US" sz="2800" b="1">
                <a:solidFill>
                  <a:srgbClr val="FF0000"/>
                </a:solidFill>
                <a:latin typeface="黑体" panose="02010609060101010101" pitchFamily="49" charset="-122"/>
                <a:ea typeface="黑体" panose="02010609060101010101" pitchFamily="49" charset="-122"/>
              </a:rPr>
              <a:t>种</a:t>
            </a:r>
            <a:r>
              <a:rPr lang="zh-CN" altLang="en-US" sz="2800" b="1">
                <a:solidFill>
                  <a:srgbClr val="000000"/>
                </a:solidFill>
                <a:latin typeface="黑体" panose="02010609060101010101" pitchFamily="49" charset="-122"/>
                <a:ea typeface="黑体" panose="02010609060101010101" pitchFamily="49" charset="-122"/>
              </a:rPr>
              <a:t>配子。</a:t>
            </a:r>
            <a:endParaRPr lang="en-US" altLang="zh-CN" sz="2800" b="1">
              <a:solidFill>
                <a:srgbClr val="000000"/>
              </a:solidFill>
              <a:latin typeface="黑体" panose="02010609060101010101" pitchFamily="49" charset="-122"/>
              <a:ea typeface="黑体" panose="02010609060101010101" pitchFamily="49" charset="-122"/>
            </a:endParaRPr>
          </a:p>
          <a:p>
            <a:endParaRPr lang="zh-CN" altLang="en-US" sz="2800"/>
          </a:p>
        </p:txBody>
      </p:sp>
      <p:sp>
        <p:nvSpPr>
          <p:cNvPr id="7" name="TextBox 6" title=""/>
          <p:cNvSpPr txBox="1"/>
          <p:nvPr/>
        </p:nvSpPr>
        <p:spPr>
          <a:xfrm>
            <a:off x="1271464" y="4797152"/>
            <a:ext cx="10297145" cy="9541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）再将其相乘。两者杂交，配子间结合方式有</a:t>
            </a:r>
            <a:r>
              <a:rPr lang="en-US" altLang="zh-CN" sz="2800" b="1">
                <a:solidFill>
                  <a:srgbClr val="FF0000"/>
                </a:solidFill>
                <a:latin typeface="黑体" panose="02010609060101010101" pitchFamily="49" charset="-122"/>
                <a:ea typeface="黑体" panose="02010609060101010101" pitchFamily="49" charset="-122"/>
              </a:rPr>
              <a:t>4×8=32</a:t>
            </a:r>
            <a:r>
              <a:rPr lang="zh-CN" altLang="en-US" sz="2800" b="1">
                <a:solidFill>
                  <a:srgbClr val="000000"/>
                </a:solidFill>
                <a:latin typeface="黑体" panose="02010609060101010101" pitchFamily="49" charset="-122"/>
                <a:ea typeface="黑体" panose="02010609060101010101" pitchFamily="49" charset="-122"/>
              </a:rPr>
              <a:t>种。</a:t>
            </a:r>
            <a:endParaRPr lang="zh-CN" altLang="en-US" sz="2800" b="1">
              <a:solidFill>
                <a:srgbClr val="000000"/>
              </a:solidFill>
              <a:latin typeface="黑体" panose="02010609060101010101" pitchFamily="49" charset="-122"/>
              <a:ea typeface="黑体" panose="02010609060101010101" pitchFamily="49" charset="-122"/>
            </a:endParaRPr>
          </a:p>
          <a:p>
            <a:endParaRPr lang="zh-CN" altLang="en-US" sz="2800"/>
          </a:p>
        </p:txBody>
      </p:sp>
      <p:pic>
        <p:nvPicPr>
          <p:cNvPr id="4" name="Picture 4"/>
          <p:cNvPicPr>
            <a:picLocks noChangeAspect="1"/>
          </p:cNvPicPr>
          <p:nvPr/>
        </p:nvPicPr>
        <p:blipFill>
          <a:blip r:embed="rId2"/>
          <a:stretch>
            <a:fillRect/>
          </a:stretch>
        </p:blipFill>
        <p:spPr>
          <a:xfrm flipH="1">
            <a:off x="10363200" y="115062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5" name="Text Box 2" title=""/>
          <p:cNvSpPr/>
          <p:nvPr/>
        </p:nvSpPr>
        <p:spPr>
          <a:xfrm>
            <a:off x="1240856" y="391092"/>
            <a:ext cx="9713913" cy="1902059"/>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zh-CN" altLang="en-US" sz="2800" b="1">
                <a:solidFill>
                  <a:srgbClr val="000000"/>
                </a:solidFill>
                <a:latin typeface="黑体" panose="02010609060101010101" pitchFamily="49" charset="-122"/>
                <a:ea typeface="黑体" panose="02010609060101010101" pitchFamily="49" charset="-122"/>
              </a:rPr>
              <a:t>典例</a:t>
            </a:r>
            <a:r>
              <a:rPr lang="en-US" altLang="zh-CN" sz="2800" b="1">
                <a:solidFill>
                  <a:srgbClr val="000000"/>
                </a:solidFill>
                <a:latin typeface="黑体" panose="02010609060101010101" pitchFamily="49" charset="-122"/>
                <a:ea typeface="黑体" panose="02010609060101010101" pitchFamily="49" charset="-122"/>
              </a:rPr>
              <a:t>3</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与</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杂交，其后代有多少种基因型？表现型？</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出现的频率？</a:t>
            </a: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140000"/>
              </a:lnSpc>
            </a:pPr>
            <a:r>
              <a:rPr lang="zh-CN" altLang="en-US" sz="2800" b="1">
                <a:solidFill>
                  <a:srgbClr val="000000"/>
                </a:solidFill>
                <a:latin typeface="黑体" panose="02010609060101010101" pitchFamily="49" charset="-122"/>
                <a:ea typeface="黑体" panose="02010609060101010101" pitchFamily="49" charset="-122"/>
              </a:rPr>
              <a:t>解题思路：</a:t>
            </a:r>
            <a:endParaRPr lang="zh-CN" altLang="en-US" sz="1800">
              <a:solidFill>
                <a:srgbClr val="000000"/>
              </a:solidFill>
              <a:latin typeface="Arial" pitchFamily="34" charset="0"/>
              <a:ea typeface="Arial" pitchFamily="34" charset="0"/>
            </a:endParaRPr>
          </a:p>
        </p:txBody>
      </p:sp>
      <p:sp>
        <p:nvSpPr>
          <p:cNvPr id="49156" name="Rectangle 9" title=""/>
          <p:cNvSpPr/>
          <p:nvPr/>
        </p:nvSpPr>
        <p:spPr>
          <a:xfrm>
            <a:off x="1916112" y="4797152"/>
            <a:ext cx="9144000"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800" b="1">
                <a:solidFill>
                  <a:srgbClr val="000000"/>
                </a:solidFill>
                <a:latin typeface="黑体" panose="02010609060101010101" pitchFamily="49" charset="-122"/>
                <a:ea typeface="黑体" panose="02010609060101010101" pitchFamily="49" charset="-122"/>
              </a:rPr>
              <a:t>子代有</a:t>
            </a:r>
            <a:r>
              <a:rPr lang="en-US" altLang="zh-CN" sz="2800" b="1">
                <a:solidFill>
                  <a:srgbClr val="FF0000"/>
                </a:solidFill>
                <a:latin typeface="黑体" panose="02010609060101010101" pitchFamily="49" charset="-122"/>
                <a:ea typeface="黑体" panose="02010609060101010101" pitchFamily="49" charset="-122"/>
              </a:rPr>
              <a:t>3×3×2=18</a:t>
            </a:r>
            <a:r>
              <a:rPr lang="zh-CN" altLang="en-US" sz="2800" b="1">
                <a:solidFill>
                  <a:srgbClr val="000000"/>
                </a:solidFill>
                <a:latin typeface="黑体" panose="02010609060101010101" pitchFamily="49" charset="-122"/>
                <a:ea typeface="黑体" panose="02010609060101010101" pitchFamily="49" charset="-122"/>
              </a:rPr>
              <a:t>种基因型，有</a:t>
            </a:r>
            <a:r>
              <a:rPr lang="en-US" altLang="zh-CN" sz="2800" b="1">
                <a:solidFill>
                  <a:srgbClr val="FF0000"/>
                </a:solidFill>
                <a:latin typeface="黑体" panose="02010609060101010101" pitchFamily="49" charset="-122"/>
                <a:ea typeface="黑体" panose="02010609060101010101" pitchFamily="49" charset="-122"/>
              </a:rPr>
              <a:t>2×2×2=8</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p:txBody>
      </p:sp>
      <p:sp>
        <p:nvSpPr>
          <p:cNvPr id="49157" name="Rectangle 11" title=""/>
          <p:cNvSpPr/>
          <p:nvPr/>
        </p:nvSpPr>
        <p:spPr>
          <a:xfrm>
            <a:off x="2092325" y="3083248"/>
            <a:ext cx="1476375"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err="1">
                <a:solidFill>
                  <a:srgbClr val="000000"/>
                </a:solidFill>
                <a:latin typeface="黑体" panose="02010609060101010101" pitchFamily="49" charset="-122"/>
                <a:ea typeface="黑体" panose="02010609060101010101" pitchFamily="49" charset="-122"/>
              </a:rPr>
              <a:t>Bb×Bb</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9158" name="Rectangle 12" title=""/>
          <p:cNvSpPr/>
          <p:nvPr/>
        </p:nvSpPr>
        <p:spPr>
          <a:xfrm>
            <a:off x="2092325" y="2363168"/>
            <a:ext cx="1476375" cy="69532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err="1">
                <a:solidFill>
                  <a:srgbClr val="000000"/>
                </a:solidFill>
                <a:latin typeface="黑体" panose="02010609060101010101" pitchFamily="49" charset="-122"/>
                <a:ea typeface="黑体" panose="02010609060101010101" pitchFamily="49" charset="-122"/>
              </a:rPr>
              <a:t>Aa×Aa</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9159" name="Rectangle 13" title=""/>
          <p:cNvSpPr/>
          <p:nvPr/>
        </p:nvSpPr>
        <p:spPr>
          <a:xfrm>
            <a:off x="7456488" y="3068960"/>
            <a:ext cx="3794125"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3</a:t>
            </a:r>
            <a:r>
              <a:rPr lang="zh-CN" altLang="en-US" sz="2800" b="1">
                <a:solidFill>
                  <a:srgbClr val="000000"/>
                </a:solidFill>
                <a:latin typeface="黑体" panose="02010609060101010101" pitchFamily="49" charset="-122"/>
                <a:ea typeface="黑体" panose="02010609060101010101" pitchFamily="49" charset="-122"/>
              </a:rPr>
              <a:t>种基因型，</a:t>
            </a:r>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p:txBody>
      </p:sp>
      <p:sp>
        <p:nvSpPr>
          <p:cNvPr id="49160" name="Rectangle 14" title=""/>
          <p:cNvSpPr/>
          <p:nvPr/>
        </p:nvSpPr>
        <p:spPr>
          <a:xfrm>
            <a:off x="7443788" y="2420318"/>
            <a:ext cx="3794125"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3</a:t>
            </a:r>
            <a:r>
              <a:rPr lang="zh-CN" altLang="en-US" sz="2800" b="1">
                <a:solidFill>
                  <a:srgbClr val="000000"/>
                </a:solidFill>
                <a:latin typeface="黑体" panose="02010609060101010101" pitchFamily="49" charset="-122"/>
                <a:ea typeface="黑体" panose="02010609060101010101" pitchFamily="49" charset="-122"/>
              </a:rPr>
              <a:t>种基因型，</a:t>
            </a:r>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p:txBody>
      </p:sp>
      <p:cxnSp>
        <p:nvCxnSpPr>
          <p:cNvPr id="49161" name="Line 16" title=""/>
          <p:cNvCxnSpPr/>
          <p:nvPr/>
        </p:nvCxnSpPr>
        <p:spPr>
          <a:xfrm>
            <a:off x="3279775" y="2853705"/>
            <a:ext cx="936625" cy="0"/>
          </a:xfrm>
          <a:prstGeom prst="line">
            <a:avLst/>
          </a:prstGeom>
          <a:noFill/>
          <a:ln>
            <a:solidFill>
              <a:schemeClr val="tx1"/>
            </a:solidFill>
            <a:round/>
            <a:tailEnd type="triangle"/>
          </a:ln>
        </p:spPr>
      </p:cxnSp>
      <p:cxnSp>
        <p:nvCxnSpPr>
          <p:cNvPr id="49162" name="Line 17" title=""/>
          <p:cNvCxnSpPr/>
          <p:nvPr/>
        </p:nvCxnSpPr>
        <p:spPr>
          <a:xfrm>
            <a:off x="3279775" y="3443610"/>
            <a:ext cx="865188" cy="0"/>
          </a:xfrm>
          <a:prstGeom prst="line">
            <a:avLst/>
          </a:prstGeom>
          <a:noFill/>
          <a:ln>
            <a:solidFill>
              <a:schemeClr val="tx1"/>
            </a:solidFill>
            <a:round/>
            <a:tailEnd type="triangle"/>
          </a:ln>
        </p:spPr>
      </p:cxnSp>
      <p:sp>
        <p:nvSpPr>
          <p:cNvPr id="49163" name="Rectangle 19" title=""/>
          <p:cNvSpPr/>
          <p:nvPr/>
        </p:nvSpPr>
        <p:spPr>
          <a:xfrm>
            <a:off x="4287838" y="2348880"/>
            <a:ext cx="2663825" cy="69532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a:solidFill>
                  <a:srgbClr val="000000"/>
                </a:solidFill>
                <a:latin typeface="黑体" panose="02010609060101010101" pitchFamily="49" charset="-122"/>
                <a:ea typeface="黑体" panose="02010609060101010101" pitchFamily="49" charset="-122"/>
              </a:rPr>
              <a:t>1AA</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2Aa</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1aa</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9164" name="Rectangle 20" title=""/>
          <p:cNvSpPr/>
          <p:nvPr/>
        </p:nvSpPr>
        <p:spPr>
          <a:xfrm>
            <a:off x="4287838" y="3084835"/>
            <a:ext cx="2736850"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1BB: 2Bb: 1bb</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2" name="TextBox 1" title=""/>
          <p:cNvSpPr txBox="1"/>
          <p:nvPr/>
        </p:nvSpPr>
        <p:spPr>
          <a:xfrm>
            <a:off x="1703512" y="5589240"/>
            <a:ext cx="3600400"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出现的频率？</a:t>
            </a:r>
            <a:endParaRPr lang="zh-CN" altLang="en-US" sz="2800" b="1">
              <a:solidFill>
                <a:srgbClr val="000000"/>
              </a:solidFill>
              <a:latin typeface="黑体" panose="02010609060101010101" pitchFamily="49" charset="-122"/>
              <a:ea typeface="黑体" panose="02010609060101010101" pitchFamily="49" charset="-122"/>
            </a:endParaRPr>
          </a:p>
          <a:p>
            <a:endParaRPr lang="zh-CN" altLang="en-US"/>
          </a:p>
        </p:txBody>
      </p:sp>
      <p:sp>
        <p:nvSpPr>
          <p:cNvPr id="21" name="Rectangle 11" title=""/>
          <p:cNvSpPr/>
          <p:nvPr/>
        </p:nvSpPr>
        <p:spPr>
          <a:xfrm>
            <a:off x="2122288" y="3875336"/>
            <a:ext cx="1476375"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err="1">
                <a:solidFill>
                  <a:srgbClr val="000000"/>
                </a:solidFill>
                <a:latin typeface="黑体" panose="02010609060101010101" pitchFamily="49" charset="-122"/>
                <a:ea typeface="黑体" panose="02010609060101010101" pitchFamily="49" charset="-122"/>
              </a:rPr>
              <a:t>Cc×cc</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22" name="Rectangle 13" title=""/>
          <p:cNvSpPr/>
          <p:nvPr/>
        </p:nvSpPr>
        <p:spPr>
          <a:xfrm>
            <a:off x="7486451" y="3861048"/>
            <a:ext cx="3794125"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种基因型，</a:t>
            </a:r>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p:txBody>
      </p:sp>
      <p:cxnSp>
        <p:nvCxnSpPr>
          <p:cNvPr id="23" name="Line 17" title=""/>
          <p:cNvCxnSpPr/>
          <p:nvPr/>
        </p:nvCxnSpPr>
        <p:spPr>
          <a:xfrm>
            <a:off x="3309738" y="4235698"/>
            <a:ext cx="865188" cy="0"/>
          </a:xfrm>
          <a:prstGeom prst="line">
            <a:avLst/>
          </a:prstGeom>
          <a:noFill/>
          <a:ln>
            <a:solidFill>
              <a:schemeClr val="tx1"/>
            </a:solidFill>
            <a:round/>
            <a:tailEnd type="triangle"/>
          </a:ln>
        </p:spPr>
      </p:cxnSp>
      <p:sp>
        <p:nvSpPr>
          <p:cNvPr id="24" name="Rectangle 20" title=""/>
          <p:cNvSpPr/>
          <p:nvPr/>
        </p:nvSpPr>
        <p:spPr>
          <a:xfrm>
            <a:off x="4317801" y="3876923"/>
            <a:ext cx="2736850"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1Cc: 1cc</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25" name="TextBox 24" title=""/>
          <p:cNvSpPr txBox="1"/>
          <p:nvPr/>
        </p:nvSpPr>
        <p:spPr>
          <a:xfrm>
            <a:off x="5083770" y="5517232"/>
            <a:ext cx="3892550" cy="8002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rgbClr val="FF0000"/>
                </a:solidFill>
                <a:latin typeface="+mn-ea"/>
                <a:ea typeface="+mn-ea"/>
              </a:rPr>
              <a:t>1/2×1/2×1/2=1/8</a:t>
            </a:r>
            <a:endParaRPr lang="en-US" altLang="zh-CN" sz="3200" b="1">
              <a:solidFill>
                <a:srgbClr val="FF0000"/>
              </a:solidFill>
              <a:latin typeface="+mn-ea"/>
              <a:ea typeface="+mn-ea"/>
            </a:endParaRPr>
          </a:p>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9158"/>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49157"/>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49161"/>
                                        </p:tgtEl>
                                        <p:attrNameLst>
                                          <p:attrName>style.visibility</p:attrName>
                                        </p:attrNameLst>
                                      </p:cBhvr>
                                      <p:to>
                                        <p:strVal val="visible"/>
                                      </p:to>
                                    </p:set>
                                    <p:animEffect transition="in" filter="blinds(horizontal)">
                                      <p:cBhvr>
                                        <p:cTn id="15" dur="500" fill="hold"/>
                                        <p:tgtEl>
                                          <p:spTgt spid="49161"/>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49163"/>
                                        </p:tgtEl>
                                        <p:attrNameLst>
                                          <p:attrName>style.visibility</p:attrName>
                                        </p:attrNameLst>
                                      </p:cBhvr>
                                      <p:to>
                                        <p:strVal val="visible"/>
                                      </p:to>
                                    </p:set>
                                    <p:animEffect transition="in" filter="blinds(horizontal)">
                                      <p:cBhvr>
                                        <p:cTn id="18" dur="500" fill="hold"/>
                                        <p:tgtEl>
                                          <p:spTgt spid="49163"/>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grpId="0" nodeType="clickEffect">
                                  <p:stCondLst>
                                    <p:cond delay="0"/>
                                  </p:stCondLst>
                                  <p:childTnLst>
                                    <p:set>
                                      <p:cBhvr>
                                        <p:cTn id="22" dur="1" fill="hold">
                                          <p:stCondLst>
                                            <p:cond delay="0"/>
                                          </p:stCondLst>
                                        </p:cTn>
                                        <p:tgtEl>
                                          <p:spTgt spid="49160"/>
                                        </p:tgtEl>
                                        <p:attrNameLst>
                                          <p:attrName>style.visibility</p:attrName>
                                        </p:attrNameLst>
                                      </p:cBhvr>
                                      <p:to>
                                        <p:strVal val="visible"/>
                                      </p:to>
                                    </p:set>
                                    <p:animEffect transition="in" filter="blinds(horizontal)">
                                      <p:cBhvr>
                                        <p:cTn id="23" dur="500" fill="hold"/>
                                        <p:tgtEl>
                                          <p:spTgt spid="49160"/>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3" presetClass="entr" presetSubtype="10" dur="500" fill="hold" nodeType="clickEffect">
                                  <p:stCondLst>
                                    <p:cond delay="0"/>
                                  </p:stCondLst>
                                  <p:childTnLst>
                                    <p:set>
                                      <p:cBhvr>
                                        <p:cTn id="27" dur="1" fill="hold">
                                          <p:stCondLst>
                                            <p:cond delay="0"/>
                                          </p:stCondLst>
                                        </p:cTn>
                                        <p:tgtEl>
                                          <p:spTgt spid="49162"/>
                                        </p:tgtEl>
                                        <p:attrNameLst>
                                          <p:attrName>style.visibility</p:attrName>
                                        </p:attrNameLst>
                                      </p:cBhvr>
                                      <p:to>
                                        <p:strVal val="visible"/>
                                      </p:to>
                                    </p:set>
                                    <p:animEffect transition="in" filter="blinds(horizontal)">
                                      <p:cBhvr>
                                        <p:cTn id="28" dur="500" fill="hold"/>
                                        <p:tgtEl>
                                          <p:spTgt spid="49162"/>
                                        </p:tgtEl>
                                      </p:cBhvr>
                                    </p:animEffect>
                                  </p:childTnLst>
                                </p:cTn>
                              </p:par>
                              <p:par>
                                <p:cTn id="29" presetID="3" presetClass="entr" presetSubtype="10" dur="500" fill="hold" grpId="0" nodeType="withEffect">
                                  <p:stCondLst>
                                    <p:cond delay="0"/>
                                  </p:stCondLst>
                                  <p:childTnLst>
                                    <p:set>
                                      <p:cBhvr>
                                        <p:cTn id="30" dur="1" fill="hold">
                                          <p:stCondLst>
                                            <p:cond delay="0"/>
                                          </p:stCondLst>
                                        </p:cTn>
                                        <p:tgtEl>
                                          <p:spTgt spid="49164"/>
                                        </p:tgtEl>
                                        <p:attrNameLst>
                                          <p:attrName>style.visibility</p:attrName>
                                        </p:attrNameLst>
                                      </p:cBhvr>
                                      <p:to>
                                        <p:strVal val="visible"/>
                                      </p:to>
                                    </p:set>
                                    <p:animEffect transition="in" filter="blinds(horizontal)">
                                      <p:cBhvr>
                                        <p:cTn id="31" dur="500" fill="hold"/>
                                        <p:tgtEl>
                                          <p:spTgt spid="49164"/>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grpId="0" nodeType="clickEffect">
                                  <p:stCondLst>
                                    <p:cond delay="0"/>
                                  </p:stCondLst>
                                  <p:childTnLst>
                                    <p:set>
                                      <p:cBhvr>
                                        <p:cTn id="35" dur="1" fill="hold">
                                          <p:stCondLst>
                                            <p:cond delay="0"/>
                                          </p:stCondLst>
                                        </p:cTn>
                                        <p:tgtEl>
                                          <p:spTgt spid="49159"/>
                                        </p:tgtEl>
                                        <p:attrNameLst>
                                          <p:attrName>style.visibility</p:attrName>
                                        </p:attrNameLst>
                                      </p:cBhvr>
                                      <p:to>
                                        <p:strVal val="visible"/>
                                      </p:to>
                                    </p:set>
                                    <p:animEffect transition="in" filter="blinds(horizontal)">
                                      <p:cBhvr>
                                        <p:cTn id="36" dur="500" fill="hold"/>
                                        <p:tgtEl>
                                          <p:spTgt spid="49159"/>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3" presetClass="entr" presetSubtype="10" dur="500" fill="hold" nodeType="click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blinds(horizontal)">
                                      <p:cBhvr>
                                        <p:cTn id="41" dur="500" fill="hold"/>
                                        <p:tgtEl>
                                          <p:spTgt spid="23"/>
                                        </p:tgtEl>
                                      </p:cBhvr>
                                    </p:animEffect>
                                  </p:childTnLst>
                                </p:cTn>
                              </p:par>
                              <p:par>
                                <p:cTn id="42" presetID="3" presetClass="entr" presetSubtype="10" dur="500" fill="hold" grpId="0" nodeType="withEffect">
                                  <p:stCondLst>
                                    <p:cond delay="0"/>
                                  </p:stCondLst>
                                  <p:childTnLst>
                                    <p:set>
                                      <p:cBhvr>
                                        <p:cTn id="43" dur="1" fill="hold">
                                          <p:stCondLst>
                                            <p:cond delay="0"/>
                                          </p:stCondLst>
                                        </p:cTn>
                                        <p:tgtEl>
                                          <p:spTgt spid="24"/>
                                        </p:tgtEl>
                                        <p:attrNameLst>
                                          <p:attrName>style.visibility</p:attrName>
                                        </p:attrNameLst>
                                      </p:cBhvr>
                                      <p:to>
                                        <p:strVal val="visible"/>
                                      </p:to>
                                    </p:set>
                                    <p:animEffect transition="in" filter="blinds(horizontal)">
                                      <p:cBhvr>
                                        <p:cTn id="44" dur="500" fill="hold"/>
                                        <p:tgtEl>
                                          <p:spTgt spid="24"/>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3" presetClass="entr" presetSubtype="10" dur="500" fill="hold" grpId="0" nodeType="click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blinds(horizontal)">
                                      <p:cBhvr>
                                        <p:cTn id="49" dur="500" fill="hold"/>
                                        <p:tgtEl>
                                          <p:spTgt spid="22"/>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3" presetClass="entr" presetSubtype="10" dur="500" fill="hold" grpId="0" nodeType="clickEffect">
                                  <p:stCondLst>
                                    <p:cond delay="0"/>
                                  </p:stCondLst>
                                  <p:childTnLst>
                                    <p:set>
                                      <p:cBhvr>
                                        <p:cTn id="53" dur="1" fill="hold">
                                          <p:stCondLst>
                                            <p:cond delay="0"/>
                                          </p:stCondLst>
                                        </p:cTn>
                                        <p:tgtEl>
                                          <p:spTgt spid="49156"/>
                                        </p:tgtEl>
                                        <p:attrNameLst>
                                          <p:attrName>style.visibility</p:attrName>
                                        </p:attrNameLst>
                                      </p:cBhvr>
                                      <p:to>
                                        <p:strVal val="visible"/>
                                      </p:to>
                                    </p:set>
                                    <p:animEffect transition="in" filter="blinds(horizontal)">
                                      <p:cBhvr>
                                        <p:cTn id="54" dur="500" fill="hold"/>
                                        <p:tgtEl>
                                          <p:spTgt spid="49156"/>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1" presetClass="entr" presetSubtype="0" dur="1"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p:stCondLst>
                              <p:cond delay="0"/>
                            </p:stCondLst>
                            <p:childTnLst>
                              <p:par>
                                <p:cTn id="61" presetID="1" presetClass="entr" presetSubtype="0" dur="1" fill="hold" grpId="0" nodeType="clickEffect">
                                  <p:stCondLst>
                                    <p:cond delay="0"/>
                                  </p:stCondLst>
                                  <p:childTnLst>
                                    <p:set>
                                      <p:cBhvr>
                                        <p:cTn id="6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p:bldP spid="49157" grpId="0"/>
      <p:bldP spid="49158" grpId="0"/>
      <p:bldP spid="49159" grpId="0"/>
      <p:bldP spid="49160" grpId="0"/>
      <p:bldP spid="49163" grpId="0"/>
      <p:bldP spid="49164" grpId="0"/>
      <p:bldP spid="2" grpId="0"/>
      <p:bldP spid="21" grpId="0"/>
      <p:bldP spid="22" grpId="0"/>
      <p:bldP spid="24" grpId="0"/>
      <p:bldP spid="2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7" name="TextBox 6" title=""/>
          <p:cNvSpPr/>
          <p:nvPr/>
        </p:nvSpPr>
        <p:spPr>
          <a:xfrm>
            <a:off x="479425" y="22225"/>
            <a:ext cx="10668000" cy="48926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50000"/>
              </a:lnSpc>
            </a:pPr>
            <a:r>
              <a:rPr lang="zh-CN" altLang="en-US" sz="4000" b="1">
                <a:solidFill>
                  <a:srgbClr val="FF0000"/>
                </a:solidFill>
                <a:latin typeface="黑体" panose="02010609060101010101" pitchFamily="49" charset="-122"/>
                <a:ea typeface="黑体" panose="02010609060101010101" pitchFamily="49" charset="-122"/>
              </a:rPr>
              <a:t>牛刀小试</a:t>
            </a:r>
            <a:r>
              <a:rPr lang="zh-CN" altLang="en-US" sz="2800" b="1">
                <a:solidFill>
                  <a:srgbClr val="000000"/>
                </a:solidFill>
                <a:latin typeface="黑体" panose="02010609060101010101" pitchFamily="49" charset="-122"/>
                <a:ea typeface="黑体" panose="02010609060101010101" pitchFamily="49" charset="-122"/>
              </a:rPr>
              <a:t>：已知</a:t>
            </a:r>
            <a:r>
              <a:rPr lang="en-US" altLang="zh-CN" sz="2800" b="1">
                <a:solidFill>
                  <a:srgbClr val="000000"/>
                </a:solidFill>
                <a:latin typeface="黑体" panose="02010609060101010101" pitchFamily="49" charset="-122"/>
                <a:ea typeface="黑体" panose="02010609060101010101" pitchFamily="49" charset="-122"/>
              </a:rPr>
              <a:t>A</a:t>
            </a:r>
            <a:r>
              <a:rPr lang="zh-CN" altLang="en-US" sz="2800" b="1">
                <a:solidFill>
                  <a:srgbClr val="000000"/>
                </a:solidFill>
                <a:latin typeface="黑体" panose="02010609060101010101" pitchFamily="49" charset="-122"/>
                <a:ea typeface="黑体" panose="02010609060101010101" pitchFamily="49" charset="-122"/>
              </a:rPr>
              <a:t>与</a:t>
            </a:r>
            <a:r>
              <a:rPr lang="en-US" altLang="zh-CN" sz="2800" b="1">
                <a:solidFill>
                  <a:srgbClr val="000000"/>
                </a:solidFill>
                <a:latin typeface="黑体" panose="02010609060101010101" pitchFamily="49" charset="-122"/>
                <a:ea typeface="黑体" panose="02010609060101010101" pitchFamily="49" charset="-122"/>
              </a:rPr>
              <a:t>a</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B</a:t>
            </a:r>
            <a:r>
              <a:rPr lang="zh-CN" altLang="en-US" sz="2800" b="1">
                <a:solidFill>
                  <a:srgbClr val="000000"/>
                </a:solidFill>
                <a:latin typeface="黑体" panose="02010609060101010101" pitchFamily="49" charset="-122"/>
                <a:ea typeface="黑体" panose="02010609060101010101" pitchFamily="49" charset="-122"/>
              </a:rPr>
              <a:t>与</a:t>
            </a:r>
            <a:r>
              <a:rPr lang="en-US" altLang="zh-CN" sz="2800" b="1">
                <a:solidFill>
                  <a:srgbClr val="000000"/>
                </a:solidFill>
                <a:latin typeface="黑体" panose="02010609060101010101" pitchFamily="49" charset="-122"/>
                <a:ea typeface="黑体" panose="02010609060101010101" pitchFamily="49" charset="-122"/>
              </a:rPr>
              <a:t>b</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C</a:t>
            </a:r>
            <a:r>
              <a:rPr lang="zh-CN" altLang="en-US" sz="2800" b="1">
                <a:solidFill>
                  <a:srgbClr val="000000"/>
                </a:solidFill>
                <a:latin typeface="黑体" panose="02010609060101010101" pitchFamily="49" charset="-122"/>
                <a:ea typeface="黑体" panose="02010609060101010101" pitchFamily="49" charset="-122"/>
              </a:rPr>
              <a:t>与</a:t>
            </a:r>
            <a:r>
              <a:rPr lang="en-US" altLang="zh-CN" sz="2800" b="1">
                <a:solidFill>
                  <a:srgbClr val="000000"/>
                </a:solidFill>
                <a:latin typeface="黑体" panose="02010609060101010101" pitchFamily="49" charset="-122"/>
                <a:ea typeface="黑体" panose="02010609060101010101" pitchFamily="49" charset="-122"/>
              </a:rPr>
              <a:t>c 3</a:t>
            </a:r>
            <a:r>
              <a:rPr lang="zh-CN" altLang="en-US" sz="2800" b="1">
                <a:solidFill>
                  <a:srgbClr val="000000"/>
                </a:solidFill>
                <a:latin typeface="黑体" panose="02010609060101010101" pitchFamily="49" charset="-122"/>
                <a:ea typeface="黑体" panose="02010609060101010101" pitchFamily="49" charset="-122"/>
              </a:rPr>
              <a:t>对等位基因自由组合，基因型分别为</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的两个体进行杂交。下列关于杂交后代的推测，正确的是 </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　　</a:t>
            </a:r>
            <a:r>
              <a:rPr lang="en-US" altLang="zh-CN" sz="2800" b="1">
                <a:solidFill>
                  <a:srgbClr val="000000"/>
                </a:solidFill>
                <a:latin typeface="黑体" panose="02010609060101010101" pitchFamily="49" charset="-122"/>
                <a:ea typeface="黑体" panose="02010609060101010101" pitchFamily="49" charset="-122"/>
              </a:rPr>
              <a:t>)</a:t>
            </a:r>
            <a:endParaRPr lang="en-US" altLang="zh-CN" sz="2800" b="1">
              <a:solidFill>
                <a:srgbClr val="000000"/>
              </a:solidFill>
              <a:latin typeface="黑体" panose="02010609060101010101" pitchFamily="49" charset="-122"/>
              <a:ea typeface="黑体" panose="02010609060101010101" pitchFamily="49" charset="-122"/>
            </a:endParaRPr>
          </a:p>
          <a:p>
            <a:pPr lvl="0" eaLnBrk="1" hangingPunct="1">
              <a:lnSpc>
                <a:spcPct val="150000"/>
              </a:lnSpc>
            </a:pPr>
            <a:r>
              <a:rPr lang="en-US" altLang="zh-CN" sz="2800" b="1">
                <a:solidFill>
                  <a:srgbClr val="000000"/>
                </a:solidFill>
                <a:latin typeface="黑体" panose="02010609060101010101" pitchFamily="49" charset="-122"/>
                <a:ea typeface="黑体" panose="02010609060101010101" pitchFamily="49" charset="-122"/>
              </a:rPr>
              <a:t>A</a:t>
            </a:r>
            <a:r>
              <a:rPr lang="zh-CN" altLang="en-US" sz="2800" b="1">
                <a:solidFill>
                  <a:srgbClr val="000000"/>
                </a:solidFill>
                <a:latin typeface="黑体" panose="02010609060101010101" pitchFamily="49" charset="-122"/>
                <a:ea typeface="黑体" panose="02010609060101010101" pitchFamily="49" charset="-122"/>
              </a:rPr>
              <a:t>．表现型有</a:t>
            </a:r>
            <a:r>
              <a:rPr lang="en-US" altLang="zh-CN" sz="2800" b="1">
                <a:solidFill>
                  <a:srgbClr val="000000"/>
                </a:solidFill>
                <a:latin typeface="黑体" panose="02010609060101010101" pitchFamily="49" charset="-122"/>
                <a:ea typeface="黑体" panose="02010609060101010101" pitchFamily="49" charset="-122"/>
              </a:rPr>
              <a:t>8</a:t>
            </a:r>
            <a:r>
              <a:rPr lang="zh-CN" altLang="en-US" sz="2800" b="1">
                <a:solidFill>
                  <a:srgbClr val="000000"/>
                </a:solidFill>
                <a:latin typeface="黑体" panose="02010609060101010101" pitchFamily="49" charset="-122"/>
                <a:ea typeface="黑体" panose="02010609060101010101" pitchFamily="49" charset="-122"/>
              </a:rPr>
              <a:t>种，</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个体的比例为</a:t>
            </a:r>
            <a:r>
              <a:rPr lang="en-US" altLang="zh-CN" sz="2800" b="1">
                <a:solidFill>
                  <a:srgbClr val="000000"/>
                </a:solidFill>
                <a:latin typeface="黑体" panose="02010609060101010101" pitchFamily="49" charset="-122"/>
                <a:ea typeface="黑体" panose="02010609060101010101" pitchFamily="49" charset="-122"/>
              </a:rPr>
              <a:t>1/16</a:t>
            </a:r>
            <a:endParaRPr lang="en-US" altLang="zh-CN" sz="2800" b="1">
              <a:solidFill>
                <a:srgbClr val="000000"/>
              </a:solidFill>
              <a:latin typeface="黑体" panose="02010609060101010101" pitchFamily="49" charset="-122"/>
              <a:ea typeface="黑体" panose="02010609060101010101" pitchFamily="49" charset="-122"/>
            </a:endParaRPr>
          </a:p>
          <a:p>
            <a:pPr lvl="0" eaLnBrk="1" hangingPunct="1">
              <a:lnSpc>
                <a:spcPct val="150000"/>
              </a:lnSpc>
            </a:pPr>
            <a:r>
              <a:rPr lang="en-US" altLang="zh-CN" sz="2800" b="1">
                <a:solidFill>
                  <a:srgbClr val="000000"/>
                </a:solidFill>
                <a:latin typeface="黑体" panose="02010609060101010101" pitchFamily="49" charset="-122"/>
                <a:ea typeface="黑体" panose="02010609060101010101" pitchFamily="49" charset="-122"/>
              </a:rPr>
              <a:t>B</a:t>
            </a:r>
            <a:r>
              <a:rPr lang="zh-CN" altLang="en-US" sz="2800" b="1">
                <a:solidFill>
                  <a:srgbClr val="000000"/>
                </a:solidFill>
                <a:latin typeface="黑体" panose="02010609060101010101" pitchFamily="49" charset="-122"/>
                <a:ea typeface="黑体" panose="02010609060101010101" pitchFamily="49" charset="-122"/>
              </a:rPr>
              <a:t>．表现型有</a:t>
            </a:r>
            <a:r>
              <a:rPr lang="en-US" altLang="zh-CN" sz="2800" b="1">
                <a:solidFill>
                  <a:srgbClr val="000000"/>
                </a:solidFill>
                <a:latin typeface="黑体" panose="02010609060101010101" pitchFamily="49" charset="-122"/>
                <a:ea typeface="黑体" panose="02010609060101010101" pitchFamily="49" charset="-122"/>
              </a:rPr>
              <a:t>4</a:t>
            </a:r>
            <a:r>
              <a:rPr lang="zh-CN" altLang="en-US" sz="2800" b="1">
                <a:solidFill>
                  <a:srgbClr val="000000"/>
                </a:solidFill>
                <a:latin typeface="黑体" panose="02010609060101010101" pitchFamily="49" charset="-122"/>
                <a:ea typeface="黑体" panose="02010609060101010101" pitchFamily="49" charset="-122"/>
              </a:rPr>
              <a:t>种，</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个体的比例为</a:t>
            </a:r>
            <a:r>
              <a:rPr lang="en-US" altLang="zh-CN" sz="2800" b="1">
                <a:solidFill>
                  <a:srgbClr val="000000"/>
                </a:solidFill>
                <a:latin typeface="黑体" panose="02010609060101010101" pitchFamily="49" charset="-122"/>
                <a:ea typeface="黑体" panose="02010609060101010101" pitchFamily="49" charset="-122"/>
              </a:rPr>
              <a:t>1/16</a:t>
            </a:r>
            <a:endParaRPr lang="en-US" altLang="zh-CN" sz="2800" b="1">
              <a:solidFill>
                <a:srgbClr val="000000"/>
              </a:solidFill>
              <a:latin typeface="黑体" panose="02010609060101010101" pitchFamily="49" charset="-122"/>
              <a:ea typeface="黑体" panose="02010609060101010101" pitchFamily="49" charset="-122"/>
            </a:endParaRPr>
          </a:p>
          <a:p>
            <a:pPr lvl="0" eaLnBrk="1" hangingPunct="1">
              <a:lnSpc>
                <a:spcPct val="150000"/>
              </a:lnSpc>
            </a:pPr>
            <a:r>
              <a:rPr lang="en-US" altLang="zh-CN" sz="2800" b="1">
                <a:solidFill>
                  <a:srgbClr val="000000"/>
                </a:solidFill>
                <a:latin typeface="黑体" panose="02010609060101010101" pitchFamily="49" charset="-122"/>
                <a:ea typeface="黑体" panose="02010609060101010101" pitchFamily="49" charset="-122"/>
              </a:rPr>
              <a:t>C</a:t>
            </a:r>
            <a:r>
              <a:rPr lang="zh-CN" altLang="en-US" sz="2800" b="1">
                <a:solidFill>
                  <a:srgbClr val="000000"/>
                </a:solidFill>
                <a:latin typeface="黑体" panose="02010609060101010101" pitchFamily="49" charset="-122"/>
                <a:ea typeface="黑体" panose="02010609060101010101" pitchFamily="49" charset="-122"/>
              </a:rPr>
              <a:t>．表现型有</a:t>
            </a:r>
            <a:r>
              <a:rPr lang="en-US" altLang="zh-CN" sz="2800" b="1">
                <a:solidFill>
                  <a:srgbClr val="000000"/>
                </a:solidFill>
                <a:latin typeface="黑体" panose="02010609060101010101" pitchFamily="49" charset="-122"/>
                <a:ea typeface="黑体" panose="02010609060101010101" pitchFamily="49" charset="-122"/>
              </a:rPr>
              <a:t>8</a:t>
            </a:r>
            <a:r>
              <a:rPr lang="zh-CN" altLang="en-US" sz="2800" b="1">
                <a:solidFill>
                  <a:srgbClr val="000000"/>
                </a:solidFill>
                <a:latin typeface="黑体" panose="02010609060101010101" pitchFamily="49" charset="-122"/>
                <a:ea typeface="黑体" panose="02010609060101010101" pitchFamily="49" charset="-122"/>
              </a:rPr>
              <a:t>种，</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个体的比例为</a:t>
            </a:r>
            <a:r>
              <a:rPr lang="en-US" altLang="zh-CN" sz="2800" b="1">
                <a:solidFill>
                  <a:srgbClr val="000000"/>
                </a:solidFill>
                <a:latin typeface="黑体" panose="02010609060101010101" pitchFamily="49" charset="-122"/>
                <a:ea typeface="黑体" panose="02010609060101010101" pitchFamily="49" charset="-122"/>
              </a:rPr>
              <a:t>1/8</a:t>
            </a:r>
            <a:endParaRPr lang="en-US" altLang="zh-CN" sz="2800" b="1">
              <a:solidFill>
                <a:srgbClr val="000000"/>
              </a:solidFill>
              <a:latin typeface="黑体" panose="02010609060101010101" pitchFamily="49" charset="-122"/>
              <a:ea typeface="黑体" panose="02010609060101010101" pitchFamily="49" charset="-122"/>
            </a:endParaRPr>
          </a:p>
          <a:p>
            <a:pPr lvl="0" eaLnBrk="1" hangingPunct="1">
              <a:lnSpc>
                <a:spcPct val="150000"/>
              </a:lnSpc>
            </a:pPr>
            <a:r>
              <a:rPr lang="en-US" altLang="zh-CN" sz="2800" b="1">
                <a:solidFill>
                  <a:srgbClr val="000000"/>
                </a:solidFill>
                <a:latin typeface="黑体" panose="02010609060101010101" pitchFamily="49" charset="-122"/>
                <a:ea typeface="黑体" panose="02010609060101010101" pitchFamily="49" charset="-122"/>
              </a:rPr>
              <a:t>D</a:t>
            </a:r>
            <a:r>
              <a:rPr lang="zh-CN" altLang="en-US" sz="2800" b="1">
                <a:solidFill>
                  <a:srgbClr val="000000"/>
                </a:solidFill>
                <a:latin typeface="黑体" panose="02010609060101010101" pitchFamily="49" charset="-122"/>
                <a:ea typeface="黑体" panose="02010609060101010101" pitchFamily="49" charset="-122"/>
              </a:rPr>
              <a:t>．表现型有</a:t>
            </a:r>
            <a:r>
              <a:rPr lang="en-US" altLang="zh-CN" sz="2800" b="1">
                <a:solidFill>
                  <a:srgbClr val="000000"/>
                </a:solidFill>
                <a:latin typeface="黑体" panose="02010609060101010101" pitchFamily="49" charset="-122"/>
                <a:ea typeface="黑体" panose="02010609060101010101" pitchFamily="49" charset="-122"/>
              </a:rPr>
              <a:t>8</a:t>
            </a:r>
            <a:r>
              <a:rPr lang="zh-CN" altLang="en-US" sz="2800" b="1">
                <a:solidFill>
                  <a:srgbClr val="000000"/>
                </a:solidFill>
                <a:latin typeface="黑体" panose="02010609060101010101" pitchFamily="49" charset="-122"/>
                <a:ea typeface="黑体" panose="02010609060101010101" pitchFamily="49" charset="-122"/>
              </a:rPr>
              <a:t>种，</a:t>
            </a:r>
            <a:r>
              <a:rPr lang="en-US" altLang="zh-CN" sz="2800" b="1" err="1">
                <a:solidFill>
                  <a:srgbClr val="000000"/>
                </a:solidFill>
                <a:latin typeface="黑体" panose="02010609060101010101" pitchFamily="49" charset="-122"/>
                <a:ea typeface="黑体" panose="02010609060101010101" pitchFamily="49" charset="-122"/>
              </a:rPr>
              <a:t>aaBbCc</a:t>
            </a:r>
            <a:r>
              <a:rPr lang="zh-CN" altLang="en-US" sz="2800" b="1">
                <a:solidFill>
                  <a:srgbClr val="000000"/>
                </a:solidFill>
                <a:latin typeface="黑体" panose="02010609060101010101" pitchFamily="49" charset="-122"/>
                <a:ea typeface="黑体" panose="02010609060101010101" pitchFamily="49" charset="-122"/>
              </a:rPr>
              <a:t>个体的比例为</a:t>
            </a:r>
            <a:r>
              <a:rPr lang="en-US" altLang="zh-CN" sz="2800" b="1">
                <a:solidFill>
                  <a:srgbClr val="000000"/>
                </a:solidFill>
                <a:latin typeface="黑体" panose="02010609060101010101" pitchFamily="49" charset="-122"/>
                <a:ea typeface="黑体" panose="02010609060101010101" pitchFamily="49" charset="-122"/>
              </a:rPr>
              <a:t>1/16</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50178" name="Rectangle 4" title=""/>
          <p:cNvSpPr/>
          <p:nvPr/>
        </p:nvSpPr>
        <p:spPr>
          <a:xfrm>
            <a:off x="3863975" y="1512888"/>
            <a:ext cx="495300" cy="831850"/>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4800" b="1">
                <a:solidFill>
                  <a:srgbClr val="FF0000"/>
                </a:solidFill>
                <a:latin typeface="黑体" panose="02010609060101010101" pitchFamily="49" charset="-122"/>
                <a:ea typeface="黑体" panose="02010609060101010101" pitchFamily="49" charset="-122"/>
              </a:rPr>
              <a:t>D</a:t>
            </a:r>
            <a:endParaRPr lang="en-US" altLang="zh-CN" sz="4800" b="1">
              <a:solidFill>
                <a:srgbClr val="FF0000"/>
              </a:solidFill>
              <a:latin typeface="黑体" panose="02010609060101010101" pitchFamily="49" charset="-122"/>
              <a:ea typeface="黑体" panose="02010609060101010101" pitchFamily="49" charset="-122"/>
            </a:endParaRPr>
          </a:p>
        </p:txBody>
      </p:sp>
      <p:sp>
        <p:nvSpPr>
          <p:cNvPr id="50179" name="Rectangle 11" title=""/>
          <p:cNvSpPr/>
          <p:nvPr/>
        </p:nvSpPr>
        <p:spPr>
          <a:xfrm>
            <a:off x="1096963" y="5681663"/>
            <a:ext cx="1476375"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黑体" panose="02010609060101010101" pitchFamily="49" charset="-122"/>
                <a:ea typeface="黑体" panose="02010609060101010101" pitchFamily="49" charset="-122"/>
              </a:rPr>
              <a:t>Bb×bb</a:t>
            </a:r>
            <a:endParaRPr lang="en-US" altLang="zh-CN" sz="2800" b="1">
              <a:solidFill>
                <a:srgbClr val="FF0000"/>
              </a:solidFill>
              <a:latin typeface="黑体" panose="02010609060101010101" pitchFamily="49" charset="-122"/>
              <a:ea typeface="黑体" panose="02010609060101010101" pitchFamily="49" charset="-122"/>
            </a:endParaRPr>
          </a:p>
        </p:txBody>
      </p:sp>
      <p:sp>
        <p:nvSpPr>
          <p:cNvPr id="50180" name="Rectangle 12" title=""/>
          <p:cNvSpPr/>
          <p:nvPr/>
        </p:nvSpPr>
        <p:spPr>
          <a:xfrm>
            <a:off x="1096963" y="4976813"/>
            <a:ext cx="1476375" cy="696912"/>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a:solidFill>
                  <a:srgbClr val="FF0000"/>
                </a:solidFill>
                <a:latin typeface="黑体" panose="02010609060101010101" pitchFamily="49" charset="-122"/>
                <a:ea typeface="黑体" panose="02010609060101010101" pitchFamily="49" charset="-122"/>
              </a:rPr>
              <a:t>Aa×Aa</a:t>
            </a:r>
            <a:endParaRPr lang="en-US" altLang="zh-CN" sz="2800" b="1">
              <a:solidFill>
                <a:srgbClr val="FF0000"/>
              </a:solidFill>
              <a:latin typeface="黑体" panose="02010609060101010101" pitchFamily="49" charset="-122"/>
              <a:ea typeface="黑体" panose="02010609060101010101" pitchFamily="49" charset="-122"/>
            </a:endParaRPr>
          </a:p>
        </p:txBody>
      </p:sp>
      <p:cxnSp>
        <p:nvCxnSpPr>
          <p:cNvPr id="50181" name="Line 16" title=""/>
          <p:cNvCxnSpPr/>
          <p:nvPr/>
        </p:nvCxnSpPr>
        <p:spPr>
          <a:xfrm>
            <a:off x="2284413" y="5467350"/>
            <a:ext cx="936625" cy="0"/>
          </a:xfrm>
          <a:prstGeom prst="line">
            <a:avLst/>
          </a:prstGeom>
          <a:noFill/>
          <a:ln>
            <a:solidFill>
              <a:schemeClr val="tx1"/>
            </a:solidFill>
            <a:round/>
            <a:tailEnd type="triangle"/>
          </a:ln>
        </p:spPr>
      </p:cxnSp>
      <p:cxnSp>
        <p:nvCxnSpPr>
          <p:cNvPr id="50182" name="Line 17" title=""/>
          <p:cNvCxnSpPr/>
          <p:nvPr/>
        </p:nvCxnSpPr>
        <p:spPr>
          <a:xfrm>
            <a:off x="2284413" y="6042025"/>
            <a:ext cx="865187" cy="0"/>
          </a:xfrm>
          <a:prstGeom prst="line">
            <a:avLst/>
          </a:prstGeom>
          <a:noFill/>
          <a:ln>
            <a:solidFill>
              <a:schemeClr val="tx1"/>
            </a:solidFill>
            <a:round/>
            <a:tailEnd type="triangle"/>
          </a:ln>
        </p:spPr>
      </p:cxnSp>
      <p:sp>
        <p:nvSpPr>
          <p:cNvPr id="50183" name="Rectangle 19" title=""/>
          <p:cNvSpPr/>
          <p:nvPr/>
        </p:nvSpPr>
        <p:spPr>
          <a:xfrm>
            <a:off x="3292475" y="4962525"/>
            <a:ext cx="2663825" cy="696913"/>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a:solidFill>
                  <a:srgbClr val="FF0000"/>
                </a:solidFill>
                <a:latin typeface="黑体" panose="02010609060101010101" pitchFamily="49" charset="-122"/>
                <a:ea typeface="黑体" panose="02010609060101010101" pitchFamily="49" charset="-122"/>
              </a:rPr>
              <a:t>1AA</a:t>
            </a:r>
            <a:r>
              <a:rPr lang="zh-CN" altLang="en-US" sz="2800" b="1">
                <a:solidFill>
                  <a:srgbClr val="FF0000"/>
                </a:solidFill>
                <a:latin typeface="黑体" panose="02010609060101010101" pitchFamily="49" charset="-122"/>
                <a:ea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rPr>
              <a:t>2Aa</a:t>
            </a:r>
            <a:r>
              <a:rPr lang="zh-CN" altLang="en-US" sz="2800" b="1">
                <a:solidFill>
                  <a:srgbClr val="FF0000"/>
                </a:solidFill>
                <a:latin typeface="黑体" panose="02010609060101010101" pitchFamily="49" charset="-122"/>
                <a:ea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rPr>
              <a:t>1aa</a:t>
            </a:r>
            <a:endParaRPr lang="en-US" altLang="zh-CN" sz="2800" b="1">
              <a:solidFill>
                <a:srgbClr val="FF0000"/>
              </a:solidFill>
              <a:latin typeface="黑体" panose="02010609060101010101" pitchFamily="49" charset="-122"/>
              <a:ea typeface="黑体" panose="02010609060101010101" pitchFamily="49" charset="-122"/>
            </a:endParaRPr>
          </a:p>
        </p:txBody>
      </p:sp>
      <p:sp>
        <p:nvSpPr>
          <p:cNvPr id="50184" name="Rectangle 20" title=""/>
          <p:cNvSpPr/>
          <p:nvPr/>
        </p:nvSpPr>
        <p:spPr>
          <a:xfrm>
            <a:off x="3292475" y="5683250"/>
            <a:ext cx="2736850"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黑体" panose="02010609060101010101" pitchFamily="49" charset="-122"/>
                <a:ea typeface="黑体" panose="02010609060101010101" pitchFamily="49" charset="-122"/>
              </a:rPr>
              <a:t>1Bb: 1bb</a:t>
            </a:r>
            <a:endParaRPr lang="en-US" altLang="zh-CN" sz="2800" b="1">
              <a:solidFill>
                <a:srgbClr val="FF0000"/>
              </a:solidFill>
              <a:latin typeface="黑体" panose="02010609060101010101" pitchFamily="49" charset="-122"/>
              <a:ea typeface="黑体" panose="02010609060101010101" pitchFamily="49" charset="-122"/>
            </a:endParaRPr>
          </a:p>
        </p:txBody>
      </p:sp>
      <p:sp>
        <p:nvSpPr>
          <p:cNvPr id="50185" name="Rectangle 12" title=""/>
          <p:cNvSpPr/>
          <p:nvPr/>
        </p:nvSpPr>
        <p:spPr>
          <a:xfrm>
            <a:off x="1123950" y="6189663"/>
            <a:ext cx="1476375" cy="69532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a:solidFill>
                  <a:srgbClr val="FF0000"/>
                </a:solidFill>
                <a:latin typeface="黑体" panose="02010609060101010101" pitchFamily="49" charset="-122"/>
                <a:ea typeface="黑体" panose="02010609060101010101" pitchFamily="49" charset="-122"/>
              </a:rPr>
              <a:t>Cc×Cc</a:t>
            </a:r>
            <a:endParaRPr lang="en-US" altLang="zh-CN" sz="2800" b="1">
              <a:solidFill>
                <a:srgbClr val="FF0000"/>
              </a:solidFill>
              <a:latin typeface="黑体" panose="02010609060101010101" pitchFamily="49" charset="-122"/>
              <a:ea typeface="黑体" panose="02010609060101010101" pitchFamily="49" charset="-122"/>
            </a:endParaRPr>
          </a:p>
        </p:txBody>
      </p:sp>
      <p:cxnSp>
        <p:nvCxnSpPr>
          <p:cNvPr id="50186" name="Line 16" title=""/>
          <p:cNvCxnSpPr/>
          <p:nvPr/>
        </p:nvCxnSpPr>
        <p:spPr>
          <a:xfrm>
            <a:off x="2311400" y="6680200"/>
            <a:ext cx="936625" cy="0"/>
          </a:xfrm>
          <a:prstGeom prst="line">
            <a:avLst/>
          </a:prstGeom>
          <a:noFill/>
          <a:ln>
            <a:solidFill>
              <a:schemeClr val="tx1"/>
            </a:solidFill>
            <a:round/>
            <a:tailEnd type="triangle"/>
          </a:ln>
        </p:spPr>
      </p:cxnSp>
      <p:sp>
        <p:nvSpPr>
          <p:cNvPr id="50187" name="Rectangle 19" title=""/>
          <p:cNvSpPr/>
          <p:nvPr/>
        </p:nvSpPr>
        <p:spPr>
          <a:xfrm>
            <a:off x="3319463" y="6175375"/>
            <a:ext cx="2663825" cy="69532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ct val="140000"/>
              </a:lnSpc>
            </a:pPr>
            <a:r>
              <a:rPr lang="en-US" altLang="zh-CN" sz="2800" b="1">
                <a:solidFill>
                  <a:srgbClr val="FF0000"/>
                </a:solidFill>
                <a:latin typeface="黑体" panose="02010609060101010101" pitchFamily="49" charset="-122"/>
                <a:ea typeface="黑体" panose="02010609060101010101" pitchFamily="49" charset="-122"/>
              </a:rPr>
              <a:t>1CC</a:t>
            </a:r>
            <a:r>
              <a:rPr lang="zh-CN" altLang="en-US" sz="2800" b="1">
                <a:solidFill>
                  <a:srgbClr val="FF0000"/>
                </a:solidFill>
                <a:latin typeface="黑体" panose="02010609060101010101" pitchFamily="49" charset="-122"/>
                <a:ea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rPr>
              <a:t>2Cc</a:t>
            </a:r>
            <a:r>
              <a:rPr lang="zh-CN" altLang="en-US" sz="2800" b="1">
                <a:solidFill>
                  <a:srgbClr val="FF0000"/>
                </a:solidFill>
                <a:latin typeface="黑体" panose="02010609060101010101" pitchFamily="49" charset="-122"/>
                <a:ea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rPr>
              <a:t>1cc</a:t>
            </a:r>
            <a:endParaRPr lang="en-US" altLang="zh-CN" sz="2800" b="1">
              <a:solidFill>
                <a:srgbClr val="FF0000"/>
              </a:solidFill>
              <a:latin typeface="黑体" panose="02010609060101010101" pitchFamily="49" charset="-122"/>
              <a:ea typeface="黑体" panose="02010609060101010101" pitchFamily="49" charset="-122"/>
            </a:endParaRPr>
          </a:p>
        </p:txBody>
      </p:sp>
      <p:sp>
        <p:nvSpPr>
          <p:cNvPr id="50188" name="Rectangle 14" title=""/>
          <p:cNvSpPr/>
          <p:nvPr/>
        </p:nvSpPr>
        <p:spPr>
          <a:xfrm>
            <a:off x="6484938" y="5130800"/>
            <a:ext cx="1808162" cy="522288"/>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p:txBody>
      </p:sp>
      <p:sp>
        <p:nvSpPr>
          <p:cNvPr id="50189" name="Rectangle 14" title=""/>
          <p:cNvSpPr/>
          <p:nvPr/>
        </p:nvSpPr>
        <p:spPr>
          <a:xfrm>
            <a:off x="6604000" y="5700713"/>
            <a:ext cx="1809750"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p:txBody>
      </p:sp>
      <p:sp>
        <p:nvSpPr>
          <p:cNvPr id="50190" name="Rectangle 14" title=""/>
          <p:cNvSpPr/>
          <p:nvPr/>
        </p:nvSpPr>
        <p:spPr>
          <a:xfrm>
            <a:off x="6604000" y="6261100"/>
            <a:ext cx="1809750" cy="522288"/>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p:txBody>
      </p:sp>
      <p:sp>
        <p:nvSpPr>
          <p:cNvPr id="50191" name="Rectangle 4" title=""/>
          <p:cNvSpPr/>
          <p:nvPr/>
        </p:nvSpPr>
        <p:spPr>
          <a:xfrm>
            <a:off x="8934450" y="2344738"/>
            <a:ext cx="3286125" cy="584200"/>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3200" b="1">
                <a:solidFill>
                  <a:srgbClr val="FF0000"/>
                </a:solidFill>
                <a:latin typeface="黑体" panose="02010609060101010101" pitchFamily="49" charset="-122"/>
                <a:ea typeface="黑体" panose="02010609060101010101" pitchFamily="49" charset="-122"/>
              </a:rPr>
              <a:t>1/2*1/2*1/2=1/8</a:t>
            </a:r>
            <a:endParaRPr lang="en-US" altLang="zh-CN" sz="3200" b="1">
              <a:solidFill>
                <a:srgbClr val="FF0000"/>
              </a:solidFill>
              <a:latin typeface="黑体" panose="02010609060101010101" pitchFamily="49" charset="-122"/>
              <a:ea typeface="黑体" panose="02010609060101010101" pitchFamily="49" charset="-122"/>
            </a:endParaRPr>
          </a:p>
        </p:txBody>
      </p:sp>
      <p:sp>
        <p:nvSpPr>
          <p:cNvPr id="50192" name="Rectangle 4" title=""/>
          <p:cNvSpPr/>
          <p:nvPr/>
        </p:nvSpPr>
        <p:spPr>
          <a:xfrm>
            <a:off x="8729663" y="3060700"/>
            <a:ext cx="3492500" cy="584200"/>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3200" b="1">
                <a:solidFill>
                  <a:srgbClr val="FF0000"/>
                </a:solidFill>
                <a:latin typeface="黑体" panose="02010609060101010101" pitchFamily="49" charset="-122"/>
                <a:ea typeface="黑体" panose="02010609060101010101" pitchFamily="49" charset="-122"/>
              </a:rPr>
              <a:t>1/4*1/2*1/4=1/32</a:t>
            </a:r>
            <a:endParaRPr lang="en-US" altLang="zh-CN" sz="3200" b="1">
              <a:solidFill>
                <a:srgbClr val="FF0000"/>
              </a:solidFill>
              <a:latin typeface="黑体" panose="02010609060101010101" pitchFamily="49" charset="-122"/>
              <a:ea typeface="黑体" panose="02010609060101010101" pitchFamily="49" charset="-122"/>
            </a:endParaRPr>
          </a:p>
        </p:txBody>
      </p:sp>
      <p:sp>
        <p:nvSpPr>
          <p:cNvPr id="50193" name="Rectangle 4" title=""/>
          <p:cNvSpPr/>
          <p:nvPr/>
        </p:nvSpPr>
        <p:spPr>
          <a:xfrm>
            <a:off x="8613775" y="3703638"/>
            <a:ext cx="3494088" cy="584200"/>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3200" b="1">
                <a:solidFill>
                  <a:srgbClr val="FF0000"/>
                </a:solidFill>
                <a:latin typeface="黑体" panose="02010609060101010101" pitchFamily="49" charset="-122"/>
                <a:ea typeface="黑体" panose="02010609060101010101" pitchFamily="49" charset="-122"/>
              </a:rPr>
              <a:t>1/2*1/2*1/4=1/16</a:t>
            </a:r>
            <a:endParaRPr lang="en-US" altLang="zh-CN" sz="3200" b="1">
              <a:solidFill>
                <a:srgbClr val="FF0000"/>
              </a:solidFill>
              <a:latin typeface="黑体" panose="02010609060101010101" pitchFamily="49" charset="-122"/>
              <a:ea typeface="黑体" panose="02010609060101010101" pitchFamily="49" charset="-122"/>
            </a:endParaRPr>
          </a:p>
        </p:txBody>
      </p:sp>
      <p:sp>
        <p:nvSpPr>
          <p:cNvPr id="50194" name="Rectangle 4" title=""/>
          <p:cNvSpPr/>
          <p:nvPr/>
        </p:nvSpPr>
        <p:spPr>
          <a:xfrm>
            <a:off x="8661400" y="4319588"/>
            <a:ext cx="3494088" cy="585787"/>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3200" b="1">
                <a:solidFill>
                  <a:srgbClr val="FF0000"/>
                </a:solidFill>
                <a:latin typeface="黑体" panose="02010609060101010101" pitchFamily="49" charset="-122"/>
                <a:ea typeface="黑体" panose="02010609060101010101" pitchFamily="49" charset="-122"/>
              </a:rPr>
              <a:t>1/4*1/2*1/2=1/16</a:t>
            </a:r>
            <a:endParaRPr lang="en-US" altLang="zh-CN" sz="3200" b="1">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blinds(horizontal)">
                                      <p:cBhvr>
                                        <p:cTn id="7" dur="500" fill="hold"/>
                                        <p:tgtEl>
                                          <p:spTgt spid="5017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0180"/>
                                        </p:tgtEl>
                                        <p:attrNameLst>
                                          <p:attrName>style.visibility</p:attrName>
                                        </p:attrNameLst>
                                      </p:cBhvr>
                                      <p:to>
                                        <p:strVal val="visible"/>
                                      </p:to>
                                    </p:set>
                                    <p:animEffect transition="in" filter="blinds(horizontal)">
                                      <p:cBhvr>
                                        <p:cTn id="12" dur="500" fill="hold"/>
                                        <p:tgtEl>
                                          <p:spTgt spid="50180"/>
                                        </p:tgtEl>
                                      </p:cBhvr>
                                    </p:animEffect>
                                  </p:childTnLst>
                                </p:cTn>
                              </p:par>
                              <p:par>
                                <p:cTn id="13" presetID="3" presetClass="entr" presetSubtype="10" dur="500" fill="hold" grpId="0" nodeType="withEffect">
                                  <p:stCondLst>
                                    <p:cond delay="0"/>
                                  </p:stCondLst>
                                  <p:childTnLst>
                                    <p:set>
                                      <p:cBhvr>
                                        <p:cTn id="14" dur="1" fill="hold">
                                          <p:stCondLst>
                                            <p:cond delay="0"/>
                                          </p:stCondLst>
                                        </p:cTn>
                                        <p:tgtEl>
                                          <p:spTgt spid="50179"/>
                                        </p:tgtEl>
                                        <p:attrNameLst>
                                          <p:attrName>style.visibility</p:attrName>
                                        </p:attrNameLst>
                                      </p:cBhvr>
                                      <p:to>
                                        <p:strVal val="visible"/>
                                      </p:to>
                                    </p:set>
                                    <p:animEffect transition="in" filter="blinds(horizontal)">
                                      <p:cBhvr>
                                        <p:cTn id="15" dur="500" fill="hold"/>
                                        <p:tgtEl>
                                          <p:spTgt spid="50179"/>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50181"/>
                                        </p:tgtEl>
                                        <p:attrNameLst>
                                          <p:attrName>style.visibility</p:attrName>
                                        </p:attrNameLst>
                                      </p:cBhvr>
                                      <p:to>
                                        <p:strVal val="visible"/>
                                      </p:to>
                                    </p:set>
                                    <p:animEffect transition="in" filter="blinds(horizontal)">
                                      <p:cBhvr>
                                        <p:cTn id="20" dur="500" fill="hold"/>
                                        <p:tgtEl>
                                          <p:spTgt spid="50181"/>
                                        </p:tgtEl>
                                      </p:cBhvr>
                                    </p:animEffect>
                                  </p:childTnLst>
                                </p:cTn>
                              </p:par>
                              <p:par>
                                <p:cTn id="21" presetID="3" presetClass="entr" presetSubtype="10" dur="500" fill="hold" grpId="0" nodeType="withEffect">
                                  <p:stCondLst>
                                    <p:cond delay="0"/>
                                  </p:stCondLst>
                                  <p:childTnLst>
                                    <p:set>
                                      <p:cBhvr>
                                        <p:cTn id="22" dur="1" fill="hold">
                                          <p:stCondLst>
                                            <p:cond delay="0"/>
                                          </p:stCondLst>
                                        </p:cTn>
                                        <p:tgtEl>
                                          <p:spTgt spid="50183"/>
                                        </p:tgtEl>
                                        <p:attrNameLst>
                                          <p:attrName>style.visibility</p:attrName>
                                        </p:attrNameLst>
                                      </p:cBhvr>
                                      <p:to>
                                        <p:strVal val="visible"/>
                                      </p:to>
                                    </p:set>
                                    <p:animEffect transition="in" filter="blinds(horizontal)">
                                      <p:cBhvr>
                                        <p:cTn id="23" dur="500" fill="hold"/>
                                        <p:tgtEl>
                                          <p:spTgt spid="50183"/>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3" presetClass="entr" presetSubtype="10" dur="500" fill="hold" nodeType="clickEffect">
                                  <p:stCondLst>
                                    <p:cond delay="0"/>
                                  </p:stCondLst>
                                  <p:childTnLst>
                                    <p:set>
                                      <p:cBhvr>
                                        <p:cTn id="27" dur="1" fill="hold">
                                          <p:stCondLst>
                                            <p:cond delay="0"/>
                                          </p:stCondLst>
                                        </p:cTn>
                                        <p:tgtEl>
                                          <p:spTgt spid="50182"/>
                                        </p:tgtEl>
                                        <p:attrNameLst>
                                          <p:attrName>style.visibility</p:attrName>
                                        </p:attrNameLst>
                                      </p:cBhvr>
                                      <p:to>
                                        <p:strVal val="visible"/>
                                      </p:to>
                                    </p:set>
                                    <p:animEffect transition="in" filter="blinds(horizontal)">
                                      <p:cBhvr>
                                        <p:cTn id="28" dur="500" fill="hold"/>
                                        <p:tgtEl>
                                          <p:spTgt spid="50182"/>
                                        </p:tgtEl>
                                      </p:cBhvr>
                                    </p:animEffect>
                                  </p:childTnLst>
                                </p:cTn>
                              </p:par>
                              <p:par>
                                <p:cTn id="29" presetID="3" presetClass="entr" presetSubtype="10" dur="500" fill="hold" grpId="0" nodeType="withEffect">
                                  <p:stCondLst>
                                    <p:cond delay="0"/>
                                  </p:stCondLst>
                                  <p:childTnLst>
                                    <p:set>
                                      <p:cBhvr>
                                        <p:cTn id="30" dur="1" fill="hold">
                                          <p:stCondLst>
                                            <p:cond delay="0"/>
                                          </p:stCondLst>
                                        </p:cTn>
                                        <p:tgtEl>
                                          <p:spTgt spid="50184"/>
                                        </p:tgtEl>
                                        <p:attrNameLst>
                                          <p:attrName>style.visibility</p:attrName>
                                        </p:attrNameLst>
                                      </p:cBhvr>
                                      <p:to>
                                        <p:strVal val="visible"/>
                                      </p:to>
                                    </p:set>
                                    <p:animEffect transition="in" filter="blinds(horizontal)">
                                      <p:cBhvr>
                                        <p:cTn id="31" dur="500" fill="hold"/>
                                        <p:tgtEl>
                                          <p:spTgt spid="50184"/>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grpId="0" nodeType="clickEffect">
                                  <p:stCondLst>
                                    <p:cond delay="0"/>
                                  </p:stCondLst>
                                  <p:childTnLst>
                                    <p:set>
                                      <p:cBhvr>
                                        <p:cTn id="35" dur="1" fill="hold">
                                          <p:stCondLst>
                                            <p:cond delay="0"/>
                                          </p:stCondLst>
                                        </p:cTn>
                                        <p:tgtEl>
                                          <p:spTgt spid="50185"/>
                                        </p:tgtEl>
                                        <p:attrNameLst>
                                          <p:attrName>style.visibility</p:attrName>
                                        </p:attrNameLst>
                                      </p:cBhvr>
                                      <p:to>
                                        <p:strVal val="visible"/>
                                      </p:to>
                                    </p:set>
                                    <p:animEffect transition="in" filter="blinds(horizontal)">
                                      <p:cBhvr>
                                        <p:cTn id="36" dur="500" fill="hold"/>
                                        <p:tgtEl>
                                          <p:spTgt spid="50185"/>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3" presetClass="entr" presetSubtype="10" dur="500" fill="hold" nodeType="clickEffect">
                                  <p:stCondLst>
                                    <p:cond delay="0"/>
                                  </p:stCondLst>
                                  <p:childTnLst>
                                    <p:set>
                                      <p:cBhvr>
                                        <p:cTn id="40" dur="1" fill="hold">
                                          <p:stCondLst>
                                            <p:cond delay="0"/>
                                          </p:stCondLst>
                                        </p:cTn>
                                        <p:tgtEl>
                                          <p:spTgt spid="50186"/>
                                        </p:tgtEl>
                                        <p:attrNameLst>
                                          <p:attrName>style.visibility</p:attrName>
                                        </p:attrNameLst>
                                      </p:cBhvr>
                                      <p:to>
                                        <p:strVal val="visible"/>
                                      </p:to>
                                    </p:set>
                                    <p:animEffect transition="in" filter="blinds(horizontal)">
                                      <p:cBhvr>
                                        <p:cTn id="41" dur="500" fill="hold"/>
                                        <p:tgtEl>
                                          <p:spTgt spid="50186"/>
                                        </p:tgtEl>
                                      </p:cBhvr>
                                    </p:animEffect>
                                  </p:childTnLst>
                                </p:cTn>
                              </p:par>
                              <p:par>
                                <p:cTn id="42" presetID="3" presetClass="entr" presetSubtype="10" dur="500" fill="hold" grpId="0" nodeType="withEffect">
                                  <p:stCondLst>
                                    <p:cond delay="0"/>
                                  </p:stCondLst>
                                  <p:childTnLst>
                                    <p:set>
                                      <p:cBhvr>
                                        <p:cTn id="43" dur="1" fill="hold">
                                          <p:stCondLst>
                                            <p:cond delay="0"/>
                                          </p:stCondLst>
                                        </p:cTn>
                                        <p:tgtEl>
                                          <p:spTgt spid="50187"/>
                                        </p:tgtEl>
                                        <p:attrNameLst>
                                          <p:attrName>style.visibility</p:attrName>
                                        </p:attrNameLst>
                                      </p:cBhvr>
                                      <p:to>
                                        <p:strVal val="visible"/>
                                      </p:to>
                                    </p:set>
                                    <p:animEffect transition="in" filter="blinds(horizontal)">
                                      <p:cBhvr>
                                        <p:cTn id="44" dur="500" fill="hold"/>
                                        <p:tgtEl>
                                          <p:spTgt spid="50187"/>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3" presetClass="entr" presetSubtype="10" dur="500" fill="hold" grpId="0" nodeType="clickEffect">
                                  <p:stCondLst>
                                    <p:cond delay="0"/>
                                  </p:stCondLst>
                                  <p:childTnLst>
                                    <p:set>
                                      <p:cBhvr>
                                        <p:cTn id="48" dur="1" fill="hold">
                                          <p:stCondLst>
                                            <p:cond delay="0"/>
                                          </p:stCondLst>
                                        </p:cTn>
                                        <p:tgtEl>
                                          <p:spTgt spid="50188"/>
                                        </p:tgtEl>
                                        <p:attrNameLst>
                                          <p:attrName>style.visibility</p:attrName>
                                        </p:attrNameLst>
                                      </p:cBhvr>
                                      <p:to>
                                        <p:strVal val="visible"/>
                                      </p:to>
                                    </p:set>
                                    <p:animEffect transition="in" filter="blinds(horizontal)">
                                      <p:cBhvr>
                                        <p:cTn id="49" dur="500" fill="hold"/>
                                        <p:tgtEl>
                                          <p:spTgt spid="50188"/>
                                        </p:tgtEl>
                                      </p:cBhvr>
                                    </p:animEffect>
                                  </p:childTnLst>
                                </p:cTn>
                              </p:par>
                            </p:childTnLst>
                          </p:cTn>
                        </p:par>
                        <p:par>
                          <p:cTn id="50" fill="hold" nodeType="afterGroup">
                            <p:stCondLst>
                              <p:cond delay="500"/>
                            </p:stCondLst>
                            <p:childTnLst>
                              <p:par>
                                <p:cTn id="51" presetID="3" presetClass="entr" presetSubtype="10" dur="500" fill="hold" grpId="0" nodeType="afterEffect">
                                  <p:stCondLst>
                                    <p:cond delay="0"/>
                                  </p:stCondLst>
                                  <p:childTnLst>
                                    <p:set>
                                      <p:cBhvr>
                                        <p:cTn id="52" dur="1" fill="hold">
                                          <p:stCondLst>
                                            <p:cond delay="0"/>
                                          </p:stCondLst>
                                        </p:cTn>
                                        <p:tgtEl>
                                          <p:spTgt spid="50189"/>
                                        </p:tgtEl>
                                        <p:attrNameLst>
                                          <p:attrName>style.visibility</p:attrName>
                                        </p:attrNameLst>
                                      </p:cBhvr>
                                      <p:to>
                                        <p:strVal val="visible"/>
                                      </p:to>
                                    </p:set>
                                    <p:animEffect transition="in" filter="blinds(horizontal)">
                                      <p:cBhvr>
                                        <p:cTn id="53" dur="500" fill="hold"/>
                                        <p:tgtEl>
                                          <p:spTgt spid="50189"/>
                                        </p:tgtEl>
                                      </p:cBhvr>
                                    </p:animEffect>
                                  </p:childTnLst>
                                </p:cTn>
                              </p:par>
                            </p:childTnLst>
                          </p:cTn>
                        </p:par>
                        <p:par>
                          <p:cTn id="54" fill="hold" nodeType="afterGroup">
                            <p:stCondLst>
                              <p:cond delay="1000"/>
                            </p:stCondLst>
                            <p:childTnLst>
                              <p:par>
                                <p:cTn id="55" presetID="3" presetClass="entr" presetSubtype="10" dur="500" fill="hold" grpId="0" nodeType="afterEffect">
                                  <p:stCondLst>
                                    <p:cond delay="0"/>
                                  </p:stCondLst>
                                  <p:childTnLst>
                                    <p:set>
                                      <p:cBhvr>
                                        <p:cTn id="56" dur="1" fill="hold">
                                          <p:stCondLst>
                                            <p:cond delay="0"/>
                                          </p:stCondLst>
                                        </p:cTn>
                                        <p:tgtEl>
                                          <p:spTgt spid="50190"/>
                                        </p:tgtEl>
                                        <p:attrNameLst>
                                          <p:attrName>style.visibility</p:attrName>
                                        </p:attrNameLst>
                                      </p:cBhvr>
                                      <p:to>
                                        <p:strVal val="visible"/>
                                      </p:to>
                                    </p:set>
                                    <p:animEffect transition="in" filter="blinds(horizontal)">
                                      <p:cBhvr>
                                        <p:cTn id="57" dur="500" fill="hold"/>
                                        <p:tgtEl>
                                          <p:spTgt spid="50190"/>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3" presetClass="entr" presetSubtype="10" dur="500" fill="hold" grpId="0" nodeType="clickEffect">
                                  <p:stCondLst>
                                    <p:cond delay="0"/>
                                  </p:stCondLst>
                                  <p:childTnLst>
                                    <p:set>
                                      <p:cBhvr>
                                        <p:cTn id="61" dur="1" fill="hold">
                                          <p:stCondLst>
                                            <p:cond delay="0"/>
                                          </p:stCondLst>
                                        </p:cTn>
                                        <p:tgtEl>
                                          <p:spTgt spid="50191"/>
                                        </p:tgtEl>
                                        <p:attrNameLst>
                                          <p:attrName>style.visibility</p:attrName>
                                        </p:attrNameLst>
                                      </p:cBhvr>
                                      <p:to>
                                        <p:strVal val="visible"/>
                                      </p:to>
                                    </p:set>
                                    <p:animEffect transition="in" filter="blinds(horizontal)">
                                      <p:cBhvr>
                                        <p:cTn id="62" dur="500" fill="hold"/>
                                        <p:tgtEl>
                                          <p:spTgt spid="50191"/>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3" presetClass="entr" presetSubtype="10" dur="500" fill="hold" grpId="0" nodeType="clickEffect">
                                  <p:stCondLst>
                                    <p:cond delay="0"/>
                                  </p:stCondLst>
                                  <p:childTnLst>
                                    <p:set>
                                      <p:cBhvr>
                                        <p:cTn id="66" dur="1" fill="hold">
                                          <p:stCondLst>
                                            <p:cond delay="0"/>
                                          </p:stCondLst>
                                        </p:cTn>
                                        <p:tgtEl>
                                          <p:spTgt spid="50192"/>
                                        </p:tgtEl>
                                        <p:attrNameLst>
                                          <p:attrName>style.visibility</p:attrName>
                                        </p:attrNameLst>
                                      </p:cBhvr>
                                      <p:to>
                                        <p:strVal val="visible"/>
                                      </p:to>
                                    </p:set>
                                    <p:animEffect transition="in" filter="blinds(horizontal)">
                                      <p:cBhvr>
                                        <p:cTn id="67" dur="500" fill="hold"/>
                                        <p:tgtEl>
                                          <p:spTgt spid="50192"/>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3" presetClass="entr" presetSubtype="10" dur="500" fill="hold" grpId="0" nodeType="clickEffect">
                                  <p:stCondLst>
                                    <p:cond delay="0"/>
                                  </p:stCondLst>
                                  <p:childTnLst>
                                    <p:set>
                                      <p:cBhvr>
                                        <p:cTn id="71" dur="1" fill="hold">
                                          <p:stCondLst>
                                            <p:cond delay="0"/>
                                          </p:stCondLst>
                                        </p:cTn>
                                        <p:tgtEl>
                                          <p:spTgt spid="50193"/>
                                        </p:tgtEl>
                                        <p:attrNameLst>
                                          <p:attrName>style.visibility</p:attrName>
                                        </p:attrNameLst>
                                      </p:cBhvr>
                                      <p:to>
                                        <p:strVal val="visible"/>
                                      </p:to>
                                    </p:set>
                                    <p:animEffect transition="in" filter="blinds(horizontal)">
                                      <p:cBhvr>
                                        <p:cTn id="72" dur="500" fill="hold"/>
                                        <p:tgtEl>
                                          <p:spTgt spid="50193"/>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3" presetClass="entr" presetSubtype="10" dur="500" fill="hold" grpId="0" nodeType="clickEffect">
                                  <p:stCondLst>
                                    <p:cond delay="0"/>
                                  </p:stCondLst>
                                  <p:childTnLst>
                                    <p:set>
                                      <p:cBhvr>
                                        <p:cTn id="76" dur="1" fill="hold">
                                          <p:stCondLst>
                                            <p:cond delay="0"/>
                                          </p:stCondLst>
                                        </p:cTn>
                                        <p:tgtEl>
                                          <p:spTgt spid="50194"/>
                                        </p:tgtEl>
                                        <p:attrNameLst>
                                          <p:attrName>style.visibility</p:attrName>
                                        </p:attrNameLst>
                                      </p:cBhvr>
                                      <p:to>
                                        <p:strVal val="visible"/>
                                      </p:to>
                                    </p:set>
                                    <p:animEffect transition="in" filter="blinds(horizontal)">
                                      <p:cBhvr>
                                        <p:cTn id="77" dur="500" fill="hold"/>
                                        <p:tgtEl>
                                          <p:spTgt spid="50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P spid="50180" grpId="0"/>
      <p:bldP spid="50183" grpId="0"/>
      <p:bldP spid="50184" grpId="0"/>
      <p:bldP spid="50185" grpId="0"/>
      <p:bldP spid="50187" grpId="0"/>
      <p:bldP spid="50188" grpId="0"/>
      <p:bldP spid="50189" grpId="0"/>
      <p:bldP spid="50190" grpId="0"/>
      <p:bldP spid="50191" grpId="0"/>
      <p:bldP spid="50192" grpId="0"/>
      <p:bldP spid="50193" grpId="0"/>
      <p:bldP spid="5019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830868" y="1340768"/>
            <a:ext cx="10809747" cy="310854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mn-ea"/>
              </a:rPr>
              <a:t>要得到遗传因子组成为</a:t>
            </a:r>
            <a:r>
              <a:rPr lang="en-US" altLang="zh-CN" sz="2800" b="1" err="1">
                <a:latin typeface="+mn-ea"/>
              </a:rPr>
              <a:t>YyRr</a:t>
            </a:r>
            <a:r>
              <a:rPr lang="zh-CN" altLang="en-US" sz="2800" b="1">
                <a:latin typeface="+mn-ea"/>
              </a:rPr>
              <a:t>的黄色圆粒豌豆，亲本除黄色圆粒及绿色皱粒外，还可以有哪些类型？</a:t>
            </a:r>
            <a:endParaRPr lang="en-US" altLang="zh-CN" sz="2800" b="1">
              <a:latin typeface="+mn-ea"/>
            </a:endParaRPr>
          </a:p>
          <a:p>
            <a:endParaRPr lang="en-US" altLang="zh-CN" sz="2800" b="1">
              <a:latin typeface="+mn-ea"/>
              <a:ea typeface="+mn-ea"/>
            </a:endParaRPr>
          </a:p>
          <a:p>
            <a:endParaRPr lang="en-US" altLang="zh-CN" sz="2800" b="1">
              <a:latin typeface="+mn-ea"/>
              <a:ea typeface="+mn-ea"/>
            </a:endParaRPr>
          </a:p>
          <a:p>
            <a:r>
              <a:rPr lang="en-US" altLang="zh-CN" sz="2800" b="1">
                <a:latin typeface="+mn-ea"/>
                <a:ea typeface="+mn-ea"/>
              </a:rPr>
              <a:t>(1)</a:t>
            </a:r>
            <a:r>
              <a:rPr lang="zh-CN" altLang="en-US" sz="2800" b="1">
                <a:latin typeface="+mn-ea"/>
                <a:ea typeface="+mn-ea"/>
              </a:rPr>
              <a:t> </a:t>
            </a:r>
            <a:r>
              <a:rPr lang="en-US" altLang="zh-CN" sz="2800" b="1">
                <a:latin typeface="+mn-ea"/>
                <a:ea typeface="+mn-ea"/>
              </a:rPr>
              <a:t>F</a:t>
            </a:r>
            <a:r>
              <a:rPr lang="en-US" altLang="zh-CN" sz="1600" b="1">
                <a:latin typeface="+mn-ea"/>
                <a:ea typeface="+mn-ea"/>
              </a:rPr>
              <a:t>2</a:t>
            </a:r>
            <a:r>
              <a:rPr lang="zh-CN" altLang="en-US" sz="2800" b="1">
                <a:latin typeface="+mn-ea"/>
                <a:ea typeface="+mn-ea"/>
              </a:rPr>
              <a:t>性状分离比</a:t>
            </a:r>
            <a:r>
              <a:rPr lang="en-US" altLang="zh-CN" sz="2800" b="1">
                <a:latin typeface="+mn-ea"/>
                <a:ea typeface="+mn-ea"/>
              </a:rPr>
              <a:t>:         </a:t>
            </a:r>
            <a:r>
              <a:rPr lang="zh-CN" altLang="en-US" sz="2800" b="1">
                <a:latin typeface="+mn-ea"/>
                <a:ea typeface="+mn-ea"/>
              </a:rPr>
              <a:t>。</a:t>
            </a:r>
            <a:endParaRPr lang="en-US" altLang="zh-CN" sz="2800" b="1">
              <a:latin typeface="+mn-ea"/>
              <a:ea typeface="+mn-ea"/>
            </a:endParaRPr>
          </a:p>
          <a:p>
            <a:r>
              <a:rPr lang="en-US" altLang="zh-CN" sz="2800" b="1">
                <a:latin typeface="+mn-ea"/>
                <a:ea typeface="+mn-ea"/>
              </a:rPr>
              <a:t>(2) F</a:t>
            </a:r>
            <a:r>
              <a:rPr lang="en-US" altLang="zh-CN" sz="1800" b="1">
                <a:latin typeface="+mn-ea"/>
                <a:ea typeface="+mn-ea"/>
              </a:rPr>
              <a:t>2</a:t>
            </a:r>
            <a:r>
              <a:rPr lang="zh-CN" altLang="en-US" sz="2800" b="1">
                <a:latin typeface="+mn-ea"/>
                <a:ea typeface="+mn-ea"/>
              </a:rPr>
              <a:t>中重组类型所占比例与教材的结果相同吗</a:t>
            </a:r>
            <a:r>
              <a:rPr lang="en-US" altLang="zh-CN" sz="2800" b="1">
                <a:latin typeface="+mn-ea"/>
                <a:ea typeface="+mn-ea"/>
              </a:rPr>
              <a:t>?</a:t>
            </a:r>
            <a:endParaRPr lang="en-US" altLang="zh-CN" sz="2800" b="1">
              <a:latin typeface="+mn-ea"/>
              <a:ea typeface="+mn-ea"/>
            </a:endParaRPr>
          </a:p>
          <a:p>
            <a:endParaRPr lang="en-US" altLang="zh-CN" sz="2800" b="1">
              <a:latin typeface="+mn-ea"/>
              <a:ea typeface="+mn-ea"/>
            </a:endParaRPr>
          </a:p>
        </p:txBody>
      </p:sp>
      <p:sp>
        <p:nvSpPr>
          <p:cNvPr id="5" name="TextBox 4" title=""/>
          <p:cNvSpPr txBox="1"/>
          <p:nvPr/>
        </p:nvSpPr>
        <p:spPr>
          <a:xfrm>
            <a:off x="864785" y="332656"/>
            <a:ext cx="209678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FF0000"/>
                </a:solidFill>
                <a:latin typeface="黑体" panose="02010609060101010101" pitchFamily="49" charset="-122"/>
                <a:ea typeface="黑体" panose="02010609060101010101" pitchFamily="49" charset="-122"/>
              </a:rPr>
              <a:t>思考</a:t>
            </a:r>
            <a:endParaRPr lang="zh-CN" altLang="en-US" sz="3600">
              <a:solidFill>
                <a:srgbClr val="FF0000"/>
              </a:solidFill>
              <a:latin typeface="黑体" panose="02010609060101010101" pitchFamily="49" charset="-122"/>
              <a:ea typeface="黑体" panose="02010609060101010101" pitchFamily="49" charset="-122"/>
            </a:endParaRPr>
          </a:p>
        </p:txBody>
      </p:sp>
      <p:sp>
        <p:nvSpPr>
          <p:cNvPr id="8" name="TextBox 7" title=""/>
          <p:cNvSpPr txBox="1"/>
          <p:nvPr/>
        </p:nvSpPr>
        <p:spPr>
          <a:xfrm>
            <a:off x="3791744" y="2987136"/>
            <a:ext cx="388415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rgbClr val="FF0000"/>
                </a:solidFill>
                <a:latin typeface="+mn-ea"/>
              </a:rPr>
              <a:t>9:3:3:1</a:t>
            </a:r>
            <a:endParaRPr lang="zh-CN" altLang="en-US" sz="3200">
              <a:solidFill>
                <a:srgbClr val="FF0000"/>
              </a:solidFill>
            </a:endParaRPr>
          </a:p>
        </p:txBody>
      </p:sp>
      <p:sp>
        <p:nvSpPr>
          <p:cNvPr id="9" name="TextBox 8" title=""/>
          <p:cNvSpPr txBox="1"/>
          <p:nvPr/>
        </p:nvSpPr>
        <p:spPr>
          <a:xfrm>
            <a:off x="983432" y="4195514"/>
            <a:ext cx="10775829" cy="1384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0070C0"/>
                </a:solidFill>
                <a:latin typeface="宋体" panose="02010600030101010101" pitchFamily="2" charset="-122"/>
                <a:ea typeface="宋体" panose="02010600030101010101" pitchFamily="2" charset="-122"/>
              </a:rPr>
              <a:t>提示</a:t>
            </a:r>
            <a:r>
              <a:rPr lang="en-US" altLang="zh-CN" sz="2800" b="1">
                <a:solidFill>
                  <a:srgbClr val="0070C0"/>
                </a:solidFill>
                <a:latin typeface="宋体" panose="02010600030101010101" pitchFamily="2" charset="-122"/>
                <a:ea typeface="宋体" panose="02010600030101010101" pitchFamily="2" charset="-122"/>
              </a:rPr>
              <a:t>:</a:t>
            </a:r>
            <a:r>
              <a:rPr lang="zh-CN" altLang="en-US" sz="2800" b="1">
                <a:solidFill>
                  <a:srgbClr val="FF0000"/>
                </a:solidFill>
                <a:latin typeface="宋体" panose="02010600030101010101" pitchFamily="2" charset="-122"/>
                <a:ea typeface="宋体" panose="02010600030101010101" pitchFamily="2" charset="-122"/>
              </a:rPr>
              <a:t>不相同</a:t>
            </a:r>
            <a:r>
              <a:rPr lang="zh-CN" altLang="en-US" sz="2800" b="1">
                <a:solidFill>
                  <a:prstClr val="black"/>
                </a:solidFill>
                <a:latin typeface="宋体" panose="02010600030101010101" pitchFamily="2" charset="-122"/>
                <a:ea typeface="宋体" panose="02010600030101010101" pitchFamily="2" charset="-122"/>
              </a:rPr>
              <a:t>。亲本改变后</a:t>
            </a:r>
            <a:r>
              <a:rPr lang="en-US" altLang="zh-CN" sz="2800" b="1">
                <a:solidFill>
                  <a:prstClr val="black"/>
                </a:solidFill>
                <a:latin typeface="宋体" panose="02010600030101010101" pitchFamily="2" charset="-122"/>
                <a:ea typeface="宋体" panose="02010600030101010101" pitchFamily="2" charset="-122"/>
              </a:rPr>
              <a:t>F</a:t>
            </a:r>
            <a:r>
              <a:rPr lang="en-US" altLang="zh-CN" sz="1800" b="1">
                <a:solidFill>
                  <a:prstClr val="black"/>
                </a:solidFill>
                <a:latin typeface="宋体" panose="02010600030101010101" pitchFamily="2" charset="-122"/>
                <a:ea typeface="宋体" panose="02010600030101010101" pitchFamily="2" charset="-122"/>
              </a:rPr>
              <a:t>2</a:t>
            </a:r>
            <a:r>
              <a:rPr lang="zh-CN" altLang="en-US" sz="2800" b="1">
                <a:solidFill>
                  <a:prstClr val="black"/>
                </a:solidFill>
                <a:latin typeface="宋体" panose="02010600030101010101" pitchFamily="2" charset="-122"/>
                <a:ea typeface="宋体" panose="02010600030101010101" pitchFamily="2" charset="-122"/>
              </a:rPr>
              <a:t>的重组类型变为</a:t>
            </a:r>
            <a:r>
              <a:rPr lang="zh-CN" altLang="en-US" sz="2800" b="1">
                <a:solidFill>
                  <a:srgbClr val="FF0000"/>
                </a:solidFill>
                <a:latin typeface="宋体" panose="02010600030101010101" pitchFamily="2" charset="-122"/>
                <a:ea typeface="宋体" panose="02010600030101010101" pitchFamily="2" charset="-122"/>
              </a:rPr>
              <a:t>黄色圆粒</a:t>
            </a:r>
            <a:r>
              <a:rPr lang="zh-CN" altLang="en-US" sz="2800" b="1">
                <a:solidFill>
                  <a:prstClr val="black"/>
                </a:solidFill>
                <a:latin typeface="宋体" panose="02010600030101010101" pitchFamily="2" charset="-122"/>
                <a:ea typeface="宋体" panose="02010600030101010101" pitchFamily="2" charset="-122"/>
              </a:rPr>
              <a:t>和</a:t>
            </a:r>
            <a:r>
              <a:rPr lang="zh-CN" altLang="en-US" sz="2800" b="1">
                <a:solidFill>
                  <a:srgbClr val="FF0000"/>
                </a:solidFill>
                <a:latin typeface="宋体" panose="02010600030101010101" pitchFamily="2" charset="-122"/>
                <a:ea typeface="宋体" panose="02010600030101010101" pitchFamily="2" charset="-122"/>
              </a:rPr>
              <a:t>绿色皱粒</a:t>
            </a:r>
            <a:r>
              <a:rPr lang="zh-CN" altLang="en-US" sz="2800" b="1">
                <a:solidFill>
                  <a:prstClr val="black"/>
                </a:solidFill>
                <a:latin typeface="宋体" panose="02010600030101010101" pitchFamily="2" charset="-122"/>
                <a:ea typeface="宋体" panose="02010600030101010101" pitchFamily="2" charset="-122"/>
              </a:rPr>
              <a:t>，</a:t>
            </a:r>
            <a:endParaRPr lang="zh-CN" altLang="en-US" sz="2800" b="1">
              <a:solidFill>
                <a:prstClr val="black"/>
              </a:solidFill>
              <a:latin typeface="宋体" panose="02010600030101010101" pitchFamily="2" charset="-122"/>
              <a:ea typeface="宋体" panose="02010600030101010101" pitchFamily="2" charset="-122"/>
            </a:endParaRPr>
          </a:p>
          <a:p>
            <a:pPr lvl="0"/>
            <a:r>
              <a:rPr lang="zh-CN" altLang="en-US" sz="2800" b="1">
                <a:solidFill>
                  <a:prstClr val="black"/>
                </a:solidFill>
                <a:latin typeface="宋体" panose="02010600030101010101" pitchFamily="2" charset="-122"/>
                <a:ea typeface="宋体" panose="02010600030101010101" pitchFamily="2" charset="-122"/>
              </a:rPr>
              <a:t>比例分别为</a:t>
            </a:r>
            <a:r>
              <a:rPr lang="en-US" altLang="zh-CN" sz="2800" b="1">
                <a:solidFill>
                  <a:srgbClr val="FF0000"/>
                </a:solidFill>
                <a:latin typeface="宋体" panose="02010600030101010101" pitchFamily="2" charset="-122"/>
                <a:ea typeface="宋体" panose="02010600030101010101" pitchFamily="2" charset="-122"/>
              </a:rPr>
              <a:t>9/16</a:t>
            </a:r>
            <a:r>
              <a:rPr lang="zh-CN" altLang="en-US" sz="2800" b="1">
                <a:solidFill>
                  <a:prstClr val="black"/>
                </a:solidFill>
                <a:latin typeface="宋体" panose="02010600030101010101" pitchFamily="2" charset="-122"/>
                <a:ea typeface="宋体" panose="02010600030101010101" pitchFamily="2" charset="-122"/>
              </a:rPr>
              <a:t>和</a:t>
            </a:r>
            <a:r>
              <a:rPr lang="en-US" altLang="zh-CN" sz="2800" b="1">
                <a:solidFill>
                  <a:srgbClr val="FF0000"/>
                </a:solidFill>
                <a:latin typeface="宋体" panose="02010600030101010101" pitchFamily="2" charset="-122"/>
                <a:ea typeface="宋体" panose="02010600030101010101" pitchFamily="2" charset="-122"/>
              </a:rPr>
              <a:t>1/16</a:t>
            </a:r>
            <a:r>
              <a:rPr lang="zh-CN" altLang="en-US" sz="2800" b="1">
                <a:solidFill>
                  <a:prstClr val="black"/>
                </a:solidFill>
                <a:latin typeface="宋体" panose="02010600030101010101" pitchFamily="2" charset="-122"/>
                <a:ea typeface="宋体" panose="02010600030101010101" pitchFamily="2" charset="-122"/>
              </a:rPr>
              <a:t>，此时重组类型共占</a:t>
            </a:r>
            <a:r>
              <a:rPr lang="en-US" altLang="zh-CN" sz="2800" b="1">
                <a:solidFill>
                  <a:srgbClr val="FF0000"/>
                </a:solidFill>
                <a:latin typeface="宋体" panose="02010600030101010101" pitchFamily="2" charset="-122"/>
                <a:ea typeface="宋体" panose="02010600030101010101" pitchFamily="2" charset="-122"/>
              </a:rPr>
              <a:t>5/8</a:t>
            </a:r>
            <a:r>
              <a:rPr lang="zh-CN" altLang="en-US" sz="2800" b="1">
                <a:solidFill>
                  <a:prstClr val="black"/>
                </a:solidFill>
                <a:latin typeface="宋体" panose="02010600030101010101" pitchFamily="2" charset="-122"/>
                <a:ea typeface="宋体" panose="02010600030101010101" pitchFamily="2" charset="-122"/>
              </a:rPr>
              <a:t>。</a:t>
            </a:r>
            <a:endParaRPr lang="en-US" altLang="zh-CN" sz="2800" b="1">
              <a:solidFill>
                <a:prstClr val="black"/>
              </a:solidFill>
              <a:latin typeface="宋体" panose="02010600030101010101" pitchFamily="2" charset="-122"/>
              <a:ea typeface="宋体" panose="02010600030101010101" pitchFamily="2" charset="-122"/>
            </a:endParaRPr>
          </a:p>
          <a:p>
            <a:pPr lvl="0"/>
            <a:endParaRPr lang="zh-CN" altLang="en-US" sz="2800" b="1">
              <a:solidFill>
                <a:prstClr val="black"/>
              </a:solidFill>
              <a:latin typeface="宋体" panose="02010600030101010101" pitchFamily="2" charset="-122"/>
              <a:ea typeface="宋体" panose="02010600030101010101" pitchFamily="2" charset="-122"/>
            </a:endParaRPr>
          </a:p>
        </p:txBody>
      </p:sp>
      <p:sp>
        <p:nvSpPr>
          <p:cNvPr id="10" name="TextBox 7" title=""/>
          <p:cNvSpPr txBox="1"/>
          <p:nvPr/>
        </p:nvSpPr>
        <p:spPr>
          <a:xfrm>
            <a:off x="1271464" y="2398306"/>
            <a:ext cx="5735271"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mn-ea"/>
              </a:rPr>
              <a:t>纯种黄色皱粒</a:t>
            </a:r>
            <a:r>
              <a:rPr lang="en-US" altLang="zh-CN" sz="3200" b="1">
                <a:solidFill>
                  <a:srgbClr val="FF0000"/>
                </a:solidFill>
                <a:latin typeface="+mn-ea"/>
              </a:rPr>
              <a:t>×</a:t>
            </a:r>
            <a:r>
              <a:rPr lang="zh-CN" altLang="en-US" sz="3200" b="1">
                <a:solidFill>
                  <a:srgbClr val="FF0000"/>
                </a:solidFill>
                <a:latin typeface="+mn-ea"/>
              </a:rPr>
              <a:t>纯种绿色圆粒</a:t>
            </a:r>
            <a:endParaRPr lang="zh-CN" altLang="en-US" sz="32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7" name="Rectangle 2" title=""/>
          <p:cNvSpPr/>
          <p:nvPr/>
        </p:nvSpPr>
        <p:spPr>
          <a:xfrm>
            <a:off x="4079776" y="312738"/>
            <a:ext cx="5562600" cy="520700"/>
          </a:xfrm>
          <a:prstGeom prst="rect">
            <a:avLst/>
          </a:prstGeom>
          <a:noFill/>
          <a:ln w="12700">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0000FF"/>
                </a:solidFill>
                <a:latin typeface="黑体" panose="02010609060101010101" pitchFamily="49" charset="-122"/>
                <a:ea typeface="黑体" panose="02010609060101010101" pitchFamily="49" charset="-122"/>
              </a:rPr>
              <a:t>分离定律 </a:t>
            </a:r>
            <a:r>
              <a:rPr lang="en-US" altLang="zh-CN" sz="2800" b="1">
                <a:solidFill>
                  <a:srgbClr val="0000FF"/>
                </a:solidFill>
                <a:latin typeface="黑体" panose="02010609060101010101" pitchFamily="49" charset="-122"/>
                <a:ea typeface="黑体" panose="02010609060101010101" pitchFamily="49" charset="-122"/>
              </a:rPr>
              <a:t>VS </a:t>
            </a:r>
            <a:r>
              <a:rPr lang="zh-CN" altLang="en-US" sz="2800" b="1">
                <a:solidFill>
                  <a:srgbClr val="0000FF"/>
                </a:solidFill>
                <a:latin typeface="黑体" panose="02010609060101010101" pitchFamily="49" charset="-122"/>
                <a:ea typeface="黑体" panose="02010609060101010101" pitchFamily="49" charset="-122"/>
              </a:rPr>
              <a:t>自由组合定律</a:t>
            </a:r>
            <a:endParaRPr lang="zh-CN" altLang="en-US" sz="2800" b="1">
              <a:solidFill>
                <a:srgbClr val="0000FF"/>
              </a:solidFill>
              <a:latin typeface="黑体" panose="02010609060101010101" pitchFamily="49" charset="-122"/>
              <a:ea typeface="黑体" panose="02010609060101010101" pitchFamily="49" charset="-122"/>
            </a:endParaRPr>
          </a:p>
        </p:txBody>
      </p:sp>
      <p:sp>
        <p:nvSpPr>
          <p:cNvPr id="29698" name="Text Box 4" title=""/>
          <p:cNvSpPr/>
          <p:nvPr/>
        </p:nvSpPr>
        <p:spPr>
          <a:xfrm>
            <a:off x="1162698" y="1120775"/>
            <a:ext cx="10521950" cy="116840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5000"/>
              </a:lnSpc>
            </a:pPr>
            <a:r>
              <a:rPr lang="en-US" altLang="zh-CN" sz="2800" b="1">
                <a:latin typeface="黑体" panose="02010609060101010101" pitchFamily="49" charset="-122"/>
                <a:ea typeface="黑体" panose="02010609060101010101" pitchFamily="49" charset="-122"/>
              </a:rPr>
              <a:t>①</a:t>
            </a:r>
            <a:r>
              <a:rPr lang="zh-CN" altLang="en-US" sz="2800" b="1">
                <a:latin typeface="黑体" panose="02010609060101010101" pitchFamily="49" charset="-122"/>
                <a:ea typeface="黑体" panose="02010609060101010101" pitchFamily="49" charset="-122"/>
              </a:rPr>
              <a:t>两大遗传定律在生物的性状遗传中</a:t>
            </a:r>
            <a:r>
              <a:rPr lang="zh-CN" altLang="en-US" sz="2800" b="1">
                <a:solidFill>
                  <a:srgbClr val="0000FF"/>
                </a:solidFill>
                <a:latin typeface="黑体" panose="02010609060101010101" pitchFamily="49" charset="-122"/>
                <a:ea typeface="黑体" panose="02010609060101010101" pitchFamily="49" charset="-122"/>
              </a:rPr>
              <a:t>同时</a:t>
            </a:r>
            <a:r>
              <a:rPr lang="zh-CN" altLang="en-US" sz="2800" b="1">
                <a:latin typeface="黑体" panose="02010609060101010101" pitchFamily="49" charset="-122"/>
                <a:ea typeface="黑体" panose="02010609060101010101" pitchFamily="49" charset="-122"/>
              </a:rPr>
              <a:t>进行，</a:t>
            </a:r>
            <a:r>
              <a:rPr lang="zh-CN" altLang="en-US" sz="2800" b="1">
                <a:solidFill>
                  <a:srgbClr val="0000FF"/>
                </a:solidFill>
                <a:latin typeface="黑体" panose="02010609060101010101" pitchFamily="49" charset="-122"/>
                <a:ea typeface="黑体" panose="02010609060101010101" pitchFamily="49" charset="-122"/>
              </a:rPr>
              <a:t>同时</a:t>
            </a:r>
            <a:r>
              <a:rPr lang="zh-CN" altLang="en-US" sz="2800" b="1">
                <a:latin typeface="黑体" panose="02010609060101010101" pitchFamily="49" charset="-122"/>
                <a:ea typeface="黑体" panose="02010609060101010101" pitchFamily="49" charset="-122"/>
              </a:rPr>
              <a:t>起作用。                                        ②分离定律是自由组合定律的</a:t>
            </a:r>
            <a:r>
              <a:rPr lang="zh-CN" altLang="en-US" sz="2800" b="1">
                <a:solidFill>
                  <a:srgbClr val="0000FF"/>
                </a:solidFill>
                <a:latin typeface="黑体" panose="02010609060101010101" pitchFamily="49" charset="-122"/>
                <a:ea typeface="黑体" panose="02010609060101010101" pitchFamily="49" charset="-122"/>
              </a:rPr>
              <a:t>基础</a:t>
            </a:r>
            <a:r>
              <a:rPr lang="zh-CN" altLang="en-US" sz="2800" b="1">
                <a:latin typeface="黑体" panose="02010609060101010101" pitchFamily="49" charset="-122"/>
                <a:ea typeface="黑体" panose="02010609060101010101" pitchFamily="49" charset="-122"/>
              </a:rPr>
              <a:t>。</a:t>
            </a:r>
            <a:endParaRPr lang="zh-CN" altLang="en-US" sz="2800" b="1">
              <a:latin typeface="黑体" panose="02010609060101010101" pitchFamily="49" charset="-122"/>
              <a:ea typeface="黑体" panose="02010609060101010101" pitchFamily="49" charset="-122"/>
            </a:endParaRPr>
          </a:p>
        </p:txBody>
      </p:sp>
      <p:sp>
        <p:nvSpPr>
          <p:cNvPr id="29699" name="Rectangle 7" title=""/>
          <p:cNvSpPr/>
          <p:nvPr/>
        </p:nvSpPr>
        <p:spPr>
          <a:xfrm>
            <a:off x="9310688" y="311150"/>
            <a:ext cx="1717675"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sz="2800" b="1">
              <a:solidFill>
                <a:srgbClr val="0000FF"/>
              </a:solidFill>
              <a:latin typeface="楷体_GB2312" pitchFamily="49" charset="-122"/>
              <a:ea typeface="楷体_GB2312" pitchFamily="49" charset="-122"/>
            </a:endParaRPr>
          </a:p>
        </p:txBody>
      </p:sp>
      <p:graphicFrame>
        <p:nvGraphicFramePr>
          <p:cNvPr id="29700" name="Group 8" title=""/>
          <p:cNvGraphicFramePr>
            <a:graphicFrameLocks noGrp="1"/>
          </p:cNvGraphicFramePr>
          <p:nvPr/>
        </p:nvGraphicFramePr>
        <p:xfrm>
          <a:off x="530225" y="2505075"/>
          <a:ext cx="11318876" cy="3192462"/>
        </p:xfrm>
        <a:graphic>
          <a:graphicData uri="http://schemas.openxmlformats.org/drawingml/2006/table">
            <a:tbl>
              <a:tblPr/>
              <a:tblGrid>
                <a:gridCol w="1644650"/>
                <a:gridCol w="1644650"/>
                <a:gridCol w="1741488"/>
                <a:gridCol w="2224088"/>
                <a:gridCol w="2322512"/>
                <a:gridCol w="1741488"/>
              </a:tblGrid>
              <a:tr h="1063625">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zh-CN" altLang="en-US" sz="2800" b="1">
                          <a:latin typeface="楷体_GB2312" pitchFamily="49" charset="-122"/>
                          <a:ea typeface="楷体_GB2312" pitchFamily="49" charset="-122"/>
                        </a:rPr>
                        <a:t>遗传定律</a:t>
                      </a:r>
                      <a:endParaRPr lang="zh-CN" altLang="en-US" sz="2800" b="1">
                        <a:latin typeface="楷体_GB2312" pitchFamily="49" charset="-122"/>
                        <a:ea typeface="楷体_GB2312" pitchFamily="49" charset="-122"/>
                      </a:endParaRPr>
                    </a:p>
                  </a:txBody>
                  <a:tcPr anchor="ctr">
                    <a:lnL w="28575">
                      <a:solidFill>
                        <a:prstClr val="black"/>
                      </a:solidFill>
                      <a:round/>
                    </a:lnL>
                    <a:lnR w="12700">
                      <a:solidFill>
                        <a:prstClr val="black"/>
                      </a:solidFill>
                      <a:round/>
                    </a:lnR>
                    <a:lnT w="28575">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zh-CN" altLang="en-US" sz="2800" b="1">
                          <a:latin typeface="楷体_GB2312" pitchFamily="49" charset="-122"/>
                          <a:ea typeface="楷体_GB2312" pitchFamily="49" charset="-122"/>
                        </a:rPr>
                        <a:t>研究的相对性状</a:t>
                      </a:r>
                      <a:endParaRPr lang="zh-CN" altLang="en-US"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28575">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zh-CN" altLang="en-US" sz="2800" b="1">
                          <a:latin typeface="楷体_GB2312" pitchFamily="49" charset="-122"/>
                          <a:ea typeface="楷体_GB2312" pitchFamily="49" charset="-122"/>
                        </a:rPr>
                        <a:t>涉及的等位基因</a:t>
                      </a:r>
                      <a:endParaRPr lang="zh-CN" altLang="en-US"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28575">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en-US" altLang="zh-CN" sz="2800" b="1">
                          <a:latin typeface="楷体_GB2312" pitchFamily="49" charset="-122"/>
                          <a:ea typeface="楷体_GB2312" pitchFamily="49" charset="-122"/>
                        </a:rPr>
                        <a:t>F</a:t>
                      </a:r>
                      <a:r>
                        <a:rPr lang="en-US" altLang="zh-CN" sz="2800" b="1" baseline="-25000">
                          <a:latin typeface="楷体_GB2312" pitchFamily="49" charset="-122"/>
                          <a:ea typeface="楷体_GB2312" pitchFamily="49" charset="-122"/>
                        </a:rPr>
                        <a:t>1</a:t>
                      </a:r>
                      <a:r>
                        <a:rPr lang="zh-CN" altLang="en-US" sz="2800" b="1">
                          <a:latin typeface="楷体_GB2312" pitchFamily="49" charset="-122"/>
                          <a:ea typeface="楷体_GB2312" pitchFamily="49" charset="-122"/>
                        </a:rPr>
                        <a:t>配子的种类及比例</a:t>
                      </a:r>
                      <a:endParaRPr lang="zh-CN" altLang="en-US"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28575">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en-US" altLang="zh-CN" sz="2800" b="1">
                          <a:latin typeface="楷体_GB2312" pitchFamily="49" charset="-122"/>
                          <a:ea typeface="楷体_GB2312" pitchFamily="49" charset="-122"/>
                        </a:rPr>
                        <a:t>F</a:t>
                      </a:r>
                      <a:r>
                        <a:rPr lang="en-US" altLang="zh-CN" sz="2800" b="1" baseline="-25000">
                          <a:latin typeface="楷体_GB2312" pitchFamily="49" charset="-122"/>
                          <a:ea typeface="楷体_GB2312" pitchFamily="49" charset="-122"/>
                        </a:rPr>
                        <a:t>2</a:t>
                      </a:r>
                      <a:r>
                        <a:rPr lang="zh-CN" altLang="en-US" sz="2800" b="1">
                          <a:latin typeface="楷体_GB2312" pitchFamily="49" charset="-122"/>
                          <a:ea typeface="楷体_GB2312" pitchFamily="49" charset="-122"/>
                        </a:rPr>
                        <a:t>基因型种类及比例</a:t>
                      </a:r>
                      <a:endParaRPr lang="zh-CN" altLang="en-US"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28575">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en-US" altLang="zh-CN" sz="2800" b="1">
                          <a:latin typeface="楷体_GB2312" pitchFamily="49" charset="-122"/>
                          <a:ea typeface="楷体_GB2312" pitchFamily="49" charset="-122"/>
                        </a:rPr>
                        <a:t>F</a:t>
                      </a:r>
                      <a:r>
                        <a:rPr lang="en-US" altLang="zh-CN" sz="2800" b="1" baseline="-25000">
                          <a:latin typeface="楷体_GB2312" pitchFamily="49" charset="-122"/>
                          <a:ea typeface="楷体_GB2312" pitchFamily="49" charset="-122"/>
                        </a:rPr>
                        <a:t>2</a:t>
                      </a:r>
                      <a:r>
                        <a:rPr lang="zh-CN" altLang="en-US" sz="2800" b="1">
                          <a:latin typeface="楷体_GB2312" pitchFamily="49" charset="-122"/>
                          <a:ea typeface="楷体_GB2312" pitchFamily="49" charset="-122"/>
                        </a:rPr>
                        <a:t>表型种类及比例</a:t>
                      </a:r>
                      <a:endParaRPr lang="zh-CN" altLang="en-US" sz="2800" b="1">
                        <a:latin typeface="楷体_GB2312" pitchFamily="49" charset="-122"/>
                        <a:ea typeface="楷体_GB2312" pitchFamily="49" charset="-122"/>
                      </a:endParaRPr>
                    </a:p>
                  </a:txBody>
                  <a:tcPr anchor="ctr">
                    <a:lnL w="12700">
                      <a:solidFill>
                        <a:prstClr val="black"/>
                      </a:solidFill>
                      <a:round/>
                    </a:lnL>
                    <a:lnR w="28575">
                      <a:solidFill>
                        <a:prstClr val="black"/>
                      </a:solidFill>
                      <a:round/>
                    </a:lnR>
                    <a:lnT w="28575">
                      <a:solidFill>
                        <a:prstClr val="black"/>
                      </a:solidFill>
                      <a:round/>
                    </a:lnT>
                    <a:lnB w="12700">
                      <a:solidFill>
                        <a:prstClr val="black"/>
                      </a:solidFill>
                      <a:round/>
                    </a:lnB>
                    <a:noFill/>
                  </a:tcPr>
                </a:tc>
              </a:tr>
              <a:tr h="1065212">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zh-CN" altLang="en-US" sz="2800" b="1">
                          <a:latin typeface="楷体_GB2312" pitchFamily="49" charset="-122"/>
                          <a:ea typeface="楷体_GB2312" pitchFamily="49" charset="-122"/>
                        </a:rPr>
                        <a:t>分离定律</a:t>
                      </a:r>
                      <a:endParaRPr lang="zh-CN" altLang="en-US" sz="2800" b="1">
                        <a:latin typeface="楷体_GB2312" pitchFamily="49" charset="-122"/>
                        <a:ea typeface="楷体_GB2312" pitchFamily="49" charset="-122"/>
                      </a:endParaRPr>
                    </a:p>
                  </a:txBody>
                  <a:tcPr anchor="ctr">
                    <a:lnL w="28575">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28575">
                      <a:solidFill>
                        <a:prstClr val="black"/>
                      </a:solidFill>
                      <a:round/>
                    </a:lnR>
                    <a:lnT w="12700">
                      <a:solidFill>
                        <a:prstClr val="black"/>
                      </a:solidFill>
                      <a:round/>
                    </a:lnT>
                    <a:lnB w="12700">
                      <a:solidFill>
                        <a:prstClr val="black"/>
                      </a:solidFill>
                      <a:round/>
                    </a:lnB>
                    <a:noFill/>
                  </a:tcPr>
                </a:tc>
              </a:tr>
              <a:tr h="1063625">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r>
                        <a:rPr lang="zh-CN" altLang="en-US" sz="2800" b="1">
                          <a:latin typeface="楷体_GB2312" pitchFamily="49" charset="-122"/>
                          <a:ea typeface="楷体_GB2312" pitchFamily="49" charset="-122"/>
                        </a:rPr>
                        <a:t>自由组合定律</a:t>
                      </a:r>
                      <a:endParaRPr lang="zh-CN" altLang="en-US" sz="2800" b="1">
                        <a:latin typeface="楷体_GB2312" pitchFamily="49" charset="-122"/>
                        <a:ea typeface="楷体_GB2312" pitchFamily="49" charset="-122"/>
                      </a:endParaRPr>
                    </a:p>
                  </a:txBody>
                  <a:tcPr anchor="ctr">
                    <a:lnL w="28575">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spcBef>
                          <a:spcPct val="20000"/>
                        </a:spcBef>
                      </a:pPr>
                      <a:endParaRPr lang="zh-CN" altLang="zh-CN" sz="2800" b="1">
                        <a:latin typeface="楷体_GB2312" pitchFamily="49" charset="-122"/>
                        <a:ea typeface="楷体_GB2312" pitchFamily="49" charset="-122"/>
                      </a:endParaRPr>
                    </a:p>
                  </a:txBody>
                  <a:tcPr anchor="ctr">
                    <a:lnL w="12700">
                      <a:solidFill>
                        <a:prstClr val="black"/>
                      </a:solidFill>
                      <a:round/>
                    </a:lnL>
                    <a:lnR w="28575">
                      <a:solidFill>
                        <a:prstClr val="black"/>
                      </a:solidFill>
                      <a:round/>
                    </a:lnR>
                    <a:lnT w="12700">
                      <a:solidFill>
                        <a:prstClr val="black"/>
                      </a:solidFill>
                      <a:round/>
                    </a:lnT>
                    <a:lnB w="28575">
                      <a:solidFill>
                        <a:prstClr val="black"/>
                      </a:solidFill>
                      <a:round/>
                    </a:lnB>
                    <a:noFill/>
                  </a:tcPr>
                </a:tc>
              </a:tr>
            </a:tbl>
          </a:graphicData>
        </a:graphic>
      </p:graphicFrame>
      <p:sp>
        <p:nvSpPr>
          <p:cNvPr id="29730" name="Text Box 38" title=""/>
          <p:cNvSpPr/>
          <p:nvPr/>
        </p:nvSpPr>
        <p:spPr>
          <a:xfrm>
            <a:off x="3827463" y="4749800"/>
            <a:ext cx="1676400" cy="952500"/>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a:solidFill>
                  <a:srgbClr val="0000FF"/>
                </a:solidFill>
                <a:latin typeface="方正姚体" panose="02010601030101010101" charset="-122"/>
                <a:ea typeface="方正姚体" panose="02010601030101010101" charset="-122"/>
              </a:rPr>
              <a:t>两对或     多对</a:t>
            </a:r>
            <a:endParaRPr lang="zh-CN" altLang="en-US" sz="2800" b="1">
              <a:solidFill>
                <a:srgbClr val="0000FF"/>
              </a:solidFill>
              <a:latin typeface="方正姚体" panose="02010601030101010101" charset="-122"/>
              <a:ea typeface="方正姚体" panose="02010601030101010101" charset="-122"/>
            </a:endParaRPr>
          </a:p>
        </p:txBody>
      </p:sp>
      <p:sp>
        <p:nvSpPr>
          <p:cNvPr id="29731" name="Rectangle 39" title=""/>
          <p:cNvSpPr/>
          <p:nvPr/>
        </p:nvSpPr>
        <p:spPr>
          <a:xfrm>
            <a:off x="2159000" y="4727575"/>
            <a:ext cx="1676400" cy="9540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a:solidFill>
                  <a:srgbClr val="0000FF"/>
                </a:solidFill>
                <a:latin typeface="方正姚体" panose="02010601030101010101" charset="-122"/>
                <a:ea typeface="方正姚体" panose="02010601030101010101" charset="-122"/>
              </a:rPr>
              <a:t>两对或             多对</a:t>
            </a:r>
            <a:endParaRPr lang="zh-CN" altLang="en-US" sz="2800" b="1">
              <a:solidFill>
                <a:srgbClr val="0000FF"/>
              </a:solidFill>
              <a:latin typeface="方正姚体" panose="02010601030101010101" charset="-122"/>
              <a:ea typeface="方正姚体" panose="02010601030101010101" charset="-122"/>
            </a:endParaRPr>
          </a:p>
        </p:txBody>
      </p:sp>
      <p:sp>
        <p:nvSpPr>
          <p:cNvPr id="29732" name="Text Box 40" title=""/>
          <p:cNvSpPr/>
          <p:nvPr/>
        </p:nvSpPr>
        <p:spPr>
          <a:xfrm>
            <a:off x="2230438" y="3819525"/>
            <a:ext cx="1676400" cy="520700"/>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a:solidFill>
                  <a:srgbClr val="0000FF"/>
                </a:solidFill>
                <a:latin typeface="方正姚体" panose="02010601030101010101" charset="-122"/>
                <a:ea typeface="方正姚体" panose="02010601030101010101" charset="-122"/>
              </a:rPr>
              <a:t>一对</a:t>
            </a:r>
            <a:endParaRPr lang="zh-CN" altLang="en-US" sz="2800" b="1">
              <a:solidFill>
                <a:srgbClr val="0000FF"/>
              </a:solidFill>
              <a:latin typeface="方正姚体" panose="02010601030101010101" charset="-122"/>
              <a:ea typeface="方正姚体" panose="02010601030101010101" charset="-122"/>
            </a:endParaRPr>
          </a:p>
        </p:txBody>
      </p:sp>
      <p:sp>
        <p:nvSpPr>
          <p:cNvPr id="29733" name="Text Box 41" title=""/>
          <p:cNvSpPr/>
          <p:nvPr/>
        </p:nvSpPr>
        <p:spPr>
          <a:xfrm>
            <a:off x="3898900" y="3822700"/>
            <a:ext cx="1676400"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a:solidFill>
                  <a:srgbClr val="0000FF"/>
                </a:solidFill>
                <a:latin typeface="方正姚体" panose="02010601030101010101" charset="-122"/>
                <a:ea typeface="方正姚体" panose="02010601030101010101" charset="-122"/>
              </a:rPr>
              <a:t>一对</a:t>
            </a:r>
            <a:endParaRPr lang="zh-CN" altLang="en-US" sz="2800" b="1">
              <a:solidFill>
                <a:srgbClr val="0000FF"/>
              </a:solidFill>
              <a:latin typeface="方正姚体" panose="02010601030101010101" charset="-122"/>
              <a:ea typeface="方正姚体" panose="02010601030101010101" charset="-122"/>
            </a:endParaRPr>
          </a:p>
        </p:txBody>
      </p:sp>
      <p:sp>
        <p:nvSpPr>
          <p:cNvPr id="29734" name="Text Box 42" title=""/>
          <p:cNvSpPr/>
          <p:nvPr/>
        </p:nvSpPr>
        <p:spPr>
          <a:xfrm>
            <a:off x="5715000" y="3643313"/>
            <a:ext cx="1600200" cy="9540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800" b="1">
                <a:solidFill>
                  <a:srgbClr val="0000FF"/>
                </a:solidFill>
                <a:latin typeface="方正姚体" panose="02010601030101010101" charset="-122"/>
                <a:ea typeface="方正姚体" panose="02010601030101010101" charset="-122"/>
              </a:rPr>
              <a:t>2</a:t>
            </a:r>
            <a:r>
              <a:rPr lang="zh-CN" altLang="en-US" sz="2800" b="1">
                <a:solidFill>
                  <a:srgbClr val="0000FF"/>
                </a:solidFill>
                <a:latin typeface="方正姚体" panose="02010601030101010101" charset="-122"/>
                <a:ea typeface="方正姚体" panose="02010601030101010101" charset="-122"/>
              </a:rPr>
              <a:t>种</a:t>
            </a:r>
            <a:endParaRPr lang="zh-CN" altLang="en-US" sz="2800" b="1">
              <a:solidFill>
                <a:srgbClr val="0000FF"/>
              </a:solidFill>
              <a:latin typeface="方正姚体" panose="02010601030101010101" charset="-122"/>
              <a:ea typeface="方正姚体" panose="02010601030101010101" charset="-122"/>
            </a:endParaRPr>
          </a:p>
          <a:p>
            <a:pPr lvl="0" algn="ctr"/>
            <a:r>
              <a:rPr lang="en-US" altLang="zh-CN" sz="2800" b="1">
                <a:solidFill>
                  <a:srgbClr val="0000FF"/>
                </a:solidFill>
                <a:latin typeface="方正姚体" panose="02010601030101010101" charset="-122"/>
                <a:ea typeface="方正姚体" panose="02010601030101010101" charset="-122"/>
              </a:rPr>
              <a:t>1∶1</a:t>
            </a:r>
            <a:endParaRPr lang="en-US" altLang="zh-CN" sz="2800" b="1">
              <a:solidFill>
                <a:srgbClr val="0000FF"/>
              </a:solidFill>
              <a:latin typeface="方正姚体" panose="02010601030101010101" charset="-122"/>
              <a:ea typeface="方正姚体" panose="02010601030101010101" charset="-122"/>
            </a:endParaRPr>
          </a:p>
        </p:txBody>
      </p:sp>
      <p:sp>
        <p:nvSpPr>
          <p:cNvPr id="29735" name="Text Box 43" title=""/>
          <p:cNvSpPr/>
          <p:nvPr/>
        </p:nvSpPr>
        <p:spPr>
          <a:xfrm>
            <a:off x="5105400" y="4727575"/>
            <a:ext cx="2743200" cy="9540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800" b="1">
                <a:solidFill>
                  <a:srgbClr val="0000FF"/>
                </a:solidFill>
                <a:latin typeface="方正姚体" panose="02010601030101010101" charset="-122"/>
                <a:ea typeface="方正姚体" panose="02010601030101010101" charset="-122"/>
              </a:rPr>
              <a:t>4=2</a:t>
            </a:r>
            <a:r>
              <a:rPr lang="en-US" altLang="zh-CN" sz="2800" b="1" baseline="30000">
                <a:solidFill>
                  <a:srgbClr val="0000FF"/>
                </a:solidFill>
                <a:latin typeface="方正姚体" panose="02010601030101010101" charset="-122"/>
                <a:ea typeface="方正姚体" panose="02010601030101010101" charset="-122"/>
              </a:rPr>
              <a:t>2</a:t>
            </a:r>
            <a:r>
              <a:rPr lang="zh-CN" altLang="en-US" sz="2800" b="1">
                <a:solidFill>
                  <a:srgbClr val="0000FF"/>
                </a:solidFill>
                <a:latin typeface="方正姚体" panose="02010601030101010101" charset="-122"/>
                <a:ea typeface="方正姚体" panose="02010601030101010101" charset="-122"/>
              </a:rPr>
              <a:t>种       </a:t>
            </a:r>
            <a:r>
              <a:rPr lang="en-US" altLang="zh-CN" sz="2800" b="1">
                <a:solidFill>
                  <a:srgbClr val="0000FF"/>
                </a:solidFill>
                <a:latin typeface="方正姚体" panose="02010601030101010101" charset="-122"/>
                <a:ea typeface="方正姚体" panose="02010601030101010101" charset="-122"/>
              </a:rPr>
              <a:t>1:1:1:1</a:t>
            </a:r>
            <a:endParaRPr lang="en-US" altLang="zh-CN" sz="2800" b="1">
              <a:solidFill>
                <a:srgbClr val="0000FF"/>
              </a:solidFill>
              <a:latin typeface="方正姚体" panose="02010601030101010101" charset="-122"/>
              <a:ea typeface="方正姚体" panose="02010601030101010101" charset="-122"/>
            </a:endParaRPr>
          </a:p>
        </p:txBody>
      </p:sp>
      <p:sp>
        <p:nvSpPr>
          <p:cNvPr id="29736" name="Text Box 44" title=""/>
          <p:cNvSpPr/>
          <p:nvPr/>
        </p:nvSpPr>
        <p:spPr>
          <a:xfrm>
            <a:off x="8108950" y="3643313"/>
            <a:ext cx="1752600" cy="9540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800" b="1">
                <a:solidFill>
                  <a:srgbClr val="0000FF"/>
                </a:solidFill>
                <a:latin typeface="方正姚体" panose="02010601030101010101" charset="-122"/>
                <a:ea typeface="方正姚体" panose="02010601030101010101" charset="-122"/>
              </a:rPr>
              <a:t>3</a:t>
            </a:r>
            <a:r>
              <a:rPr lang="zh-CN" altLang="en-US" sz="2800" b="1">
                <a:solidFill>
                  <a:srgbClr val="0000FF"/>
                </a:solidFill>
                <a:latin typeface="方正姚体" panose="02010601030101010101" charset="-122"/>
                <a:ea typeface="方正姚体" panose="02010601030101010101" charset="-122"/>
              </a:rPr>
              <a:t>种            </a:t>
            </a:r>
            <a:r>
              <a:rPr lang="en-US" altLang="zh-CN" sz="2800" b="1">
                <a:solidFill>
                  <a:srgbClr val="0000FF"/>
                </a:solidFill>
                <a:latin typeface="方正姚体" panose="02010601030101010101" charset="-122"/>
                <a:ea typeface="方正姚体" panose="02010601030101010101" charset="-122"/>
              </a:rPr>
              <a:t>1∶2∶1</a:t>
            </a:r>
            <a:endParaRPr lang="en-US" altLang="zh-CN" sz="2800" b="1">
              <a:solidFill>
                <a:srgbClr val="0000FF"/>
              </a:solidFill>
              <a:latin typeface="方正姚体" panose="02010601030101010101" charset="-122"/>
              <a:ea typeface="方正姚体" panose="02010601030101010101" charset="-122"/>
            </a:endParaRPr>
          </a:p>
        </p:txBody>
      </p:sp>
      <p:sp>
        <p:nvSpPr>
          <p:cNvPr id="29737" name="Text Box 45" title=""/>
          <p:cNvSpPr/>
          <p:nvPr/>
        </p:nvSpPr>
        <p:spPr>
          <a:xfrm>
            <a:off x="7504113" y="4683125"/>
            <a:ext cx="2743200" cy="9540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800" b="1">
                <a:solidFill>
                  <a:srgbClr val="0000FF"/>
                </a:solidFill>
                <a:latin typeface="方正姚体" panose="02010601030101010101" charset="-122"/>
                <a:ea typeface="方正姚体" panose="02010601030101010101" charset="-122"/>
              </a:rPr>
              <a:t>9=3</a:t>
            </a:r>
            <a:r>
              <a:rPr lang="en-US" altLang="zh-CN" sz="2800" b="1" baseline="30000">
                <a:solidFill>
                  <a:srgbClr val="0000FF"/>
                </a:solidFill>
                <a:latin typeface="方正姚体" panose="02010601030101010101" charset="-122"/>
                <a:ea typeface="方正姚体" panose="02010601030101010101" charset="-122"/>
              </a:rPr>
              <a:t>2</a:t>
            </a:r>
            <a:r>
              <a:rPr lang="zh-CN" altLang="en-US" sz="2800" b="1">
                <a:solidFill>
                  <a:srgbClr val="0000FF"/>
                </a:solidFill>
                <a:latin typeface="方正姚体" panose="02010601030101010101" charset="-122"/>
                <a:ea typeface="方正姚体" panose="02010601030101010101" charset="-122"/>
              </a:rPr>
              <a:t>种            </a:t>
            </a:r>
            <a:r>
              <a:rPr lang="en-US" altLang="zh-CN" sz="2800" b="1">
                <a:solidFill>
                  <a:srgbClr val="0000FF"/>
                </a:solidFill>
                <a:latin typeface="方正姚体" panose="02010601030101010101" charset="-122"/>
                <a:ea typeface="方正姚体" panose="02010601030101010101" charset="-122"/>
              </a:rPr>
              <a:t>(1:2:1)</a:t>
            </a:r>
            <a:r>
              <a:rPr lang="en-US" altLang="zh-CN" sz="2800" b="1" baseline="30000">
                <a:solidFill>
                  <a:srgbClr val="0000FF"/>
                </a:solidFill>
                <a:latin typeface="方正姚体" panose="02010601030101010101" charset="-122"/>
                <a:ea typeface="方正姚体" panose="02010601030101010101" charset="-122"/>
              </a:rPr>
              <a:t>2</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29738" name="Text Box 46" title=""/>
          <p:cNvSpPr/>
          <p:nvPr/>
        </p:nvSpPr>
        <p:spPr>
          <a:xfrm>
            <a:off x="10296525" y="3675063"/>
            <a:ext cx="1371600" cy="9540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800" b="1">
                <a:solidFill>
                  <a:srgbClr val="0000FF"/>
                </a:solidFill>
                <a:latin typeface="方正姚体" panose="02010601030101010101" charset="-122"/>
                <a:ea typeface="方正姚体" panose="02010601030101010101" charset="-122"/>
              </a:rPr>
              <a:t>2</a:t>
            </a:r>
            <a:r>
              <a:rPr lang="zh-CN" altLang="en-US" sz="2800" b="1">
                <a:solidFill>
                  <a:srgbClr val="0000FF"/>
                </a:solidFill>
                <a:latin typeface="方正姚体" panose="02010601030101010101" charset="-122"/>
                <a:ea typeface="方正姚体" panose="02010601030101010101" charset="-122"/>
              </a:rPr>
              <a:t>种            </a:t>
            </a:r>
            <a:r>
              <a:rPr lang="en-US" altLang="zh-CN" sz="2800" b="1">
                <a:solidFill>
                  <a:srgbClr val="0000FF"/>
                </a:solidFill>
                <a:latin typeface="方正姚体" panose="02010601030101010101" charset="-122"/>
                <a:ea typeface="方正姚体" panose="02010601030101010101" charset="-122"/>
              </a:rPr>
              <a:t>3∶1</a:t>
            </a:r>
            <a:endParaRPr lang="en-US" altLang="zh-CN" sz="2800" b="1">
              <a:solidFill>
                <a:srgbClr val="0000FF"/>
              </a:solidFill>
              <a:latin typeface="方正姚体" panose="02010601030101010101" charset="-122"/>
              <a:ea typeface="方正姚体" panose="02010601030101010101" charset="-122"/>
            </a:endParaRPr>
          </a:p>
        </p:txBody>
      </p:sp>
      <p:sp>
        <p:nvSpPr>
          <p:cNvPr id="29739" name="Text Box 47" title=""/>
          <p:cNvSpPr/>
          <p:nvPr/>
        </p:nvSpPr>
        <p:spPr>
          <a:xfrm>
            <a:off x="9937750" y="4683125"/>
            <a:ext cx="1905000" cy="9540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800" b="1">
                <a:solidFill>
                  <a:srgbClr val="0000FF"/>
                </a:solidFill>
                <a:latin typeface="方正姚体" panose="02010601030101010101" charset="-122"/>
                <a:ea typeface="方正姚体" panose="02010601030101010101" charset="-122"/>
              </a:rPr>
              <a:t>4=2</a:t>
            </a:r>
            <a:r>
              <a:rPr lang="en-US" altLang="zh-CN" sz="2800" b="1" baseline="30000">
                <a:solidFill>
                  <a:srgbClr val="0000FF"/>
                </a:solidFill>
                <a:latin typeface="方正姚体" panose="02010601030101010101" charset="-122"/>
                <a:ea typeface="方正姚体" panose="02010601030101010101" charset="-122"/>
              </a:rPr>
              <a:t>2</a:t>
            </a:r>
            <a:r>
              <a:rPr lang="zh-CN" altLang="en-US" sz="2800" b="1">
                <a:solidFill>
                  <a:srgbClr val="0000FF"/>
                </a:solidFill>
                <a:latin typeface="方正姚体" panose="02010601030101010101" charset="-122"/>
                <a:ea typeface="方正姚体" panose="02010601030101010101" charset="-122"/>
              </a:rPr>
              <a:t>种</a:t>
            </a:r>
            <a:r>
              <a:rPr lang="en-US" altLang="zh-CN" sz="2800" b="1">
                <a:solidFill>
                  <a:srgbClr val="0000FF"/>
                </a:solidFill>
                <a:latin typeface="方正姚体" panose="02010601030101010101" charset="-122"/>
                <a:ea typeface="方正姚体" panose="02010601030101010101" charset="-122"/>
              </a:rPr>
              <a:t>9:3:3:1</a:t>
            </a:r>
            <a:endParaRPr lang="en-US" altLang="zh-CN" sz="2800" b="1">
              <a:solidFill>
                <a:srgbClr val="0000FF"/>
              </a:solidFill>
              <a:latin typeface="方正姚体" panose="02010601030101010101" charset="-122"/>
              <a:ea typeface="方正姚体" panose="02010601030101010101" charset="-122"/>
            </a:endParaRPr>
          </a:p>
        </p:txBody>
      </p:sp>
      <p:sp>
        <p:nvSpPr>
          <p:cNvPr id="29740" name="Text Box 2" title=""/>
          <p:cNvSpPr txBox="1"/>
          <p:nvPr/>
        </p:nvSpPr>
        <p:spPr>
          <a:xfrm>
            <a:off x="536286" y="277178"/>
            <a:ext cx="2724785" cy="645160"/>
          </a:xfrm>
          <a:prstGeom prst="rect">
            <a:avLst/>
          </a:prstGeom>
          <a:gradFill rotWithShape="1">
            <a:gsLst>
              <a:gs pos="0">
                <a:srgbClr val="14CD68"/>
              </a:gs>
              <a:gs pos="100000">
                <a:srgbClr val="0B6E38"/>
              </a:gs>
            </a:gsLst>
            <a:lin ang="5400000" scaled="0"/>
          </a:grad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ctr" defTabSz="914400" fontAlgn="base">
              <a:spcBef>
                <a:spcPct val="50000"/>
              </a:spcBef>
              <a:buClrTx/>
              <a:buSzTx/>
            </a:pPr>
            <a:r>
              <a:rPr kumimoji="0" lang="zh-CN" altLang="en-US" sz="3600" strike="noStrike" kern="1200" cap="none" spc="0" normalizeH="0" baseline="0" noProof="1">
                <a:ln w="12700" cmpd="sng">
                  <a:solidFill>
                    <a:schemeClr val="accent4"/>
                  </a:solidFill>
                  <a:prstDash val="solid"/>
                </a:ln>
                <a:solidFill>
                  <a:srgbClr val="FFC000"/>
                </a:solidFill>
                <a:latin typeface="Arial" pitchFamily="34" charset="0"/>
                <a:ea typeface="华文行楷" panose="02010800040101010101" pitchFamily="2" charset="-122"/>
                <a:cs typeface="+mn-cs"/>
              </a:rPr>
              <a:t>总结归纳</a:t>
            </a:r>
            <a:endParaRPr kumimoji="0" lang="zh-CN" altLang="en-US" sz="3600" strike="noStrike" kern="1200" cap="none" spc="0" normalizeH="0" baseline="0" noProof="1">
              <a:ln w="12700" cmpd="sng">
                <a:solidFill>
                  <a:schemeClr val="accent4"/>
                </a:solidFill>
                <a:prstDash val="solid"/>
              </a:ln>
              <a:solidFill>
                <a:srgbClr val="FFC000"/>
              </a:solidFill>
              <a:latin typeface="Arial" pitchFamily="34" charset="0"/>
              <a:ea typeface="华文行楷" panose="02010800040101010101" pitchFamily="2" charset="-122"/>
              <a:cs typeface="+mn-cs"/>
            </a:endParaRPr>
          </a:p>
        </p:txBody>
      </p:sp>
      <p:sp>
        <p:nvSpPr>
          <p:cNvPr id="17" name="文本框 13" title=""/>
          <p:cNvSpPr txBox="1"/>
          <p:nvPr/>
        </p:nvSpPr>
        <p:spPr>
          <a:xfrm>
            <a:off x="11063296" y="0"/>
            <a:ext cx="2075148"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latin typeface="黑体" panose="02010609060101010101" pitchFamily="49" charset="-122"/>
                <a:ea typeface="黑体" panose="02010609060101010101" pitchFamily="49" charset="-122"/>
              </a:rPr>
              <a:t>评</a:t>
            </a:r>
            <a:endParaRPr lang="zh-CN" altLang="en-US" sz="4000" b="1">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slide(fromBottom)">
                                      <p:cBhvr>
                                        <p:cTn id="7" dur="500" fill="hold"/>
                                        <p:tgtEl>
                                          <p:spTgt spid="2969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29699"/>
                                        </p:tgtEl>
                                        <p:attrNameLst>
                                          <p:attrName>style.visibility</p:attrName>
                                        </p:attrNameLst>
                                      </p:cBhvr>
                                      <p:to>
                                        <p:strVal val="visible"/>
                                      </p:to>
                                    </p:set>
                                    <p:animEffect transition="in" filter="slide(fromBottom)">
                                      <p:cBhvr>
                                        <p:cTn id="12" dur="500" fill="hold"/>
                                        <p:tgtEl>
                                          <p:spTgt spid="2969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3" presetClass="entr" presetSubtype="16" dur="500" fill="hold" nodeType="clickEffect">
                                  <p:stCondLst>
                                    <p:cond delay="0"/>
                                  </p:stCondLst>
                                  <p:childTnLst>
                                    <p:set>
                                      <p:cBhvr>
                                        <p:cTn id="16" dur="1" fill="hold">
                                          <p:stCondLst>
                                            <p:cond delay="0"/>
                                          </p:stCondLst>
                                        </p:cTn>
                                        <p:tgtEl>
                                          <p:spTgt spid="29700"/>
                                        </p:tgtEl>
                                        <p:attrNameLst>
                                          <p:attrName>style.visibility</p:attrName>
                                        </p:attrNameLst>
                                      </p:cBhvr>
                                      <p:to>
                                        <p:strVal val="visible"/>
                                      </p:to>
                                    </p:set>
                                    <p:anim calcmode="lin" valueType="num">
                                      <p:cBhvr>
                                        <p:cTn id="17" dur="500" fill="hold"/>
                                        <p:tgtEl>
                                          <p:spTgt spid="29700"/>
                                        </p:tgtEl>
                                        <p:attrNameLst>
                                          <p:attrName>ppt_w</p:attrName>
                                        </p:attrNameLst>
                                      </p:cBhvr>
                                      <p:tavLst>
                                        <p:tav tm="0">
                                          <p:val>
                                            <p:fltVal val="0"/>
                                          </p:val>
                                        </p:tav>
                                        <p:tav tm="100000">
                                          <p:val>
                                            <p:strVal val="#ppt_w"/>
                                          </p:val>
                                        </p:tav>
                                      </p:tavLst>
                                    </p:anim>
                                    <p:anim calcmode="lin" valueType="num">
                                      <p:cBhvr>
                                        <p:cTn id="18" dur="500" fill="hold"/>
                                        <p:tgtEl>
                                          <p:spTgt spid="29700"/>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12" presetClass="entr" presetSubtype="4" dur="500" fill="hold" grpId="0" nodeType="clickEffect">
                                  <p:stCondLst>
                                    <p:cond delay="0"/>
                                  </p:stCondLst>
                                  <p:childTnLst>
                                    <p:set>
                                      <p:cBhvr>
                                        <p:cTn id="22" dur="1" fill="hold">
                                          <p:stCondLst>
                                            <p:cond delay="0"/>
                                          </p:stCondLst>
                                        </p:cTn>
                                        <p:tgtEl>
                                          <p:spTgt spid="29732"/>
                                        </p:tgtEl>
                                        <p:attrNameLst>
                                          <p:attrName>style.visibility</p:attrName>
                                        </p:attrNameLst>
                                      </p:cBhvr>
                                      <p:to>
                                        <p:strVal val="visible"/>
                                      </p:to>
                                    </p:set>
                                    <p:animEffect transition="in" filter="slide(fromBottom)">
                                      <p:cBhvr>
                                        <p:cTn id="23" dur="500" fill="hold"/>
                                        <p:tgtEl>
                                          <p:spTgt spid="29732"/>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12" presetClass="entr" presetSubtype="4" dur="500" fill="hold" grpId="0" nodeType="clickEffect">
                                  <p:stCondLst>
                                    <p:cond delay="0"/>
                                  </p:stCondLst>
                                  <p:childTnLst>
                                    <p:set>
                                      <p:cBhvr>
                                        <p:cTn id="27" dur="1" fill="hold">
                                          <p:stCondLst>
                                            <p:cond delay="0"/>
                                          </p:stCondLst>
                                        </p:cTn>
                                        <p:tgtEl>
                                          <p:spTgt spid="29731"/>
                                        </p:tgtEl>
                                        <p:attrNameLst>
                                          <p:attrName>style.visibility</p:attrName>
                                        </p:attrNameLst>
                                      </p:cBhvr>
                                      <p:to>
                                        <p:strVal val="visible"/>
                                      </p:to>
                                    </p:set>
                                    <p:animEffect transition="in" filter="slide(fromBottom)">
                                      <p:cBhvr>
                                        <p:cTn id="28" dur="500" fill="hold"/>
                                        <p:tgtEl>
                                          <p:spTgt spid="29731"/>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12" presetClass="entr" presetSubtype="4" dur="500" fill="hold" grpId="0" nodeType="clickEffect">
                                  <p:stCondLst>
                                    <p:cond delay="0"/>
                                  </p:stCondLst>
                                  <p:childTnLst>
                                    <p:set>
                                      <p:cBhvr>
                                        <p:cTn id="32" dur="1" fill="hold">
                                          <p:stCondLst>
                                            <p:cond delay="0"/>
                                          </p:stCondLst>
                                        </p:cTn>
                                        <p:tgtEl>
                                          <p:spTgt spid="29733"/>
                                        </p:tgtEl>
                                        <p:attrNameLst>
                                          <p:attrName>style.visibility</p:attrName>
                                        </p:attrNameLst>
                                      </p:cBhvr>
                                      <p:to>
                                        <p:strVal val="visible"/>
                                      </p:to>
                                    </p:set>
                                    <p:animEffect transition="in" filter="slide(fromBottom)">
                                      <p:cBhvr>
                                        <p:cTn id="33" dur="500" fill="hold"/>
                                        <p:tgtEl>
                                          <p:spTgt spid="29733"/>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12" presetClass="entr" presetSubtype="4" dur="500" fill="hold" grpId="0" nodeType="clickEffect">
                                  <p:stCondLst>
                                    <p:cond delay="0"/>
                                  </p:stCondLst>
                                  <p:childTnLst>
                                    <p:set>
                                      <p:cBhvr>
                                        <p:cTn id="37" dur="1" fill="hold">
                                          <p:stCondLst>
                                            <p:cond delay="0"/>
                                          </p:stCondLst>
                                        </p:cTn>
                                        <p:tgtEl>
                                          <p:spTgt spid="29730"/>
                                        </p:tgtEl>
                                        <p:attrNameLst>
                                          <p:attrName>style.visibility</p:attrName>
                                        </p:attrNameLst>
                                      </p:cBhvr>
                                      <p:to>
                                        <p:strVal val="visible"/>
                                      </p:to>
                                    </p:set>
                                    <p:animEffect transition="in" filter="slide(fromBottom)">
                                      <p:cBhvr>
                                        <p:cTn id="38" dur="500" fill="hold"/>
                                        <p:tgtEl>
                                          <p:spTgt spid="29730"/>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12" presetClass="entr" presetSubtype="4" dur="500" fill="hold" grpId="0" nodeType="clickEffect">
                                  <p:stCondLst>
                                    <p:cond delay="0"/>
                                  </p:stCondLst>
                                  <p:childTnLst>
                                    <p:set>
                                      <p:cBhvr>
                                        <p:cTn id="42" dur="1" fill="hold">
                                          <p:stCondLst>
                                            <p:cond delay="0"/>
                                          </p:stCondLst>
                                        </p:cTn>
                                        <p:tgtEl>
                                          <p:spTgt spid="29734"/>
                                        </p:tgtEl>
                                        <p:attrNameLst>
                                          <p:attrName>style.visibility</p:attrName>
                                        </p:attrNameLst>
                                      </p:cBhvr>
                                      <p:to>
                                        <p:strVal val="visible"/>
                                      </p:to>
                                    </p:set>
                                    <p:animEffect transition="in" filter="slide(fromBottom)">
                                      <p:cBhvr>
                                        <p:cTn id="43" dur="500" fill="hold"/>
                                        <p:tgtEl>
                                          <p:spTgt spid="29734"/>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12" presetClass="entr" presetSubtype="4" dur="500" fill="hold" grpId="0" nodeType="clickEffect">
                                  <p:stCondLst>
                                    <p:cond delay="0"/>
                                  </p:stCondLst>
                                  <p:childTnLst>
                                    <p:set>
                                      <p:cBhvr>
                                        <p:cTn id="47" dur="1" fill="hold">
                                          <p:stCondLst>
                                            <p:cond delay="0"/>
                                          </p:stCondLst>
                                        </p:cTn>
                                        <p:tgtEl>
                                          <p:spTgt spid="29735"/>
                                        </p:tgtEl>
                                        <p:attrNameLst>
                                          <p:attrName>style.visibility</p:attrName>
                                        </p:attrNameLst>
                                      </p:cBhvr>
                                      <p:to>
                                        <p:strVal val="visible"/>
                                      </p:to>
                                    </p:set>
                                    <p:animEffect transition="in" filter="slide(fromBottom)">
                                      <p:cBhvr>
                                        <p:cTn id="48" dur="500" fill="hold"/>
                                        <p:tgtEl>
                                          <p:spTgt spid="29735"/>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12" presetClass="entr" presetSubtype="4" dur="500" fill="hold" grpId="0" nodeType="clickEffect">
                                  <p:stCondLst>
                                    <p:cond delay="0"/>
                                  </p:stCondLst>
                                  <p:childTnLst>
                                    <p:set>
                                      <p:cBhvr>
                                        <p:cTn id="52" dur="1" fill="hold">
                                          <p:stCondLst>
                                            <p:cond delay="0"/>
                                          </p:stCondLst>
                                        </p:cTn>
                                        <p:tgtEl>
                                          <p:spTgt spid="29736"/>
                                        </p:tgtEl>
                                        <p:attrNameLst>
                                          <p:attrName>style.visibility</p:attrName>
                                        </p:attrNameLst>
                                      </p:cBhvr>
                                      <p:to>
                                        <p:strVal val="visible"/>
                                      </p:to>
                                    </p:set>
                                    <p:animEffect transition="in" filter="slide(fromBottom)">
                                      <p:cBhvr>
                                        <p:cTn id="53" dur="500" fill="hold"/>
                                        <p:tgtEl>
                                          <p:spTgt spid="29736"/>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12" presetClass="entr" presetSubtype="4" dur="500" fill="hold" grpId="0" nodeType="clickEffect">
                                  <p:stCondLst>
                                    <p:cond delay="0"/>
                                  </p:stCondLst>
                                  <p:childTnLst>
                                    <p:set>
                                      <p:cBhvr>
                                        <p:cTn id="57" dur="1" fill="hold">
                                          <p:stCondLst>
                                            <p:cond delay="0"/>
                                          </p:stCondLst>
                                        </p:cTn>
                                        <p:tgtEl>
                                          <p:spTgt spid="29737"/>
                                        </p:tgtEl>
                                        <p:attrNameLst>
                                          <p:attrName>style.visibility</p:attrName>
                                        </p:attrNameLst>
                                      </p:cBhvr>
                                      <p:to>
                                        <p:strVal val="visible"/>
                                      </p:to>
                                    </p:set>
                                    <p:animEffect transition="in" filter="slide(fromBottom)">
                                      <p:cBhvr>
                                        <p:cTn id="58" dur="500" fill="hold"/>
                                        <p:tgtEl>
                                          <p:spTgt spid="29737"/>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12" presetClass="entr" presetSubtype="4" dur="500" fill="hold" grpId="0" nodeType="clickEffect">
                                  <p:stCondLst>
                                    <p:cond delay="0"/>
                                  </p:stCondLst>
                                  <p:childTnLst>
                                    <p:set>
                                      <p:cBhvr>
                                        <p:cTn id="62" dur="1" fill="hold">
                                          <p:stCondLst>
                                            <p:cond delay="0"/>
                                          </p:stCondLst>
                                        </p:cTn>
                                        <p:tgtEl>
                                          <p:spTgt spid="29738"/>
                                        </p:tgtEl>
                                        <p:attrNameLst>
                                          <p:attrName>style.visibility</p:attrName>
                                        </p:attrNameLst>
                                      </p:cBhvr>
                                      <p:to>
                                        <p:strVal val="visible"/>
                                      </p:to>
                                    </p:set>
                                    <p:animEffect transition="in" filter="slide(fromBottom)">
                                      <p:cBhvr>
                                        <p:cTn id="63" dur="500" fill="hold"/>
                                        <p:tgtEl>
                                          <p:spTgt spid="29738"/>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12" presetClass="entr" presetSubtype="4" dur="500" fill="hold" grpId="0" nodeType="clickEffect">
                                  <p:stCondLst>
                                    <p:cond delay="0"/>
                                  </p:stCondLst>
                                  <p:childTnLst>
                                    <p:set>
                                      <p:cBhvr>
                                        <p:cTn id="67" dur="1" fill="hold">
                                          <p:stCondLst>
                                            <p:cond delay="0"/>
                                          </p:stCondLst>
                                        </p:cTn>
                                        <p:tgtEl>
                                          <p:spTgt spid="29739"/>
                                        </p:tgtEl>
                                        <p:attrNameLst>
                                          <p:attrName>style.visibility</p:attrName>
                                        </p:attrNameLst>
                                      </p:cBhvr>
                                      <p:to>
                                        <p:strVal val="visible"/>
                                      </p:to>
                                    </p:set>
                                    <p:animEffect transition="in" filter="slide(fromBottom)">
                                      <p:cBhvr>
                                        <p:cTn id="68" dur="500" fill="hold"/>
                                        <p:tgtEl>
                                          <p:spTgt spid="297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P spid="29730" grpId="0"/>
      <p:bldP spid="29731" grpId="0"/>
      <p:bldP spid="29732" grpId="0"/>
      <p:bldP spid="29733" grpId="0"/>
      <p:bldP spid="29734" grpId="0"/>
      <p:bldP spid="29735" grpId="0"/>
      <p:bldP spid="29736" grpId="0"/>
      <p:bldP spid="29737" grpId="0"/>
      <p:bldP spid="29738" grpId="0"/>
      <p:bldP spid="2973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721" name="Group 98" title=""/>
          <p:cNvGraphicFramePr>
            <a:graphicFrameLocks noGrp="1"/>
          </p:cNvGraphicFramePr>
          <p:nvPr/>
        </p:nvGraphicFramePr>
        <p:xfrm>
          <a:off x="1739900" y="1308100"/>
          <a:ext cx="9036049" cy="4784726"/>
        </p:xfrm>
        <a:graphic>
          <a:graphicData uri="http://schemas.openxmlformats.org/drawingml/2006/table">
            <a:tbl>
              <a:tblPr/>
              <a:tblGrid>
                <a:gridCol w="2879725"/>
                <a:gridCol w="1439862"/>
                <a:gridCol w="2381250"/>
                <a:gridCol w="2335212"/>
              </a:tblGrid>
              <a:tr h="752475">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zh-CN" altLang="en-US" sz="2800" b="1">
                          <a:latin typeface="黑体" panose="02010609060101010101" pitchFamily="49" charset="-122"/>
                          <a:ea typeface="黑体" panose="02010609060101010101" pitchFamily="49" charset="-122"/>
                        </a:rPr>
                        <a:t>自交</a:t>
                      </a:r>
                      <a:endParaRPr lang="zh-CN" altLang="en-US" sz="2800" b="1">
                        <a:latin typeface="黑体" panose="02010609060101010101" pitchFamily="49" charset="-122"/>
                        <a:ea typeface="黑体" panose="02010609060101010101" pitchFamily="49" charset="-122"/>
                      </a:endParaRPr>
                    </a:p>
                  </a:txBody>
                  <a:tcPr>
                    <a:lnL w="28575">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zh-CN" altLang="en-US" sz="2800" b="1">
                          <a:latin typeface="黑体" panose="02010609060101010101" pitchFamily="49" charset="-122"/>
                          <a:ea typeface="黑体" panose="02010609060101010101" pitchFamily="49" charset="-122"/>
                        </a:rPr>
                        <a:t>配子</a:t>
                      </a:r>
                      <a:endParaRPr lang="zh-CN" altLang="en-US"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zh-CN" altLang="en-US" sz="2800" b="1">
                          <a:latin typeface="黑体" panose="02010609060101010101" pitchFamily="49" charset="-122"/>
                          <a:ea typeface="黑体" panose="02010609060101010101" pitchFamily="49" charset="-122"/>
                        </a:rPr>
                        <a:t>后代表现型</a:t>
                      </a:r>
                      <a:endParaRPr lang="zh-CN" altLang="en-US"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zh-CN" altLang="en-US" sz="2800" b="1">
                          <a:latin typeface="黑体" panose="02010609060101010101" pitchFamily="49" charset="-122"/>
                          <a:ea typeface="黑体" panose="02010609060101010101" pitchFamily="49" charset="-122"/>
                        </a:rPr>
                        <a:t>后代基因型</a:t>
                      </a:r>
                      <a:endParaRPr lang="zh-CN" altLang="en-US" sz="2800" b="1">
                        <a:latin typeface="黑体" panose="02010609060101010101" pitchFamily="49" charset="-122"/>
                        <a:ea typeface="黑体" panose="02010609060101010101" pitchFamily="49" charset="-122"/>
                      </a:endParaRPr>
                    </a:p>
                  </a:txBody>
                  <a:tcPr>
                    <a:lnL w="12700">
                      <a:solidFill>
                        <a:prstClr val="black"/>
                      </a:solidFill>
                      <a:round/>
                    </a:lnL>
                    <a:lnR w="28575">
                      <a:solidFill>
                        <a:prstClr val="black"/>
                      </a:solidFill>
                      <a:round/>
                    </a:lnR>
                    <a:lnT w="12700">
                      <a:solidFill>
                        <a:prstClr val="black"/>
                      </a:solidFill>
                      <a:round/>
                    </a:lnT>
                    <a:lnB w="12700">
                      <a:solidFill>
                        <a:prstClr val="black"/>
                      </a:solidFill>
                      <a:round/>
                    </a:lnB>
                    <a:noFill/>
                  </a:tcPr>
                </a:tc>
              </a:tr>
              <a:tr h="752475">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en-US" altLang="zh-CN" sz="2800" b="1">
                          <a:latin typeface="黑体" panose="02010609060101010101" pitchFamily="49" charset="-122"/>
                          <a:ea typeface="黑体" panose="02010609060101010101" pitchFamily="49" charset="-122"/>
                        </a:rPr>
                        <a:t>Dd</a:t>
                      </a:r>
                      <a:r>
                        <a:rPr lang="zh-CN" altLang="en-US" sz="2800" b="1">
                          <a:latin typeface="黑体" panose="02010609060101010101" pitchFamily="49" charset="-122"/>
                          <a:ea typeface="黑体" panose="02010609060101010101" pitchFamily="49" charset="-122"/>
                        </a:rPr>
                        <a:t>（</a:t>
                      </a:r>
                      <a:r>
                        <a:rPr lang="en-US" altLang="zh-CN" sz="2800" b="1">
                          <a:latin typeface="黑体" panose="02010609060101010101" pitchFamily="49" charset="-122"/>
                          <a:ea typeface="黑体" panose="02010609060101010101" pitchFamily="49" charset="-122"/>
                        </a:rPr>
                        <a:t>1</a:t>
                      </a:r>
                      <a:r>
                        <a:rPr lang="zh-CN" altLang="en-US" sz="2800" b="1">
                          <a:latin typeface="黑体" panose="02010609060101010101" pitchFamily="49" charset="-122"/>
                          <a:ea typeface="黑体" panose="02010609060101010101" pitchFamily="49" charset="-122"/>
                        </a:rPr>
                        <a:t>对）</a:t>
                      </a:r>
                      <a:endParaRPr lang="zh-CN" altLang="en-US" sz="2800" b="1">
                        <a:latin typeface="黑体" panose="02010609060101010101" pitchFamily="49" charset="-122"/>
                        <a:ea typeface="黑体" panose="02010609060101010101" pitchFamily="49" charset="-122"/>
                      </a:endParaRPr>
                    </a:p>
                  </a:txBody>
                  <a:tcPr>
                    <a:lnL w="28575">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28575">
                      <a:solidFill>
                        <a:prstClr val="black"/>
                      </a:solidFill>
                      <a:round/>
                    </a:lnR>
                    <a:lnT w="12700">
                      <a:solidFill>
                        <a:prstClr val="black"/>
                      </a:solidFill>
                      <a:round/>
                    </a:lnT>
                    <a:lnB w="12700">
                      <a:solidFill>
                        <a:prstClr val="black"/>
                      </a:solidFill>
                      <a:round/>
                    </a:lnB>
                    <a:noFill/>
                  </a:tcPr>
                </a:tc>
              </a:tr>
              <a:tr h="800100">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en-US" altLang="zh-CN" sz="2800" b="1">
                          <a:latin typeface="黑体" panose="02010609060101010101" pitchFamily="49" charset="-122"/>
                          <a:ea typeface="黑体" panose="02010609060101010101" pitchFamily="49" charset="-122"/>
                        </a:rPr>
                        <a:t>YyRr</a:t>
                      </a:r>
                      <a:r>
                        <a:rPr lang="zh-CN" altLang="en-US" sz="2800" b="1">
                          <a:latin typeface="黑体" panose="02010609060101010101" pitchFamily="49" charset="-122"/>
                          <a:ea typeface="黑体" panose="02010609060101010101" pitchFamily="49" charset="-122"/>
                        </a:rPr>
                        <a:t>（</a:t>
                      </a:r>
                      <a:r>
                        <a:rPr lang="en-US" altLang="zh-CN" sz="2800" b="1">
                          <a:latin typeface="黑体" panose="02010609060101010101" pitchFamily="49" charset="-122"/>
                          <a:ea typeface="黑体" panose="02010609060101010101" pitchFamily="49" charset="-122"/>
                        </a:rPr>
                        <a:t>2</a:t>
                      </a:r>
                      <a:r>
                        <a:rPr lang="zh-CN" altLang="en-US" sz="2800" b="1">
                          <a:latin typeface="黑体" panose="02010609060101010101" pitchFamily="49" charset="-122"/>
                          <a:ea typeface="黑体" panose="02010609060101010101" pitchFamily="49" charset="-122"/>
                        </a:rPr>
                        <a:t>对）</a:t>
                      </a:r>
                      <a:endParaRPr lang="zh-CN" altLang="en-US" sz="2800" b="1">
                        <a:latin typeface="黑体" panose="02010609060101010101" pitchFamily="49" charset="-122"/>
                        <a:ea typeface="黑体" panose="02010609060101010101" pitchFamily="49" charset="-122"/>
                      </a:endParaRPr>
                    </a:p>
                  </a:txBody>
                  <a:tcPr>
                    <a:lnL w="28575">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28575">
                      <a:solidFill>
                        <a:prstClr val="black"/>
                      </a:solidFill>
                      <a:round/>
                    </a:lnR>
                    <a:lnT w="12700">
                      <a:solidFill>
                        <a:prstClr val="black"/>
                      </a:solidFill>
                      <a:round/>
                    </a:lnT>
                    <a:lnB w="12700">
                      <a:solidFill>
                        <a:prstClr val="black"/>
                      </a:solidFill>
                      <a:round/>
                    </a:lnB>
                    <a:noFill/>
                  </a:tcPr>
                </a:tc>
              </a:tr>
              <a:tr h="827088">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en-US" altLang="zh-CN" sz="2800" b="1">
                          <a:latin typeface="黑体" panose="02010609060101010101" pitchFamily="49" charset="-122"/>
                          <a:ea typeface="黑体" panose="02010609060101010101" pitchFamily="49" charset="-122"/>
                        </a:rPr>
                        <a:t>AaBbCc</a:t>
                      </a:r>
                      <a:r>
                        <a:rPr lang="zh-CN" altLang="en-US" sz="2800" b="1">
                          <a:latin typeface="黑体" panose="02010609060101010101" pitchFamily="49" charset="-122"/>
                          <a:ea typeface="黑体" panose="02010609060101010101" pitchFamily="49" charset="-122"/>
                        </a:rPr>
                        <a:t>（</a:t>
                      </a:r>
                      <a:r>
                        <a:rPr lang="en-US" altLang="zh-CN" sz="2800" b="1">
                          <a:latin typeface="黑体" panose="02010609060101010101" pitchFamily="49" charset="-122"/>
                          <a:ea typeface="黑体" panose="02010609060101010101" pitchFamily="49" charset="-122"/>
                        </a:rPr>
                        <a:t>3</a:t>
                      </a:r>
                      <a:r>
                        <a:rPr lang="zh-CN" altLang="en-US" sz="2800" b="1">
                          <a:latin typeface="黑体" panose="02010609060101010101" pitchFamily="49" charset="-122"/>
                          <a:ea typeface="黑体" panose="02010609060101010101" pitchFamily="49" charset="-122"/>
                        </a:rPr>
                        <a:t>对）</a:t>
                      </a:r>
                      <a:endParaRPr lang="zh-CN" altLang="en-US" sz="2800" b="1">
                        <a:latin typeface="黑体" panose="02010609060101010101" pitchFamily="49" charset="-122"/>
                        <a:ea typeface="黑体" panose="02010609060101010101" pitchFamily="49" charset="-122"/>
                      </a:endParaRPr>
                    </a:p>
                  </a:txBody>
                  <a:tcPr>
                    <a:lnL w="28575">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28575">
                      <a:solidFill>
                        <a:prstClr val="black"/>
                      </a:solidFill>
                      <a:round/>
                    </a:lnR>
                    <a:lnT w="12700">
                      <a:solidFill>
                        <a:prstClr val="black"/>
                      </a:solidFill>
                      <a:round/>
                    </a:lnT>
                    <a:lnB w="12700">
                      <a:solidFill>
                        <a:prstClr val="black"/>
                      </a:solidFill>
                      <a:round/>
                    </a:lnB>
                    <a:noFill/>
                  </a:tcPr>
                </a:tc>
              </a:tr>
              <a:tr h="825500">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en-US" altLang="zh-CN" sz="2800" b="1">
                          <a:latin typeface="黑体" panose="02010609060101010101" pitchFamily="49" charset="-122"/>
                          <a:ea typeface="黑体" panose="02010609060101010101" pitchFamily="49" charset="-122"/>
                        </a:rPr>
                        <a:t>…</a:t>
                      </a:r>
                      <a:endParaRPr lang="en-US" altLang="zh-CN" sz="2800" b="1">
                        <a:latin typeface="黑体" panose="02010609060101010101" pitchFamily="49" charset="-122"/>
                        <a:ea typeface="黑体" panose="02010609060101010101" pitchFamily="49" charset="-122"/>
                      </a:endParaRPr>
                    </a:p>
                  </a:txBody>
                  <a:tcPr>
                    <a:lnL w="28575">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28575">
                      <a:solidFill>
                        <a:prstClr val="black"/>
                      </a:solidFill>
                      <a:round/>
                    </a:lnR>
                    <a:lnT w="12700">
                      <a:solidFill>
                        <a:prstClr val="black"/>
                      </a:solidFill>
                      <a:round/>
                    </a:lnT>
                    <a:lnB w="12700">
                      <a:solidFill>
                        <a:prstClr val="black"/>
                      </a:solidFill>
                      <a:round/>
                    </a:lnB>
                    <a:noFill/>
                  </a:tcPr>
                </a:tc>
              </a:tr>
              <a:tr h="827088">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r>
                        <a:rPr lang="en-US" altLang="zh-CN" sz="2800" b="1">
                          <a:latin typeface="黑体" panose="02010609060101010101" pitchFamily="49" charset="-122"/>
                          <a:ea typeface="黑体" panose="02010609060101010101" pitchFamily="49" charset="-122"/>
                        </a:rPr>
                        <a:t>n</a:t>
                      </a:r>
                      <a:r>
                        <a:rPr lang="zh-CN" altLang="en-US" sz="2800" b="1">
                          <a:latin typeface="黑体" panose="02010609060101010101" pitchFamily="49" charset="-122"/>
                          <a:ea typeface="黑体" panose="02010609060101010101" pitchFamily="49" charset="-122"/>
                        </a:rPr>
                        <a:t>对</a:t>
                      </a:r>
                      <a:endParaRPr lang="zh-CN" altLang="en-US" sz="2800" b="1">
                        <a:latin typeface="黑体" panose="02010609060101010101" pitchFamily="49" charset="-122"/>
                        <a:ea typeface="黑体" panose="02010609060101010101" pitchFamily="49" charset="-122"/>
                      </a:endParaRPr>
                    </a:p>
                  </a:txBody>
                  <a:tcPr>
                    <a:lnL w="28575">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12700">
                      <a:solidFill>
                        <a:prstClr val="black"/>
                      </a:solidFill>
                      <a:round/>
                    </a:lnR>
                    <a:lnT w="12700">
                      <a:solidFill>
                        <a:prstClr val="black"/>
                      </a:solidFill>
                      <a:round/>
                    </a:lnT>
                    <a:lnB w="28575">
                      <a:solidFill>
                        <a:prstClr val="black"/>
                      </a:solidFill>
                      <a:round/>
                    </a:lnB>
                    <a:no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Comic Sans MS" panose="030f0702030302020204" pitchFamily="66" charset="0"/>
                          <a:ea typeface="宋体" panose="02010600030101010101" pitchFamily="2" charset="-122"/>
                        </a:defRPr>
                      </a:lvl5pPr>
                    </a:lstStyle>
                    <a:p>
                      <a:pPr lvl="0" algn="ctr">
                        <a:lnSpc>
                          <a:spcPts val="4000"/>
                        </a:lnSpc>
                        <a:spcBef>
                          <a:spcPct val="0"/>
                        </a:spcBef>
                      </a:pPr>
                      <a:endParaRPr lang="zh-CN" altLang="zh-CN" sz="2800" b="1">
                        <a:latin typeface="黑体" panose="02010609060101010101" pitchFamily="49" charset="-122"/>
                        <a:ea typeface="黑体" panose="02010609060101010101" pitchFamily="49" charset="-122"/>
                      </a:endParaRPr>
                    </a:p>
                  </a:txBody>
                  <a:tcPr>
                    <a:lnL w="12700">
                      <a:solidFill>
                        <a:prstClr val="black"/>
                      </a:solidFill>
                      <a:round/>
                    </a:lnL>
                    <a:lnR w="28575">
                      <a:solidFill>
                        <a:prstClr val="black"/>
                      </a:solidFill>
                      <a:round/>
                    </a:lnR>
                    <a:lnT w="12700">
                      <a:solidFill>
                        <a:prstClr val="black"/>
                      </a:solidFill>
                      <a:round/>
                    </a:lnT>
                    <a:lnB w="28575">
                      <a:solidFill>
                        <a:prstClr val="black"/>
                      </a:solidFill>
                      <a:round/>
                    </a:lnB>
                    <a:noFill/>
                  </a:tcPr>
                </a:tc>
              </a:tr>
            </a:tbl>
          </a:graphicData>
        </a:graphic>
      </p:graphicFrame>
      <p:sp>
        <p:nvSpPr>
          <p:cNvPr id="30758" name="Text Box 34" title=""/>
          <p:cNvSpPr/>
          <p:nvPr/>
        </p:nvSpPr>
        <p:spPr>
          <a:xfrm>
            <a:off x="2997200" y="404813"/>
            <a:ext cx="7993063"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黑体" panose="02010609060101010101" pitchFamily="49" charset="-122"/>
                <a:ea typeface="黑体" panose="02010609060101010101" pitchFamily="49" charset="-122"/>
              </a:rPr>
              <a:t>n</a:t>
            </a:r>
            <a:r>
              <a:rPr lang="zh-CN" altLang="en-US" sz="2800" b="1">
                <a:solidFill>
                  <a:srgbClr val="0000FF"/>
                </a:solidFill>
                <a:latin typeface="黑体" panose="02010609060101010101" pitchFamily="49" charset="-122"/>
                <a:ea typeface="黑体" panose="02010609060101010101" pitchFamily="49" charset="-122"/>
              </a:rPr>
              <a:t>对相对性状杂交实验情况分析：</a:t>
            </a:r>
            <a:endParaRPr lang="zh-CN" altLang="en-US" sz="2800" b="1">
              <a:solidFill>
                <a:srgbClr val="0000FF"/>
              </a:solidFill>
              <a:latin typeface="黑体" panose="02010609060101010101" pitchFamily="49" charset="-122"/>
              <a:ea typeface="黑体" panose="02010609060101010101" pitchFamily="49" charset="-122"/>
            </a:endParaRPr>
          </a:p>
        </p:txBody>
      </p:sp>
      <p:sp>
        <p:nvSpPr>
          <p:cNvPr id="30759" name="Text Box 35" title=""/>
          <p:cNvSpPr/>
          <p:nvPr/>
        </p:nvSpPr>
        <p:spPr>
          <a:xfrm>
            <a:off x="3971925" y="2168525"/>
            <a:ext cx="2808288"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2</a:t>
            </a:r>
            <a:endParaRPr lang="en-US" altLang="zh-CN" sz="2800" b="1">
              <a:solidFill>
                <a:srgbClr val="0000FF"/>
              </a:solidFill>
              <a:latin typeface="方正姚体" panose="02010601030101010101" charset="-122"/>
              <a:ea typeface="方正姚体" panose="02010601030101010101" charset="-122"/>
            </a:endParaRPr>
          </a:p>
        </p:txBody>
      </p:sp>
      <p:sp>
        <p:nvSpPr>
          <p:cNvPr id="30760" name="Text Box 36" title=""/>
          <p:cNvSpPr/>
          <p:nvPr/>
        </p:nvSpPr>
        <p:spPr>
          <a:xfrm>
            <a:off x="4835525" y="2960688"/>
            <a:ext cx="1079500"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4=2</a:t>
            </a:r>
            <a:r>
              <a:rPr lang="en-US" altLang="zh-CN" sz="2800" b="1" baseline="30000">
                <a:solidFill>
                  <a:srgbClr val="0000FF"/>
                </a:solidFill>
                <a:latin typeface="方正姚体" panose="02010601030101010101" charset="-122"/>
                <a:ea typeface="方正姚体" panose="02010601030101010101" charset="-122"/>
              </a:rPr>
              <a:t>2</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1" name="Text Box 37" title=""/>
          <p:cNvSpPr/>
          <p:nvPr/>
        </p:nvSpPr>
        <p:spPr>
          <a:xfrm>
            <a:off x="3683000" y="3757613"/>
            <a:ext cx="3455988"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8=2</a:t>
            </a:r>
            <a:r>
              <a:rPr lang="en-US" altLang="zh-CN" sz="2800" b="1" baseline="30000">
                <a:solidFill>
                  <a:srgbClr val="0000FF"/>
                </a:solidFill>
                <a:latin typeface="方正姚体" panose="02010601030101010101" charset="-122"/>
                <a:ea typeface="方正姚体" panose="02010601030101010101" charset="-122"/>
              </a:rPr>
              <a:t>3</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2" name="Text Box 38" title=""/>
          <p:cNvSpPr/>
          <p:nvPr/>
        </p:nvSpPr>
        <p:spPr>
          <a:xfrm>
            <a:off x="4332288" y="5405438"/>
            <a:ext cx="2268537"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2</a:t>
            </a:r>
            <a:r>
              <a:rPr lang="en-US" altLang="zh-CN" sz="2800" b="1" baseline="30000">
                <a:solidFill>
                  <a:srgbClr val="0000FF"/>
                </a:solidFill>
                <a:latin typeface="方正姚体" panose="02010601030101010101" charset="-122"/>
                <a:ea typeface="方正姚体" panose="02010601030101010101" charset="-122"/>
              </a:rPr>
              <a:t>n</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3" name="Text Box 39" title=""/>
          <p:cNvSpPr/>
          <p:nvPr/>
        </p:nvSpPr>
        <p:spPr>
          <a:xfrm>
            <a:off x="6203950" y="5405438"/>
            <a:ext cx="2268538"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2</a:t>
            </a:r>
            <a:r>
              <a:rPr lang="en-US" altLang="zh-CN" sz="2800" b="1" baseline="30000">
                <a:solidFill>
                  <a:srgbClr val="0000FF"/>
                </a:solidFill>
                <a:latin typeface="方正姚体" panose="02010601030101010101" charset="-122"/>
                <a:ea typeface="方正姚体" panose="02010601030101010101" charset="-122"/>
              </a:rPr>
              <a:t>n</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4" name="Text Box 40" title=""/>
          <p:cNvSpPr/>
          <p:nvPr/>
        </p:nvSpPr>
        <p:spPr>
          <a:xfrm>
            <a:off x="6238875" y="3757613"/>
            <a:ext cx="2268538"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8=2</a:t>
            </a:r>
            <a:r>
              <a:rPr lang="en-US" altLang="zh-CN" sz="2800" b="1" baseline="30000">
                <a:solidFill>
                  <a:srgbClr val="0000FF"/>
                </a:solidFill>
                <a:latin typeface="方正姚体" panose="02010601030101010101" charset="-122"/>
                <a:ea typeface="方正姚体" panose="02010601030101010101" charset="-122"/>
              </a:rPr>
              <a:t>3</a:t>
            </a:r>
            <a:r>
              <a:rPr lang="en-US" altLang="zh-CN" sz="2800" b="1">
                <a:solidFill>
                  <a:srgbClr val="0000FF"/>
                </a:solidFill>
                <a:latin typeface="方正姚体" panose="02010601030101010101" charset="-122"/>
                <a:ea typeface="方正姚体" panose="02010601030101010101" charset="-122"/>
              </a:rPr>
              <a:t>	</a:t>
            </a:r>
            <a:endParaRPr lang="en-US" altLang="zh-CN" sz="2800" b="1">
              <a:solidFill>
                <a:srgbClr val="0000FF"/>
              </a:solidFill>
              <a:latin typeface="方正姚体" panose="02010601030101010101" charset="-122"/>
              <a:ea typeface="方正姚体" panose="02010601030101010101" charset="-122"/>
            </a:endParaRPr>
          </a:p>
        </p:txBody>
      </p:sp>
      <p:sp>
        <p:nvSpPr>
          <p:cNvPr id="30765" name="Text Box 41" title=""/>
          <p:cNvSpPr/>
          <p:nvPr/>
        </p:nvSpPr>
        <p:spPr>
          <a:xfrm>
            <a:off x="6059488" y="2960688"/>
            <a:ext cx="2268537"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4=2</a:t>
            </a:r>
            <a:r>
              <a:rPr lang="en-US" altLang="zh-CN" sz="2800" b="1" baseline="30000">
                <a:solidFill>
                  <a:srgbClr val="0000FF"/>
                </a:solidFill>
                <a:latin typeface="方正姚体" panose="02010601030101010101" charset="-122"/>
                <a:ea typeface="方正姚体" panose="02010601030101010101" charset="-122"/>
              </a:rPr>
              <a:t>2</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6" name="Text Box 42" title=""/>
          <p:cNvSpPr/>
          <p:nvPr/>
        </p:nvSpPr>
        <p:spPr>
          <a:xfrm>
            <a:off x="6059488" y="2168525"/>
            <a:ext cx="2268537"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2</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7" name="Text Box 43" title=""/>
          <p:cNvSpPr/>
          <p:nvPr/>
        </p:nvSpPr>
        <p:spPr>
          <a:xfrm>
            <a:off x="8472488" y="5408613"/>
            <a:ext cx="2268537"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3</a:t>
            </a:r>
            <a:r>
              <a:rPr lang="en-US" altLang="zh-CN" sz="2800" b="1" baseline="30000">
                <a:solidFill>
                  <a:srgbClr val="0000FF"/>
                </a:solidFill>
                <a:latin typeface="方正姚体" panose="02010601030101010101" charset="-122"/>
                <a:ea typeface="方正姚体" panose="02010601030101010101" charset="-122"/>
              </a:rPr>
              <a:t>n</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8" name="Text Box 44" title=""/>
          <p:cNvSpPr/>
          <p:nvPr/>
        </p:nvSpPr>
        <p:spPr>
          <a:xfrm>
            <a:off x="9083675" y="2168525"/>
            <a:ext cx="1008063"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3</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69" name="Text Box 45" title=""/>
          <p:cNvSpPr/>
          <p:nvPr/>
        </p:nvSpPr>
        <p:spPr>
          <a:xfrm>
            <a:off x="8472488" y="2965450"/>
            <a:ext cx="2268537"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9=3</a:t>
            </a:r>
            <a:r>
              <a:rPr lang="en-US" altLang="zh-CN" sz="2800" b="1" baseline="30000">
                <a:solidFill>
                  <a:srgbClr val="0000FF"/>
                </a:solidFill>
                <a:latin typeface="方正姚体" panose="02010601030101010101" charset="-122"/>
                <a:ea typeface="方正姚体" panose="02010601030101010101" charset="-122"/>
              </a:rPr>
              <a:t>2</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70" name="Text Box 46" title=""/>
          <p:cNvSpPr/>
          <p:nvPr/>
        </p:nvSpPr>
        <p:spPr>
          <a:xfrm>
            <a:off x="8472488" y="3757613"/>
            <a:ext cx="2268537"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方正姚体" panose="02010601030101010101" charset="-122"/>
                <a:ea typeface="方正姚体" panose="02010601030101010101" charset="-122"/>
              </a:rPr>
              <a:t>27=3</a:t>
            </a:r>
            <a:r>
              <a:rPr lang="en-US" altLang="zh-CN" sz="2800" b="1" baseline="30000">
                <a:solidFill>
                  <a:srgbClr val="0000FF"/>
                </a:solidFill>
                <a:latin typeface="方正姚体" panose="02010601030101010101" charset="-122"/>
                <a:ea typeface="方正姚体" panose="02010601030101010101" charset="-122"/>
              </a:rPr>
              <a:t>3</a:t>
            </a:r>
            <a:endParaRPr lang="en-US" altLang="zh-CN" sz="2800" b="1" baseline="30000">
              <a:solidFill>
                <a:srgbClr val="0000FF"/>
              </a:solidFill>
              <a:latin typeface="方正姚体" panose="02010601030101010101" charset="-122"/>
              <a:ea typeface="方正姚体" panose="02010601030101010101" charset="-122"/>
            </a:endParaRPr>
          </a:p>
        </p:txBody>
      </p:sp>
      <p:sp>
        <p:nvSpPr>
          <p:cNvPr id="30771" name="Text Box 99" title=""/>
          <p:cNvSpPr/>
          <p:nvPr/>
        </p:nvSpPr>
        <p:spPr>
          <a:xfrm>
            <a:off x="4510088" y="4549775"/>
            <a:ext cx="1908175"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宋体" panose="02010600030101010101" pitchFamily="2" charset="-122"/>
                <a:ea typeface="方正姚体" panose="02010601030101010101" charset="-122"/>
              </a:rPr>
              <a:t>…</a:t>
            </a:r>
            <a:endParaRPr lang="en-US" altLang="zh-CN" sz="2800" b="1">
              <a:solidFill>
                <a:srgbClr val="0000FF"/>
              </a:solidFill>
              <a:latin typeface="方正姚体" panose="02010601030101010101" charset="-122"/>
              <a:ea typeface="方正姚体" panose="02010601030101010101" charset="-122"/>
            </a:endParaRPr>
          </a:p>
        </p:txBody>
      </p:sp>
      <p:sp>
        <p:nvSpPr>
          <p:cNvPr id="30772" name="Text Box 100" title=""/>
          <p:cNvSpPr/>
          <p:nvPr/>
        </p:nvSpPr>
        <p:spPr>
          <a:xfrm>
            <a:off x="6238875" y="4549775"/>
            <a:ext cx="1908175"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宋体" panose="02010600030101010101" pitchFamily="2" charset="-122"/>
                <a:ea typeface="方正姚体" panose="02010601030101010101" charset="-122"/>
              </a:rPr>
              <a:t>…</a:t>
            </a:r>
            <a:endParaRPr lang="en-US" altLang="zh-CN" sz="2800" b="1">
              <a:solidFill>
                <a:srgbClr val="0000FF"/>
              </a:solidFill>
              <a:latin typeface="方正姚体" panose="02010601030101010101" charset="-122"/>
              <a:ea typeface="方正姚体" panose="02010601030101010101" charset="-122"/>
            </a:endParaRPr>
          </a:p>
        </p:txBody>
      </p:sp>
      <p:sp>
        <p:nvSpPr>
          <p:cNvPr id="30773" name="Text Box 101" title=""/>
          <p:cNvSpPr/>
          <p:nvPr/>
        </p:nvSpPr>
        <p:spPr>
          <a:xfrm>
            <a:off x="8615363" y="4549775"/>
            <a:ext cx="1908175"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en-US" altLang="zh-CN" sz="2800" b="1">
                <a:solidFill>
                  <a:srgbClr val="0000FF"/>
                </a:solidFill>
                <a:latin typeface="宋体" panose="02010600030101010101" pitchFamily="2" charset="-122"/>
                <a:ea typeface="方正姚体" panose="02010601030101010101" charset="-122"/>
              </a:rPr>
              <a:t>…</a:t>
            </a:r>
            <a:endParaRPr lang="en-US" altLang="zh-CN" sz="2800" b="1">
              <a:solidFill>
                <a:srgbClr val="0000FF"/>
              </a:solidFill>
              <a:latin typeface="方正姚体" panose="02010601030101010101" charset="-122"/>
              <a:ea typeface="方正姚体" panose="02010601030101010101" charset="-122"/>
            </a:endParaRPr>
          </a:p>
        </p:txBody>
      </p:sp>
      <p:sp>
        <p:nvSpPr>
          <p:cNvPr id="30774" name="Text Box 2" title=""/>
          <p:cNvSpPr txBox="1"/>
          <p:nvPr/>
        </p:nvSpPr>
        <p:spPr>
          <a:xfrm>
            <a:off x="1571876" y="335274"/>
            <a:ext cx="2724785" cy="645160"/>
          </a:xfrm>
          <a:prstGeom prst="rect">
            <a:avLst/>
          </a:prstGeom>
          <a:gradFill rotWithShape="1">
            <a:gsLst>
              <a:gs pos="0">
                <a:srgbClr val="14CD68"/>
              </a:gs>
              <a:gs pos="100000">
                <a:srgbClr val="0B6E38"/>
              </a:gs>
            </a:gsLst>
            <a:lin ang="5400000" scaled="0"/>
          </a:grad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ctr" defTabSz="914400" fontAlgn="base">
              <a:spcBef>
                <a:spcPct val="50000"/>
              </a:spcBef>
              <a:buClrTx/>
              <a:buSzTx/>
            </a:pPr>
            <a:r>
              <a:rPr kumimoji="0" lang="zh-CN" altLang="en-US" sz="3600" strike="noStrike" kern="1200" cap="none" spc="0" normalizeH="0" baseline="0" noProof="1">
                <a:ln w="12700" cmpd="sng">
                  <a:solidFill>
                    <a:schemeClr val="accent4"/>
                  </a:solidFill>
                  <a:prstDash val="solid"/>
                </a:ln>
                <a:solidFill>
                  <a:srgbClr val="FFC000"/>
                </a:solidFill>
                <a:latin typeface="Arial" pitchFamily="34" charset="0"/>
                <a:ea typeface="华文行楷" panose="02010800040101010101" pitchFamily="2" charset="-122"/>
                <a:cs typeface="+mn-cs"/>
              </a:rPr>
              <a:t>思考</a:t>
            </a:r>
            <a:r>
              <a:rPr kumimoji="0" lang="zh-CN" altLang="en-US" sz="3600" strike="noStrike" kern="1200" cap="none" spc="0" normalizeH="0" baseline="0" noProof="1">
                <a:ln w="12700" cmpd="sng">
                  <a:solidFill>
                    <a:schemeClr val="accent4"/>
                  </a:solidFill>
                  <a:prstDash val="solid"/>
                </a:ln>
                <a:solidFill>
                  <a:srgbClr val="FFC000"/>
                </a:solidFill>
                <a:latin typeface="宋体" panose="02010600030101010101" pitchFamily="2" charset="-122"/>
                <a:ea typeface="宋体" panose="02010600030101010101" pitchFamily="2" charset="-122"/>
                <a:cs typeface="+mn-cs"/>
              </a:rPr>
              <a:t>•</a:t>
            </a:r>
            <a:r>
              <a:rPr kumimoji="0" lang="zh-CN" altLang="en-US" sz="3600" strike="noStrike" kern="1200" cap="none" spc="0" normalizeH="0" baseline="0" noProof="1">
                <a:ln w="12700" cmpd="sng">
                  <a:solidFill>
                    <a:schemeClr val="accent4"/>
                  </a:solidFill>
                  <a:prstDash val="solid"/>
                </a:ln>
                <a:solidFill>
                  <a:srgbClr val="FFC000"/>
                </a:solidFill>
                <a:latin typeface="Arial" pitchFamily="34" charset="0"/>
                <a:ea typeface="华文行楷" panose="02010800040101010101" pitchFamily="2" charset="-122"/>
                <a:cs typeface="+mn-cs"/>
              </a:rPr>
              <a:t>讨论</a:t>
            </a:r>
            <a:endParaRPr kumimoji="0" lang="zh-CN" altLang="en-US" sz="3600" strike="noStrike" kern="1200" cap="none" spc="0" normalizeH="0" baseline="0" noProof="1">
              <a:ln w="12700" cmpd="sng">
                <a:solidFill>
                  <a:schemeClr val="accent4"/>
                </a:solidFill>
                <a:prstDash val="solid"/>
              </a:ln>
              <a:solidFill>
                <a:srgbClr val="FFC000"/>
              </a:solidFill>
              <a:latin typeface="Arial" pitchFamily="34" charset="0"/>
              <a:ea typeface="华文行楷" panose="02010800040101010101" pitchFamily="2" charset="-122"/>
              <a:cs typeface="+mn-cs"/>
            </a:endParaRPr>
          </a:p>
        </p:txBody>
      </p:sp>
      <p:sp>
        <p:nvSpPr>
          <p:cNvPr id="20" name="文本框 13" title=""/>
          <p:cNvSpPr txBox="1"/>
          <p:nvPr/>
        </p:nvSpPr>
        <p:spPr>
          <a:xfrm>
            <a:off x="11063296" y="0"/>
            <a:ext cx="2075148"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latin typeface="黑体" panose="02010609060101010101" pitchFamily="49" charset="-122"/>
                <a:ea typeface="黑体" panose="02010609060101010101" pitchFamily="49" charset="-122"/>
              </a:rPr>
              <a:t>评</a:t>
            </a:r>
            <a:endParaRPr lang="zh-CN" altLang="en-US" sz="4000" b="1">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0759"/>
                                        </p:tgtEl>
                                        <p:attrNameLst>
                                          <p:attrName>style.visibility</p:attrName>
                                        </p:attrNameLst>
                                      </p:cBhvr>
                                      <p:to>
                                        <p:strVal val="visible"/>
                                      </p:to>
                                    </p:set>
                                    <p:animEffect transition="in" filter="blinds(horizontal)">
                                      <p:cBhvr>
                                        <p:cTn id="7" dur="500" fill="hold"/>
                                        <p:tgtEl>
                                          <p:spTgt spid="3075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0766"/>
                                        </p:tgtEl>
                                        <p:attrNameLst>
                                          <p:attrName>style.visibility</p:attrName>
                                        </p:attrNameLst>
                                      </p:cBhvr>
                                      <p:to>
                                        <p:strVal val="visible"/>
                                      </p:to>
                                    </p:set>
                                    <p:animEffect transition="in" filter="blinds(horizontal)">
                                      <p:cBhvr>
                                        <p:cTn id="12" dur="500" fill="hold"/>
                                        <p:tgtEl>
                                          <p:spTgt spid="3076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0768"/>
                                        </p:tgtEl>
                                        <p:attrNameLst>
                                          <p:attrName>style.visibility</p:attrName>
                                        </p:attrNameLst>
                                      </p:cBhvr>
                                      <p:to>
                                        <p:strVal val="visible"/>
                                      </p:to>
                                    </p:set>
                                    <p:animEffect transition="in" filter="blinds(horizontal)">
                                      <p:cBhvr>
                                        <p:cTn id="17" dur="500" fill="hold"/>
                                        <p:tgtEl>
                                          <p:spTgt spid="3076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30760"/>
                                        </p:tgtEl>
                                        <p:attrNameLst>
                                          <p:attrName>style.visibility</p:attrName>
                                        </p:attrNameLst>
                                      </p:cBhvr>
                                      <p:to>
                                        <p:strVal val="visible"/>
                                      </p:to>
                                    </p:set>
                                    <p:animEffect transition="in" filter="blinds(horizontal)">
                                      <p:cBhvr>
                                        <p:cTn id="22" dur="500" fill="hold"/>
                                        <p:tgtEl>
                                          <p:spTgt spid="3076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30765"/>
                                        </p:tgtEl>
                                        <p:attrNameLst>
                                          <p:attrName>style.visibility</p:attrName>
                                        </p:attrNameLst>
                                      </p:cBhvr>
                                      <p:to>
                                        <p:strVal val="visible"/>
                                      </p:to>
                                    </p:set>
                                    <p:animEffect transition="in" filter="blinds(horizontal)">
                                      <p:cBhvr>
                                        <p:cTn id="27" dur="500" fill="hold"/>
                                        <p:tgtEl>
                                          <p:spTgt spid="3076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30769"/>
                                        </p:tgtEl>
                                        <p:attrNameLst>
                                          <p:attrName>style.visibility</p:attrName>
                                        </p:attrNameLst>
                                      </p:cBhvr>
                                      <p:to>
                                        <p:strVal val="visible"/>
                                      </p:to>
                                    </p:set>
                                    <p:animEffect transition="in" filter="blinds(horizontal)">
                                      <p:cBhvr>
                                        <p:cTn id="32" dur="500" fill="hold"/>
                                        <p:tgtEl>
                                          <p:spTgt spid="30769"/>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30761"/>
                                        </p:tgtEl>
                                        <p:attrNameLst>
                                          <p:attrName>style.visibility</p:attrName>
                                        </p:attrNameLst>
                                      </p:cBhvr>
                                      <p:to>
                                        <p:strVal val="visible"/>
                                      </p:to>
                                    </p:set>
                                    <p:animEffect transition="in" filter="blinds(horizontal)">
                                      <p:cBhvr>
                                        <p:cTn id="37" dur="500" fill="hold"/>
                                        <p:tgtEl>
                                          <p:spTgt spid="30761"/>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30764"/>
                                        </p:tgtEl>
                                        <p:attrNameLst>
                                          <p:attrName>style.visibility</p:attrName>
                                        </p:attrNameLst>
                                      </p:cBhvr>
                                      <p:to>
                                        <p:strVal val="visible"/>
                                      </p:to>
                                    </p:set>
                                    <p:animEffect transition="in" filter="blinds(horizontal)">
                                      <p:cBhvr>
                                        <p:cTn id="42" dur="500" fill="hold"/>
                                        <p:tgtEl>
                                          <p:spTgt spid="30764"/>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30770"/>
                                        </p:tgtEl>
                                        <p:attrNameLst>
                                          <p:attrName>style.visibility</p:attrName>
                                        </p:attrNameLst>
                                      </p:cBhvr>
                                      <p:to>
                                        <p:strVal val="visible"/>
                                      </p:to>
                                    </p:set>
                                    <p:animEffect transition="in" filter="blinds(horizontal)">
                                      <p:cBhvr>
                                        <p:cTn id="47" dur="500" fill="hold"/>
                                        <p:tgtEl>
                                          <p:spTgt spid="30770"/>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grpId="0" nodeType="clickEffect">
                                  <p:stCondLst>
                                    <p:cond delay="0"/>
                                  </p:stCondLst>
                                  <p:childTnLst>
                                    <p:set>
                                      <p:cBhvr>
                                        <p:cTn id="51" dur="1" fill="hold">
                                          <p:stCondLst>
                                            <p:cond delay="0"/>
                                          </p:stCondLst>
                                        </p:cTn>
                                        <p:tgtEl>
                                          <p:spTgt spid="30771"/>
                                        </p:tgtEl>
                                        <p:attrNameLst>
                                          <p:attrName>style.visibility</p:attrName>
                                        </p:attrNameLst>
                                      </p:cBhvr>
                                      <p:to>
                                        <p:strVal val="visible"/>
                                      </p:to>
                                    </p:set>
                                    <p:animEffect transition="in" filter="blinds(horizontal)">
                                      <p:cBhvr>
                                        <p:cTn id="52" dur="500" fill="hold"/>
                                        <p:tgtEl>
                                          <p:spTgt spid="30771"/>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3" presetClass="entr" presetSubtype="10" dur="500" fill="hold" grpId="0" nodeType="clickEffect">
                                  <p:stCondLst>
                                    <p:cond delay="0"/>
                                  </p:stCondLst>
                                  <p:childTnLst>
                                    <p:set>
                                      <p:cBhvr>
                                        <p:cTn id="56" dur="1" fill="hold">
                                          <p:stCondLst>
                                            <p:cond delay="0"/>
                                          </p:stCondLst>
                                        </p:cTn>
                                        <p:tgtEl>
                                          <p:spTgt spid="30772"/>
                                        </p:tgtEl>
                                        <p:attrNameLst>
                                          <p:attrName>style.visibility</p:attrName>
                                        </p:attrNameLst>
                                      </p:cBhvr>
                                      <p:to>
                                        <p:strVal val="visible"/>
                                      </p:to>
                                    </p:set>
                                    <p:animEffect transition="in" filter="blinds(horizontal)">
                                      <p:cBhvr>
                                        <p:cTn id="57" dur="500" fill="hold"/>
                                        <p:tgtEl>
                                          <p:spTgt spid="30772"/>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3" presetClass="entr" presetSubtype="10" dur="500" fill="hold" grpId="0" nodeType="clickEffect">
                                  <p:stCondLst>
                                    <p:cond delay="0"/>
                                  </p:stCondLst>
                                  <p:childTnLst>
                                    <p:set>
                                      <p:cBhvr>
                                        <p:cTn id="61" dur="1" fill="hold">
                                          <p:stCondLst>
                                            <p:cond delay="0"/>
                                          </p:stCondLst>
                                        </p:cTn>
                                        <p:tgtEl>
                                          <p:spTgt spid="30773"/>
                                        </p:tgtEl>
                                        <p:attrNameLst>
                                          <p:attrName>style.visibility</p:attrName>
                                        </p:attrNameLst>
                                      </p:cBhvr>
                                      <p:to>
                                        <p:strVal val="visible"/>
                                      </p:to>
                                    </p:set>
                                    <p:animEffect transition="in" filter="blinds(horizontal)">
                                      <p:cBhvr>
                                        <p:cTn id="62" dur="500" fill="hold"/>
                                        <p:tgtEl>
                                          <p:spTgt spid="30773"/>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3" presetClass="entr" presetSubtype="10" dur="500" fill="hold" grpId="0" nodeType="clickEffect">
                                  <p:stCondLst>
                                    <p:cond delay="0"/>
                                  </p:stCondLst>
                                  <p:childTnLst>
                                    <p:set>
                                      <p:cBhvr>
                                        <p:cTn id="66" dur="1" fill="hold">
                                          <p:stCondLst>
                                            <p:cond delay="0"/>
                                          </p:stCondLst>
                                        </p:cTn>
                                        <p:tgtEl>
                                          <p:spTgt spid="30762"/>
                                        </p:tgtEl>
                                        <p:attrNameLst>
                                          <p:attrName>style.visibility</p:attrName>
                                        </p:attrNameLst>
                                      </p:cBhvr>
                                      <p:to>
                                        <p:strVal val="visible"/>
                                      </p:to>
                                    </p:set>
                                    <p:animEffect transition="in" filter="blinds(horizontal)">
                                      <p:cBhvr>
                                        <p:cTn id="67" dur="500" fill="hold"/>
                                        <p:tgtEl>
                                          <p:spTgt spid="30762"/>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3" presetClass="entr" presetSubtype="10" dur="500" fill="hold" grpId="0" nodeType="clickEffect">
                                  <p:stCondLst>
                                    <p:cond delay="0"/>
                                  </p:stCondLst>
                                  <p:childTnLst>
                                    <p:set>
                                      <p:cBhvr>
                                        <p:cTn id="71" dur="1" fill="hold">
                                          <p:stCondLst>
                                            <p:cond delay="0"/>
                                          </p:stCondLst>
                                        </p:cTn>
                                        <p:tgtEl>
                                          <p:spTgt spid="30763"/>
                                        </p:tgtEl>
                                        <p:attrNameLst>
                                          <p:attrName>style.visibility</p:attrName>
                                        </p:attrNameLst>
                                      </p:cBhvr>
                                      <p:to>
                                        <p:strVal val="visible"/>
                                      </p:to>
                                    </p:set>
                                    <p:animEffect transition="in" filter="blinds(horizontal)">
                                      <p:cBhvr>
                                        <p:cTn id="72" dur="500" fill="hold"/>
                                        <p:tgtEl>
                                          <p:spTgt spid="30763"/>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3" presetClass="entr" presetSubtype="10" dur="500" fill="hold" grpId="0" nodeType="clickEffect">
                                  <p:stCondLst>
                                    <p:cond delay="0"/>
                                  </p:stCondLst>
                                  <p:childTnLst>
                                    <p:set>
                                      <p:cBhvr>
                                        <p:cTn id="76" dur="1" fill="hold">
                                          <p:stCondLst>
                                            <p:cond delay="0"/>
                                          </p:stCondLst>
                                        </p:cTn>
                                        <p:tgtEl>
                                          <p:spTgt spid="30767"/>
                                        </p:tgtEl>
                                        <p:attrNameLst>
                                          <p:attrName>style.visibility</p:attrName>
                                        </p:attrNameLst>
                                      </p:cBhvr>
                                      <p:to>
                                        <p:strVal val="visible"/>
                                      </p:to>
                                    </p:set>
                                    <p:animEffect transition="in" filter="blinds(horizontal)">
                                      <p:cBhvr>
                                        <p:cTn id="77" dur="500" fill="hold"/>
                                        <p:tgtEl>
                                          <p:spTgt spid="307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9" grpId="0"/>
      <p:bldP spid="30760" grpId="0"/>
      <p:bldP spid="30761" grpId="0"/>
      <p:bldP spid="30762" grpId="0"/>
      <p:bldP spid="30763" grpId="0"/>
      <p:bldP spid="30764" grpId="0"/>
      <p:bldP spid="30765" grpId="0"/>
      <p:bldP spid="30766" grpId="0"/>
      <p:bldP spid="30767" grpId="0"/>
      <p:bldP spid="30768" grpId="0"/>
      <p:bldP spid="30769" grpId="0"/>
      <p:bldP spid="30770" grpId="0"/>
      <p:bldP spid="30771" grpId="0"/>
      <p:bldP spid="30772" grpId="0"/>
      <p:bldP spid="3077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69" name="TextBox 5" title=""/>
          <p:cNvSpPr/>
          <p:nvPr/>
        </p:nvSpPr>
        <p:spPr>
          <a:xfrm>
            <a:off x="1406525" y="1114425"/>
            <a:ext cx="10209213" cy="4225925"/>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2800" b="1">
                <a:solidFill>
                  <a:srgbClr val="0000FF"/>
                </a:solidFill>
                <a:latin typeface="黑体" panose="02010609060101010101" pitchFamily="49" charset="-122"/>
                <a:ea typeface="黑体" panose="02010609060101010101" pitchFamily="49" charset="-122"/>
              </a:rPr>
              <a:t>例</a:t>
            </a:r>
            <a:r>
              <a:rPr lang="en-US" altLang="zh-CN" sz="2800" b="1">
                <a:solidFill>
                  <a:srgbClr val="0000FF"/>
                </a:solidFill>
                <a:latin typeface="黑体" panose="02010609060101010101" pitchFamily="49" charset="-122"/>
                <a:ea typeface="黑体" panose="02010609060101010101" pitchFamily="49" charset="-122"/>
              </a:rPr>
              <a:t>1</a:t>
            </a:r>
            <a:r>
              <a:rPr lang="zh-CN" altLang="en-US" sz="2800" b="1">
                <a:solidFill>
                  <a:srgbClr val="0000FF"/>
                </a:solidFill>
                <a:latin typeface="黑体" panose="02010609060101010101" pitchFamily="49" charset="-122"/>
                <a:ea typeface="黑体" panose="02010609060101010101" pitchFamily="49" charset="-122"/>
              </a:rPr>
              <a:t>、</a:t>
            </a:r>
            <a:r>
              <a:rPr lang="zh-CN" altLang="zh-CN" sz="2800" b="1">
                <a:latin typeface="黑体" panose="02010609060101010101" pitchFamily="49" charset="-122"/>
                <a:ea typeface="黑体" panose="02010609060101010101" pitchFamily="49" charset="-122"/>
              </a:rPr>
              <a:t>在孟德尔利用豌豆进行两对相对性状的杂交实验中，可能具有1∶1∶1∶1比例关系的是(　　)</a:t>
            </a:r>
            <a:endParaRPr lang="zh-CN" altLang="zh-CN" sz="2800" b="1">
              <a:latin typeface="黑体" panose="02010609060101010101" pitchFamily="49" charset="-122"/>
              <a:ea typeface="黑体" panose="02010609060101010101" pitchFamily="49" charset="-122"/>
            </a:endParaRPr>
          </a:p>
          <a:p>
            <a:pPr lvl="0">
              <a:lnSpc>
                <a:spcPct val="120000"/>
              </a:lnSpc>
            </a:pPr>
            <a:r>
              <a:rPr lang="zh-CN" altLang="zh-CN" sz="2800" b="1">
                <a:latin typeface="黑体" panose="02010609060101010101" pitchFamily="49" charset="-122"/>
                <a:ea typeface="黑体" panose="02010609060101010101" pitchFamily="49" charset="-122"/>
              </a:rPr>
              <a:t>①杂种自交后代的性状分离比</a:t>
            </a:r>
            <a:endParaRPr lang="zh-CN" altLang="zh-CN" sz="2800" b="1">
              <a:latin typeface="黑体" panose="02010609060101010101" pitchFamily="49" charset="-122"/>
              <a:ea typeface="黑体" panose="02010609060101010101" pitchFamily="49" charset="-122"/>
            </a:endParaRPr>
          </a:p>
          <a:p>
            <a:pPr lvl="0">
              <a:lnSpc>
                <a:spcPct val="120000"/>
              </a:lnSpc>
            </a:pPr>
            <a:r>
              <a:rPr lang="zh-CN" altLang="zh-CN" sz="2800" b="1">
                <a:latin typeface="黑体" panose="02010609060101010101" pitchFamily="49" charset="-122"/>
                <a:ea typeface="黑体" panose="02010609060101010101" pitchFamily="49" charset="-122"/>
              </a:rPr>
              <a:t>②杂种产生配子种类的比例</a:t>
            </a:r>
            <a:endParaRPr lang="zh-CN" altLang="zh-CN" sz="2800" b="1">
              <a:latin typeface="黑体" panose="02010609060101010101" pitchFamily="49" charset="-122"/>
              <a:ea typeface="黑体" panose="02010609060101010101" pitchFamily="49" charset="-122"/>
            </a:endParaRPr>
          </a:p>
          <a:p>
            <a:pPr lvl="0">
              <a:lnSpc>
                <a:spcPct val="120000"/>
              </a:lnSpc>
            </a:pPr>
            <a:r>
              <a:rPr lang="zh-CN" altLang="zh-CN" sz="2800" b="1">
                <a:latin typeface="黑体" panose="02010609060101010101" pitchFamily="49" charset="-122"/>
                <a:ea typeface="黑体" panose="02010609060101010101" pitchFamily="49" charset="-122"/>
              </a:rPr>
              <a:t>③杂种测交后代的表现型比例</a:t>
            </a:r>
            <a:endParaRPr lang="zh-CN" altLang="zh-CN" sz="2800" b="1">
              <a:latin typeface="黑体" panose="02010609060101010101" pitchFamily="49" charset="-122"/>
              <a:ea typeface="黑体" panose="02010609060101010101" pitchFamily="49" charset="-122"/>
            </a:endParaRPr>
          </a:p>
          <a:p>
            <a:pPr lvl="0">
              <a:lnSpc>
                <a:spcPct val="120000"/>
              </a:lnSpc>
            </a:pPr>
            <a:r>
              <a:rPr lang="zh-CN" altLang="zh-CN" sz="2800" b="1">
                <a:latin typeface="黑体" panose="02010609060101010101" pitchFamily="49" charset="-122"/>
                <a:ea typeface="黑体" panose="02010609060101010101" pitchFamily="49" charset="-122"/>
              </a:rPr>
              <a:t>④杂种自交后代的基因型比例</a:t>
            </a:r>
            <a:endParaRPr lang="zh-CN" altLang="zh-CN" sz="2800" b="1">
              <a:latin typeface="黑体" panose="02010609060101010101" pitchFamily="49" charset="-122"/>
              <a:ea typeface="黑体" panose="02010609060101010101" pitchFamily="49" charset="-122"/>
            </a:endParaRPr>
          </a:p>
          <a:p>
            <a:pPr lvl="0">
              <a:lnSpc>
                <a:spcPct val="120000"/>
              </a:lnSpc>
            </a:pPr>
            <a:r>
              <a:rPr lang="zh-CN" altLang="zh-CN" sz="2800" b="1">
                <a:latin typeface="黑体" panose="02010609060101010101" pitchFamily="49" charset="-122"/>
                <a:ea typeface="黑体" panose="02010609060101010101" pitchFamily="49" charset="-122"/>
              </a:rPr>
              <a:t>⑤杂种测交后代的基因型比例</a:t>
            </a:r>
            <a:endParaRPr lang="zh-CN" altLang="zh-CN" sz="2800" b="1">
              <a:latin typeface="黑体" panose="02010609060101010101" pitchFamily="49" charset="-122"/>
              <a:ea typeface="黑体" panose="02010609060101010101" pitchFamily="49" charset="-122"/>
            </a:endParaRPr>
          </a:p>
          <a:p>
            <a:pPr lvl="0">
              <a:lnSpc>
                <a:spcPct val="120000"/>
              </a:lnSpc>
            </a:pPr>
            <a:r>
              <a:rPr lang="zh-CN" altLang="zh-CN" sz="2800" b="1">
                <a:latin typeface="方正姚体" panose="02010601030101010101" charset="-122"/>
                <a:ea typeface="方正姚体" panose="02010601030101010101" charset="-122"/>
              </a:rPr>
              <a:t>A．②③⑤       B．②④⑤        C．①③⑤        D．①②④</a:t>
            </a:r>
            <a:endParaRPr lang="zh-CN" altLang="zh-CN" sz="2800" b="1">
              <a:latin typeface="方正姚体" panose="02010601030101010101" charset="-122"/>
              <a:ea typeface="方正姚体" panose="02010601030101010101" charset="-122"/>
            </a:endParaRPr>
          </a:p>
        </p:txBody>
      </p:sp>
      <p:sp>
        <p:nvSpPr>
          <p:cNvPr id="32770" name="文本框 7" title=""/>
          <p:cNvSpPr/>
          <p:nvPr/>
        </p:nvSpPr>
        <p:spPr>
          <a:xfrm>
            <a:off x="6486525" y="1517650"/>
            <a:ext cx="1195388" cy="75565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en-US" altLang="zh-CN" sz="3600" b="1">
                <a:solidFill>
                  <a:srgbClr val="FF0000"/>
                </a:solidFill>
                <a:latin typeface="黑体" panose="02010609060101010101" pitchFamily="49" charset="-122"/>
                <a:ea typeface="黑体" panose="02010609060101010101" pitchFamily="49" charset="-122"/>
              </a:rPr>
              <a:t>A</a:t>
            </a:r>
            <a:endParaRPr lang="en-US" altLang="zh-CN" sz="3600" b="1">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500" fill="hold"/>
                                        <p:tgtEl>
                                          <p:spTgt spid="327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3" name="标题 1" title=""/>
          <p:cNvSpPr>
            <a:spLocks noGrp="1"/>
          </p:cNvSpPr>
          <p:nvPr>
            <p:ph type="title"/>
          </p:nvPr>
        </p:nvSpPr>
        <p:spPr>
          <a:xfrm>
            <a:off x="2135560" y="1628800"/>
            <a:ext cx="10515600" cy="935037"/>
          </a:xfrm>
          <a:prstGeom prst="rect">
            <a:avLst/>
          </a:prstGeom>
          <a:noFill/>
          <a:ln>
            <a:noFill/>
            <a:miter lim="800000"/>
          </a:ln>
        </p:spPr>
        <p:txBody>
          <a:bodyPr vert="horz" wrap="square" lIns="91440" tIns="45720" rIns="91440" bIns="45720" anchor="b" anchorCtr="0"/>
          <a:lstStyle>
            <a:lvl1pPr marL="0" indent="0" algn="l" defTabSz="914400" rtl="0" eaLnBrk="0" fontAlgn="base" hangingPunct="0">
              <a:lnSpc>
                <a:spcPct val="150000"/>
              </a:lnSpc>
              <a:spcBef>
                <a:spcPct val="0"/>
              </a:spcBef>
              <a:spcAft>
                <a:spcPct val="0"/>
              </a:spcAft>
              <a:buClrTx/>
              <a:buSzTx/>
              <a:buFontTx/>
              <a:buNone/>
              <a:defRPr lang="zh-CN" altLang="en-US" sz="4400" kern="1200">
                <a:solidFill>
                  <a:schemeClr val="tx1"/>
                </a:solidFill>
                <a:latin typeface="微软雅黑" panose="020b0503020204020204" charset="-122"/>
                <a:ea typeface="微软雅黑"/>
                <a:cs typeface="+mj-cs"/>
              </a:defRPr>
            </a:lvl1pPr>
          </a:lstStyle>
          <a:p>
            <a:pPr lvl="0"/>
            <a:r>
              <a:rPr lang="zh-CN" altLang="en-US" sz="6000"/>
              <a:t>自由组合定律的应用</a:t>
            </a:r>
            <a:endParaRPr lang="zh-CN" altLang="en-US" sz="6000"/>
          </a:p>
        </p:txBody>
      </p:sp>
      <p:pic>
        <p:nvPicPr>
          <p:cNvPr id="44034" name="图片 2" title=""/>
          <p:cNvPicPr>
            <a:picLocks noChangeAspect="1"/>
          </p:cNvPicPr>
          <p:nvPr/>
        </p:nvPicPr>
        <p:blipFill>
          <a:blip r:embed="rId2"/>
          <a:stretch>
            <a:fillRect/>
          </a:stretch>
        </p:blipFill>
        <p:spPr>
          <a:xfrm>
            <a:off x="6384032" y="3334307"/>
            <a:ext cx="5586412" cy="3502025"/>
          </a:xfrm>
          <a:prstGeom prst="rect">
            <a:avLst/>
          </a:prstGeom>
          <a:noFill/>
          <a:ln>
            <a:noFill/>
            <a:miter lim="800000"/>
          </a:ln>
        </p:spPr>
      </p:pic>
    </p:spTree>
  </p:cSld>
  <p:clrMapOvr>
    <a:masterClrMapping/>
  </p:clrMapOvr>
  <p:transition spd="med">
    <p:randomBar dir="ver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700" name="Oval 5" title=""/>
          <p:cNvSpPr>
            <a:spLocks noChangeArrowheads="1"/>
          </p:cNvSpPr>
          <p:nvPr/>
        </p:nvSpPr>
        <p:spPr bwMode="auto">
          <a:xfrm>
            <a:off x="4964421" y="2995613"/>
            <a:ext cx="503238" cy="504825"/>
          </a:xfrm>
          <a:prstGeom prst="ellipse">
            <a:avLst/>
          </a:prstGeom>
          <a:solidFill>
            <a:schemeClr val="bg1"/>
          </a:solidFill>
          <a:ln w="9525">
            <a:solidFill>
              <a:schemeClr val="tx1"/>
            </a:solidFill>
            <a:round/>
          </a:ln>
          <a:effectLst/>
          <a:extLs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nchor="ct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b="1">
                <a:solidFill>
                  <a:srgbClr val="000000"/>
                </a:solidFill>
                <a:latin typeface="楷体" panose="02010609060101010101" pitchFamily="49" charset="-122"/>
                <a:ea typeface="楷体" panose="02010609060101010101" pitchFamily="49" charset="-122"/>
              </a:rPr>
              <a:t>YR</a:t>
            </a:r>
            <a:endParaRPr lang="en-US" altLang="zh-CN" sz="2000" b="1">
              <a:solidFill>
                <a:srgbClr val="000000"/>
              </a:solidFill>
              <a:latin typeface="楷体" panose="02010609060101010101" pitchFamily="49" charset="-122"/>
              <a:ea typeface="楷体" panose="02010609060101010101" pitchFamily="49" charset="-122"/>
            </a:endParaRPr>
          </a:p>
        </p:txBody>
      </p:sp>
      <p:sp>
        <p:nvSpPr>
          <p:cNvPr id="29701" name="Oval 6" title=""/>
          <p:cNvSpPr>
            <a:spLocks noChangeArrowheads="1"/>
          </p:cNvSpPr>
          <p:nvPr/>
        </p:nvSpPr>
        <p:spPr bwMode="auto">
          <a:xfrm>
            <a:off x="7269471" y="2997200"/>
            <a:ext cx="504825" cy="503238"/>
          </a:xfrm>
          <a:prstGeom prst="ellipse">
            <a:avLst/>
          </a:prstGeom>
          <a:solidFill>
            <a:schemeClr val="bg1"/>
          </a:solidFill>
          <a:ln w="9525">
            <a:solidFill>
              <a:schemeClr val="tx1"/>
            </a:solidFill>
            <a:round/>
          </a:ln>
          <a:effectLst/>
          <a:extLs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nchor="ct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b="1" err="1">
                <a:solidFill>
                  <a:srgbClr val="000000"/>
                </a:solidFill>
                <a:latin typeface="楷体" panose="02010609060101010101" pitchFamily="49" charset="-122"/>
                <a:ea typeface="楷体" panose="02010609060101010101" pitchFamily="49" charset="-122"/>
              </a:rPr>
              <a:t>yr</a:t>
            </a:r>
            <a:endParaRPr lang="en-US" altLang="zh-CN" sz="2000" b="1">
              <a:solidFill>
                <a:srgbClr val="000000"/>
              </a:solidFill>
              <a:latin typeface="楷体" panose="02010609060101010101" pitchFamily="49" charset="-122"/>
              <a:ea typeface="楷体" panose="02010609060101010101" pitchFamily="49" charset="-122"/>
            </a:endParaRPr>
          </a:p>
        </p:txBody>
      </p:sp>
      <p:sp>
        <p:nvSpPr>
          <p:cNvPr id="29702" name="Oval 7" title=""/>
          <p:cNvSpPr>
            <a:spLocks noChangeArrowheads="1"/>
          </p:cNvSpPr>
          <p:nvPr/>
        </p:nvSpPr>
        <p:spPr bwMode="auto">
          <a:xfrm>
            <a:off x="6116946" y="4365625"/>
            <a:ext cx="647700" cy="647700"/>
          </a:xfrm>
          <a:prstGeom prst="ellipse">
            <a:avLst/>
          </a:prstGeom>
          <a:solidFill>
            <a:srgbClr val="FFCC00"/>
          </a:solidFill>
          <a:ln w="9525">
            <a:solidFill>
              <a:schemeClr val="tx1"/>
            </a:solidFill>
            <a:round/>
          </a:ln>
          <a:effectLst/>
          <a:extLs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nchor="ct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b="1">
                <a:solidFill>
                  <a:srgbClr val="000000"/>
                </a:solidFill>
                <a:latin typeface="楷体" panose="02010609060101010101" pitchFamily="49" charset="-122"/>
                <a:ea typeface="楷体" panose="02010609060101010101" pitchFamily="49" charset="-122"/>
              </a:rPr>
              <a:t>Yy</a:t>
            </a:r>
            <a:endParaRPr lang="en-US" altLang="zh-CN" sz="2000" b="1">
              <a:solidFill>
                <a:srgbClr val="000000"/>
              </a:solidFill>
              <a:latin typeface="楷体" panose="02010609060101010101" pitchFamily="49" charset="-122"/>
              <a:ea typeface="楷体" panose="02010609060101010101" pitchFamily="49" charset="-122"/>
            </a:endParaRPr>
          </a:p>
          <a:p>
            <a:pPr algn="ctr" eaLnBrk="1" hangingPunct="1">
              <a:spcBef>
                <a:spcPct val="0"/>
              </a:spcBef>
              <a:buFont typeface="Arial" pitchFamily="34" charset="0"/>
              <a:buNone/>
            </a:pPr>
            <a:r>
              <a:rPr lang="en-US" altLang="zh-CN" sz="2000" b="1">
                <a:solidFill>
                  <a:srgbClr val="000000"/>
                </a:solidFill>
                <a:latin typeface="楷体" panose="02010609060101010101" pitchFamily="49" charset="-122"/>
                <a:ea typeface="楷体" panose="02010609060101010101" pitchFamily="49" charset="-122"/>
              </a:rPr>
              <a:t>Rr</a:t>
            </a:r>
            <a:endParaRPr lang="en-US" altLang="zh-CN" sz="2000" b="1">
              <a:solidFill>
                <a:srgbClr val="000000"/>
              </a:solidFill>
              <a:latin typeface="楷体" panose="02010609060101010101" pitchFamily="49" charset="-122"/>
              <a:ea typeface="楷体" panose="02010609060101010101" pitchFamily="49" charset="-122"/>
            </a:endParaRPr>
          </a:p>
        </p:txBody>
      </p:sp>
      <p:sp>
        <p:nvSpPr>
          <p:cNvPr id="29703" name="Line 8" title=""/>
          <p:cNvSpPr>
            <a:spLocks noChangeShapeType="1"/>
          </p:cNvSpPr>
          <p:nvPr/>
        </p:nvSpPr>
        <p:spPr bwMode="auto">
          <a:xfrm flipH="1">
            <a:off x="5253346" y="2349500"/>
            <a:ext cx="0" cy="576263"/>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endParaRPr>
          </a:p>
        </p:txBody>
      </p:sp>
      <p:sp>
        <p:nvSpPr>
          <p:cNvPr id="29704" name="Line 9" title=""/>
          <p:cNvSpPr>
            <a:spLocks noChangeShapeType="1"/>
          </p:cNvSpPr>
          <p:nvPr/>
        </p:nvSpPr>
        <p:spPr bwMode="auto">
          <a:xfrm flipH="1">
            <a:off x="7558396" y="2349500"/>
            <a:ext cx="0" cy="576263"/>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endParaRPr>
          </a:p>
        </p:txBody>
      </p:sp>
      <p:grpSp>
        <p:nvGrpSpPr>
          <p:cNvPr id="29705" name="Group 10" title=""/>
          <p:cNvGrpSpPr/>
          <p:nvPr/>
        </p:nvGrpSpPr>
        <p:grpSpPr>
          <a:xfrm>
            <a:off x="5253346" y="3573463"/>
            <a:ext cx="2233613" cy="792162"/>
            <a:chExt cx="1407" cy="499"/>
          </a:xfrm>
        </p:grpSpPr>
        <p:sp>
          <p:nvSpPr>
            <p:cNvPr id="37923" name="Line 11"/>
            <p:cNvSpPr>
              <a:spLocks noChangeShapeType="1"/>
            </p:cNvSpPr>
            <p:nvPr/>
          </p:nvSpPr>
          <p:spPr bwMode="auto">
            <a:xfrm>
              <a:off x="0" y="0"/>
              <a:ext cx="546" cy="499"/>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endParaRPr>
            </a:p>
          </p:txBody>
        </p:sp>
        <p:sp>
          <p:nvSpPr>
            <p:cNvPr id="37924" name="Line 12"/>
            <p:cNvSpPr>
              <a:spLocks noChangeShapeType="1"/>
            </p:cNvSpPr>
            <p:nvPr/>
          </p:nvSpPr>
          <p:spPr bwMode="auto">
            <a:xfrm flipH="1">
              <a:off x="907" y="0"/>
              <a:ext cx="500" cy="499"/>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endParaRPr>
            </a:p>
          </p:txBody>
        </p:sp>
      </p:grpSp>
      <p:sp>
        <p:nvSpPr>
          <p:cNvPr id="29708" name="Text Box 13" title=""/>
          <p:cNvSpPr txBox="1">
            <a:spLocks noChangeArrowheads="1"/>
          </p:cNvSpPr>
          <p:nvPr/>
        </p:nvSpPr>
        <p:spPr bwMode="auto">
          <a:xfrm>
            <a:off x="3449946" y="4510088"/>
            <a:ext cx="43434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400">
                <a:solidFill>
                  <a:srgbClr val="000000"/>
                </a:solidFill>
                <a:latin typeface="楷体" panose="02010609060101010101" pitchFamily="49" charset="-122"/>
                <a:ea typeface="楷体" panose="02010609060101010101" pitchFamily="49" charset="-122"/>
              </a:rPr>
              <a:t>F</a:t>
            </a:r>
            <a:r>
              <a:rPr lang="en-US" altLang="zh-CN" sz="2400" baseline="-25000">
                <a:solidFill>
                  <a:srgbClr val="000000"/>
                </a:solidFill>
                <a:latin typeface="楷体" panose="02010609060101010101" pitchFamily="49" charset="-122"/>
                <a:ea typeface="楷体" panose="02010609060101010101" pitchFamily="49" charset="-122"/>
              </a:rPr>
              <a:t>1</a:t>
            </a:r>
            <a:endParaRPr lang="en-US" altLang="zh-CN" sz="2400" baseline="-25000">
              <a:solidFill>
                <a:srgbClr val="000000"/>
              </a:solidFill>
              <a:latin typeface="楷体" panose="02010609060101010101" pitchFamily="49" charset="-122"/>
              <a:ea typeface="楷体" panose="02010609060101010101" pitchFamily="49" charset="-122"/>
            </a:endParaRPr>
          </a:p>
        </p:txBody>
      </p:sp>
      <p:sp>
        <p:nvSpPr>
          <p:cNvPr id="29709" name="Text Box 14" title=""/>
          <p:cNvSpPr txBox="1">
            <a:spLocks noChangeArrowheads="1"/>
          </p:cNvSpPr>
          <p:nvPr/>
        </p:nvSpPr>
        <p:spPr bwMode="auto">
          <a:xfrm>
            <a:off x="3378509" y="2997200"/>
            <a:ext cx="129540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zh-CN" altLang="zh-CN" sz="2400" b="1">
                <a:solidFill>
                  <a:srgbClr val="000000"/>
                </a:solidFill>
                <a:latin typeface="楷体" panose="02010609060101010101" pitchFamily="49" charset="-122"/>
                <a:ea typeface="楷体" panose="02010609060101010101" pitchFamily="49" charset="-122"/>
              </a:rPr>
              <a:t>配子</a:t>
            </a:r>
            <a:endParaRPr lang="zh-CN" altLang="zh-CN" sz="2400" b="1">
              <a:solidFill>
                <a:srgbClr val="000000"/>
              </a:solidFill>
              <a:latin typeface="楷体" panose="02010609060101010101" pitchFamily="49" charset="-122"/>
              <a:ea typeface="楷体" panose="02010609060101010101" pitchFamily="49" charset="-122"/>
            </a:endParaRPr>
          </a:p>
        </p:txBody>
      </p:sp>
      <p:sp>
        <p:nvSpPr>
          <p:cNvPr id="29710" name="Text Box 15" title=""/>
          <p:cNvSpPr txBox="1">
            <a:spLocks noChangeArrowheads="1"/>
          </p:cNvSpPr>
          <p:nvPr/>
        </p:nvSpPr>
        <p:spPr bwMode="auto">
          <a:xfrm>
            <a:off x="5756584" y="5013325"/>
            <a:ext cx="1800225"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zh-CN" altLang="zh-CN" sz="2400" b="1">
                <a:solidFill>
                  <a:srgbClr val="000000"/>
                </a:solidFill>
                <a:latin typeface="楷体" panose="02010609060101010101" pitchFamily="49" charset="-122"/>
                <a:ea typeface="楷体" panose="02010609060101010101" pitchFamily="49" charset="-122"/>
              </a:rPr>
              <a:t>黄色圆粒</a:t>
            </a:r>
            <a:endParaRPr lang="zh-CN" altLang="zh-CN" sz="2400" b="1">
              <a:solidFill>
                <a:srgbClr val="000000"/>
              </a:solidFill>
              <a:latin typeface="楷体" panose="02010609060101010101" pitchFamily="49" charset="-122"/>
              <a:ea typeface="楷体" panose="02010609060101010101" pitchFamily="49" charset="-122"/>
            </a:endParaRPr>
          </a:p>
        </p:txBody>
      </p:sp>
      <p:sp>
        <p:nvSpPr>
          <p:cNvPr id="29711" name="Line 16" title=""/>
          <p:cNvSpPr>
            <a:spLocks noChangeShapeType="1"/>
          </p:cNvSpPr>
          <p:nvPr/>
        </p:nvSpPr>
        <p:spPr bwMode="auto">
          <a:xfrm>
            <a:off x="6477626" y="5516880"/>
            <a:ext cx="635" cy="812165"/>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endParaRPr>
          </a:p>
        </p:txBody>
      </p:sp>
      <p:sp>
        <p:nvSpPr>
          <p:cNvPr id="29718" name="AutoShape 24" title=""/>
          <p:cNvSpPr>
            <a:spLocks noChangeArrowheads="1"/>
          </p:cNvSpPr>
          <p:nvPr/>
        </p:nvSpPr>
        <p:spPr bwMode="auto">
          <a:xfrm>
            <a:off x="7252009" y="1168400"/>
            <a:ext cx="698500" cy="698500"/>
          </a:xfrm>
          <a:prstGeom prst="star16">
            <a:avLst>
              <a:gd name="adj" fmla="val 37500"/>
            </a:avLst>
          </a:prstGeom>
          <a:solidFill>
            <a:srgbClr val="33CC33"/>
          </a:solidFill>
          <a:ln w="9525">
            <a:solidFill>
              <a:schemeClr val="tx1"/>
            </a:solidFill>
            <a:miter lim="800000"/>
          </a:ln>
          <a:effectLst/>
          <a:extLs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nchor="ct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b="1">
                <a:solidFill>
                  <a:srgbClr val="FFFFFF"/>
                </a:solidFill>
                <a:latin typeface="楷体" panose="02010609060101010101" pitchFamily="49" charset="-122"/>
                <a:ea typeface="楷体" panose="02010609060101010101" pitchFamily="49" charset="-122"/>
              </a:rPr>
              <a:t>yy</a:t>
            </a:r>
            <a:endParaRPr lang="en-US" altLang="zh-CN" sz="2000" b="1">
              <a:solidFill>
                <a:srgbClr val="FFFFFF"/>
              </a:solidFill>
              <a:latin typeface="楷体" panose="02010609060101010101" pitchFamily="49" charset="-122"/>
              <a:ea typeface="楷体" panose="02010609060101010101" pitchFamily="49" charset="-122"/>
            </a:endParaRPr>
          </a:p>
          <a:p>
            <a:pPr algn="ctr" eaLnBrk="1" hangingPunct="1">
              <a:spcBef>
                <a:spcPct val="0"/>
              </a:spcBef>
              <a:buFont typeface="Arial" pitchFamily="34" charset="0"/>
              <a:buNone/>
            </a:pPr>
            <a:r>
              <a:rPr lang="en-US" altLang="zh-CN" sz="2000" b="1">
                <a:solidFill>
                  <a:srgbClr val="FFFFFF"/>
                </a:solidFill>
                <a:latin typeface="楷体" panose="02010609060101010101" pitchFamily="49" charset="-122"/>
                <a:ea typeface="楷体" panose="02010609060101010101" pitchFamily="49" charset="-122"/>
              </a:rPr>
              <a:t>rr</a:t>
            </a:r>
            <a:endParaRPr lang="en-US" altLang="zh-CN" sz="2000" b="1">
              <a:solidFill>
                <a:srgbClr val="FFFFFF"/>
              </a:solidFill>
              <a:latin typeface="楷体" panose="02010609060101010101" pitchFamily="49" charset="-122"/>
              <a:ea typeface="楷体" panose="02010609060101010101" pitchFamily="49" charset="-122"/>
            </a:endParaRPr>
          </a:p>
        </p:txBody>
      </p:sp>
      <p:sp>
        <p:nvSpPr>
          <p:cNvPr id="29719" name="Oval 25" title=""/>
          <p:cNvSpPr>
            <a:spLocks noChangeArrowheads="1"/>
          </p:cNvSpPr>
          <p:nvPr/>
        </p:nvSpPr>
        <p:spPr bwMode="auto">
          <a:xfrm>
            <a:off x="4946959" y="1239838"/>
            <a:ext cx="647700" cy="647700"/>
          </a:xfrm>
          <a:prstGeom prst="ellipse">
            <a:avLst/>
          </a:prstGeom>
          <a:solidFill>
            <a:srgbClr val="FFCC00"/>
          </a:solidFill>
          <a:ln w="9525">
            <a:solidFill>
              <a:schemeClr val="tx1"/>
            </a:solidFill>
            <a:round/>
          </a:ln>
          <a:effectLst/>
          <a:extLs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nchor="ct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b="1">
                <a:solidFill>
                  <a:srgbClr val="000000"/>
                </a:solidFill>
                <a:latin typeface="楷体" panose="02010609060101010101" pitchFamily="49" charset="-122"/>
                <a:ea typeface="楷体" panose="02010609060101010101" pitchFamily="49" charset="-122"/>
              </a:rPr>
              <a:t>YY</a:t>
            </a:r>
            <a:endParaRPr lang="en-US" altLang="zh-CN" sz="2000" b="1">
              <a:solidFill>
                <a:srgbClr val="000000"/>
              </a:solidFill>
              <a:latin typeface="楷体" panose="02010609060101010101" pitchFamily="49" charset="-122"/>
              <a:ea typeface="楷体" panose="02010609060101010101" pitchFamily="49" charset="-122"/>
            </a:endParaRPr>
          </a:p>
          <a:p>
            <a:pPr algn="ctr" eaLnBrk="1" hangingPunct="1">
              <a:spcBef>
                <a:spcPct val="0"/>
              </a:spcBef>
              <a:buFont typeface="Arial" pitchFamily="34" charset="0"/>
              <a:buNone/>
            </a:pPr>
            <a:r>
              <a:rPr lang="en-US" altLang="zh-CN" sz="2000" b="1">
                <a:solidFill>
                  <a:srgbClr val="000000"/>
                </a:solidFill>
                <a:latin typeface="楷体" panose="02010609060101010101" pitchFamily="49" charset="-122"/>
                <a:ea typeface="楷体" panose="02010609060101010101" pitchFamily="49" charset="-122"/>
              </a:rPr>
              <a:t>RR</a:t>
            </a:r>
            <a:endParaRPr lang="en-US" altLang="zh-CN" sz="2000" b="1">
              <a:solidFill>
                <a:srgbClr val="000000"/>
              </a:solidFill>
              <a:latin typeface="楷体" panose="02010609060101010101" pitchFamily="49" charset="-122"/>
              <a:ea typeface="楷体" panose="02010609060101010101" pitchFamily="49" charset="-122"/>
            </a:endParaRPr>
          </a:p>
        </p:txBody>
      </p:sp>
      <p:sp>
        <p:nvSpPr>
          <p:cNvPr id="29720" name="Text Box 26" title=""/>
          <p:cNvSpPr txBox="1">
            <a:spLocks noChangeArrowheads="1"/>
          </p:cNvSpPr>
          <p:nvPr/>
        </p:nvSpPr>
        <p:spPr bwMode="auto">
          <a:xfrm>
            <a:off x="4532621" y="1887538"/>
            <a:ext cx="140716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zh-CN" altLang="zh-CN" sz="2400" b="1">
                <a:solidFill>
                  <a:srgbClr val="000000"/>
                </a:solidFill>
                <a:latin typeface="楷体" panose="02010609060101010101" pitchFamily="49" charset="-122"/>
                <a:ea typeface="楷体" panose="02010609060101010101" pitchFamily="49" charset="-122"/>
              </a:rPr>
              <a:t>黄色圆粒</a:t>
            </a:r>
            <a:endParaRPr lang="zh-CN" altLang="zh-CN" sz="2400" b="1">
              <a:solidFill>
                <a:srgbClr val="000000"/>
              </a:solidFill>
              <a:latin typeface="楷体" panose="02010609060101010101" pitchFamily="49" charset="-122"/>
              <a:ea typeface="楷体" panose="02010609060101010101" pitchFamily="49" charset="-122"/>
            </a:endParaRPr>
          </a:p>
        </p:txBody>
      </p:sp>
      <p:sp>
        <p:nvSpPr>
          <p:cNvPr id="29721" name="Text Box 27" title=""/>
          <p:cNvSpPr txBox="1">
            <a:spLocks noChangeArrowheads="1"/>
          </p:cNvSpPr>
          <p:nvPr/>
        </p:nvSpPr>
        <p:spPr bwMode="auto">
          <a:xfrm>
            <a:off x="6820209" y="1887538"/>
            <a:ext cx="140716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zh-CN" altLang="zh-CN" sz="2400" b="1">
                <a:solidFill>
                  <a:srgbClr val="000000"/>
                </a:solidFill>
                <a:latin typeface="楷体" panose="02010609060101010101" pitchFamily="49" charset="-122"/>
                <a:ea typeface="楷体" panose="02010609060101010101" pitchFamily="49" charset="-122"/>
              </a:rPr>
              <a:t>绿色皱粒</a:t>
            </a:r>
            <a:endParaRPr lang="zh-CN" altLang="zh-CN" sz="2400" b="1">
              <a:solidFill>
                <a:srgbClr val="000000"/>
              </a:solidFill>
              <a:latin typeface="楷体" panose="02010609060101010101" pitchFamily="49" charset="-122"/>
              <a:ea typeface="楷体" panose="02010609060101010101" pitchFamily="49" charset="-122"/>
            </a:endParaRPr>
          </a:p>
        </p:txBody>
      </p:sp>
      <p:sp>
        <p:nvSpPr>
          <p:cNvPr id="29722" name="Text Box 28" title=""/>
          <p:cNvSpPr txBox="1">
            <a:spLocks noChangeArrowheads="1"/>
          </p:cNvSpPr>
          <p:nvPr/>
        </p:nvSpPr>
        <p:spPr bwMode="auto">
          <a:xfrm>
            <a:off x="3524559" y="1312863"/>
            <a:ext cx="33528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400">
                <a:solidFill>
                  <a:srgbClr val="000000"/>
                </a:solidFill>
                <a:latin typeface="楷体" panose="02010609060101010101" pitchFamily="49" charset="-122"/>
                <a:ea typeface="楷体" panose="02010609060101010101" pitchFamily="49" charset="-122"/>
              </a:rPr>
              <a:t>P</a:t>
            </a:r>
            <a:endParaRPr lang="en-US" altLang="zh-CN" sz="2400">
              <a:solidFill>
                <a:srgbClr val="000000"/>
              </a:solidFill>
              <a:latin typeface="楷体" panose="02010609060101010101" pitchFamily="49" charset="-122"/>
              <a:ea typeface="楷体" panose="02010609060101010101" pitchFamily="49" charset="-122"/>
            </a:endParaRPr>
          </a:p>
        </p:txBody>
      </p:sp>
      <p:sp>
        <p:nvSpPr>
          <p:cNvPr id="29723" name="Text Box 29" title=""/>
          <p:cNvSpPr txBox="1">
            <a:spLocks noChangeArrowheads="1"/>
          </p:cNvSpPr>
          <p:nvPr/>
        </p:nvSpPr>
        <p:spPr bwMode="auto">
          <a:xfrm>
            <a:off x="6170921" y="1455738"/>
            <a:ext cx="540385"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800" b="1">
                <a:solidFill>
                  <a:srgbClr val="000000"/>
                </a:solidFill>
                <a:latin typeface="楷体" panose="02010609060101010101" pitchFamily="49" charset="-122"/>
                <a:ea typeface="楷体" panose="02010609060101010101" pitchFamily="49" charset="-122"/>
                <a:cs typeface="Arial" pitchFamily="34" charset="0"/>
              </a:rPr>
              <a:t>×</a:t>
            </a:r>
            <a:endParaRPr lang="en-US" altLang="zh-CN" sz="2800" b="1">
              <a:solidFill>
                <a:srgbClr val="000000"/>
              </a:solidFill>
              <a:latin typeface="楷体" panose="02010609060101010101" pitchFamily="49" charset="-122"/>
              <a:ea typeface="楷体" panose="02010609060101010101" pitchFamily="49" charset="-122"/>
              <a:cs typeface="Arial" pitchFamily="34" charset="0"/>
            </a:endParaRPr>
          </a:p>
        </p:txBody>
      </p:sp>
      <p:sp>
        <p:nvSpPr>
          <p:cNvPr id="2" name="标题 1" title=""/>
          <p:cNvSpPr>
            <a:spLocks noGrp="1"/>
          </p:cNvSpPr>
          <p:nvPr/>
        </p:nvSpPr>
        <p:spPr>
          <a:xfrm>
            <a:off x="2660587" y="432000"/>
            <a:ext cx="10852237" cy="648000"/>
          </a:xfrm>
          <a:prstGeom prst="rect">
            <a:avLst/>
          </a:prstGeom>
        </p:spPr>
        <p:txBody>
          <a:bodyPr vert="horz" lIns="101600" tIns="38100" rIns="76200" bIns="38100" rtlCol="0" anchor="ctr" anchorCtr="0">
            <a:noAutofit/>
          </a:bodyPr>
          <a:lstStyle>
            <a:defPPr>
              <a:defRPr lang="zh-CN"/>
            </a:defPPr>
            <a:lvl1pPr marL="0" marR="0" algn="l" defTabSz="914400" rtl="0" eaLnBrk="1" fontAlgn="auto" latinLnBrk="0" hangingPunct="1">
              <a:lnSpc>
                <a:spcPct val="100000"/>
              </a:lnSpc>
              <a:spcBef>
                <a:spcPct val="0"/>
              </a:spcBef>
              <a:buNone/>
              <a:defRPr kumimoji="0" lang="zh-CN" altLang="en-US" sz="2800" b="1" i="0" u="none" strike="noStrike" kern="1200" cap="none" spc="200" normalizeH="0" baseline="0" noProof="1">
                <a:solidFill>
                  <a:schemeClr val="tx1"/>
                </a:solidFill>
                <a:uFillTx/>
                <a:latin typeface="+mj-lt"/>
                <a:ea typeface="+mj-ea"/>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两对相对性状的杂交实验解题方法</a:t>
            </a:r>
            <a:endParaRPr lang="zh-CN" altLang="en-US"/>
          </a:p>
        </p:txBody>
      </p:sp>
      <p:grpSp>
        <p:nvGrpSpPr>
          <p:cNvPr id="6" name="组合 5" title=""/>
          <p:cNvGrpSpPr/>
          <p:nvPr/>
        </p:nvGrpSpPr>
        <p:grpSpPr>
          <a:xfrm>
            <a:off x="6564621" y="5595620"/>
            <a:ext cx="458470" cy="506730"/>
            <a:chOff x="7470" y="8812"/>
            <a:chExt cx="722" cy="798"/>
          </a:xfrm>
        </p:grpSpPr>
        <p:sp>
          <p:nvSpPr>
            <p:cNvPr id="3" name="椭圆 2"/>
            <p:cNvSpPr/>
            <p:nvPr/>
          </p:nvSpPr>
          <p:spPr>
            <a:xfrm>
              <a:off x="7470" y="8812"/>
              <a:ext cx="723" cy="798"/>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cxnSp>
          <p:nvCxnSpPr>
            <p:cNvPr id="4" name="直接连接符 3"/>
            <p:cNvCxnSpPr>
              <a:stCxn id="3" idx="1"/>
              <a:endCxn id="3" idx="5"/>
            </p:cNvCxnSpPr>
            <p:nvPr/>
          </p:nvCxnSpPr>
          <p:spPr>
            <a:xfrm>
              <a:off x="7576" y="8929"/>
              <a:ext cx="511" cy="564"/>
            </a:xfrm>
            <a:prstGeom prst="line">
              <a:avLst/>
            </a:prstGeom>
          </p:spPr>
          <p:style>
            <a:lnRef idx="1">
              <a:schemeClr val="dk1"/>
            </a:lnRef>
            <a:fillRef idx="0">
              <a:schemeClr val="dk1"/>
            </a:fillRef>
            <a:effectRef idx="0">
              <a:schemeClr val="dk1"/>
            </a:effectRef>
            <a:fontRef idx="minor">
              <a:schemeClr val="tx1"/>
            </a:fontRef>
          </p:style>
        </p:cxnSp>
        <p:cxnSp>
          <p:nvCxnSpPr>
            <p:cNvPr id="5" name="直接连接符 4"/>
            <p:cNvCxnSpPr/>
            <p:nvPr/>
          </p:nvCxnSpPr>
          <p:spPr>
            <a:xfrm flipH="1">
              <a:off x="7576" y="8929"/>
              <a:ext cx="511" cy="564"/>
            </a:xfrm>
            <a:prstGeom prst="line">
              <a:avLst/>
            </a:prstGeom>
          </p:spPr>
          <p:style>
            <a:lnRef idx="1">
              <a:schemeClr val="dk1"/>
            </a:lnRef>
            <a:fillRef idx="0">
              <a:schemeClr val="dk1"/>
            </a:fillRef>
            <a:effectRef idx="0">
              <a:schemeClr val="dk1"/>
            </a:effectRef>
            <a:fontRef idx="minor">
              <a:schemeClr val="tx1"/>
            </a:fontRef>
          </p:style>
        </p:cxnSp>
      </p:gr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500" fill="hold" grpId="0" nodeType="clickEffect">
                                  <p:stCondLst>
                                    <p:cond delay="0"/>
                                  </p:stCondLst>
                                  <p:childTnLst>
                                    <p:set>
                                      <p:cBhvr>
                                        <p:cTn id="6" dur="1" fill="hold">
                                          <p:stCondLst>
                                            <p:cond delay="0"/>
                                          </p:stCondLst>
                                        </p:cTn>
                                        <p:tgtEl>
                                          <p:spTgt spid="29720"/>
                                        </p:tgtEl>
                                        <p:attrNameLst>
                                          <p:attrName>style.visibility</p:attrName>
                                        </p:attrNameLst>
                                      </p:cBhvr>
                                      <p:to>
                                        <p:strVal val="visible"/>
                                      </p:to>
                                    </p:set>
                                    <p:animEffect transition="in" filter="fade">
                                      <p:cBhvr>
                                        <p:cTn id="7" dur="500"/>
                                        <p:tgtEl>
                                          <p:spTgt spid="29720"/>
                                        </p:tgtEl>
                                      </p:cBhvr>
                                    </p:animEffect>
                                    <p:anim calcmode="lin" valueType="num">
                                      <p:cBhvr>
                                        <p:cTn id="8" dur="500" fill="hold"/>
                                        <p:tgtEl>
                                          <p:spTgt spid="29720"/>
                                        </p:tgtEl>
                                        <p:attrNameLst>
                                          <p:attrName>ppt_x</p:attrName>
                                        </p:attrNameLst>
                                      </p:cBhvr>
                                      <p:tavLst>
                                        <p:tav tm="0">
                                          <p:val>
                                            <p:strVal val="#ppt_x"/>
                                          </p:val>
                                        </p:tav>
                                        <p:tav tm="100000">
                                          <p:val>
                                            <p:strVal val="#ppt_x"/>
                                          </p:val>
                                        </p:tav>
                                      </p:tavLst>
                                    </p:anim>
                                    <p:anim calcmode="lin" valueType="num">
                                      <p:cBhvr>
                                        <p:cTn id="9" dur="500" fill="hold"/>
                                        <p:tgtEl>
                                          <p:spTgt spid="29720"/>
                                        </p:tgtEl>
                                        <p:attrNameLst>
                                          <p:attrName>ppt_y</p:attrName>
                                        </p:attrNameLst>
                                      </p:cBhvr>
                                      <p:tavLst>
                                        <p:tav tm="0">
                                          <p:val>
                                            <p:strVal val="#ppt_y+.1"/>
                                          </p:val>
                                        </p:tav>
                                        <p:tav tm="100000">
                                          <p:val>
                                            <p:strVal val="#ppt_y"/>
                                          </p:val>
                                        </p:tav>
                                      </p:tavLst>
                                    </p:anim>
                                  </p:childTnLst>
                                </p:cTn>
                              </p:par>
                              <p:par>
                                <p:cTn id="10" presetID="42" presetClass="entr" presetSubtype="0" dur="500" fill="hold" grpId="0" nodeType="withEffect">
                                  <p:stCondLst>
                                    <p:cond delay="0"/>
                                  </p:stCondLst>
                                  <p:childTnLst>
                                    <p:set>
                                      <p:cBhvr>
                                        <p:cTn id="11" dur="1" fill="hold">
                                          <p:stCondLst>
                                            <p:cond delay="0"/>
                                          </p:stCondLst>
                                        </p:cTn>
                                        <p:tgtEl>
                                          <p:spTgt spid="29721"/>
                                        </p:tgtEl>
                                        <p:attrNameLst>
                                          <p:attrName>style.visibility</p:attrName>
                                        </p:attrNameLst>
                                      </p:cBhvr>
                                      <p:to>
                                        <p:strVal val="visible"/>
                                      </p:to>
                                    </p:set>
                                    <p:animEffect transition="in" filter="fade">
                                      <p:cBhvr>
                                        <p:cTn id="12" dur="500"/>
                                        <p:tgtEl>
                                          <p:spTgt spid="29721"/>
                                        </p:tgtEl>
                                      </p:cBhvr>
                                    </p:animEffect>
                                    <p:anim calcmode="lin" valueType="num">
                                      <p:cBhvr>
                                        <p:cTn id="13" dur="500" fill="hold"/>
                                        <p:tgtEl>
                                          <p:spTgt spid="29721"/>
                                        </p:tgtEl>
                                        <p:attrNameLst>
                                          <p:attrName>ppt_x</p:attrName>
                                        </p:attrNameLst>
                                      </p:cBhvr>
                                      <p:tavLst>
                                        <p:tav tm="0">
                                          <p:val>
                                            <p:strVal val="#ppt_x"/>
                                          </p:val>
                                        </p:tav>
                                        <p:tav tm="100000">
                                          <p:val>
                                            <p:strVal val="#ppt_x"/>
                                          </p:val>
                                        </p:tav>
                                      </p:tavLst>
                                    </p:anim>
                                    <p:anim calcmode="lin" valueType="num">
                                      <p:cBhvr>
                                        <p:cTn id="14" dur="500" fill="hold"/>
                                        <p:tgtEl>
                                          <p:spTgt spid="29721"/>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500" fill="hold" grpId="0" nodeType="clickEffect">
                                  <p:stCondLst>
                                    <p:cond delay="0"/>
                                  </p:stCondLst>
                                  <p:childTnLst>
                                    <p:set>
                                      <p:cBhvr>
                                        <p:cTn id="18" dur="1" fill="hold">
                                          <p:stCondLst>
                                            <p:cond delay="0"/>
                                          </p:stCondLst>
                                        </p:cTn>
                                        <p:tgtEl>
                                          <p:spTgt spid="29719"/>
                                        </p:tgtEl>
                                        <p:attrNameLst>
                                          <p:attrName>style.visibility</p:attrName>
                                        </p:attrNameLst>
                                      </p:cBhvr>
                                      <p:to>
                                        <p:strVal val="visible"/>
                                      </p:to>
                                    </p:set>
                                    <p:animEffect transition="in" filter="fade">
                                      <p:cBhvr>
                                        <p:cTn id="19" dur="500"/>
                                        <p:tgtEl>
                                          <p:spTgt spid="29719"/>
                                        </p:tgtEl>
                                      </p:cBhvr>
                                    </p:animEffect>
                                    <p:anim calcmode="lin" valueType="num">
                                      <p:cBhvr>
                                        <p:cTn id="20" dur="500" fill="hold"/>
                                        <p:tgtEl>
                                          <p:spTgt spid="29719"/>
                                        </p:tgtEl>
                                        <p:attrNameLst>
                                          <p:attrName>ppt_x</p:attrName>
                                        </p:attrNameLst>
                                      </p:cBhvr>
                                      <p:tavLst>
                                        <p:tav tm="0">
                                          <p:val>
                                            <p:strVal val="#ppt_x"/>
                                          </p:val>
                                        </p:tav>
                                        <p:tav tm="100000">
                                          <p:val>
                                            <p:strVal val="#ppt_x"/>
                                          </p:val>
                                        </p:tav>
                                      </p:tavLst>
                                    </p:anim>
                                    <p:anim calcmode="lin" valueType="num">
                                      <p:cBhvr>
                                        <p:cTn id="21" dur="500" fill="hold"/>
                                        <p:tgtEl>
                                          <p:spTgt spid="29719"/>
                                        </p:tgtEl>
                                        <p:attrNameLst>
                                          <p:attrName>ppt_y</p:attrName>
                                        </p:attrNameLst>
                                      </p:cBhvr>
                                      <p:tavLst>
                                        <p:tav tm="0">
                                          <p:val>
                                            <p:strVal val="#ppt_y+.1"/>
                                          </p:val>
                                        </p:tav>
                                        <p:tav tm="100000">
                                          <p:val>
                                            <p:strVal val="#ppt_y"/>
                                          </p:val>
                                        </p:tav>
                                      </p:tavLst>
                                    </p:anim>
                                  </p:childTnLst>
                                </p:cTn>
                              </p:par>
                              <p:par>
                                <p:cTn id="22" presetID="42" presetClass="entr" presetSubtype="0" dur="500" fill="hold" grpId="0" nodeType="withEffect">
                                  <p:stCondLst>
                                    <p:cond delay="0"/>
                                  </p:stCondLst>
                                  <p:childTnLst>
                                    <p:set>
                                      <p:cBhvr>
                                        <p:cTn id="23" dur="1" fill="hold">
                                          <p:stCondLst>
                                            <p:cond delay="0"/>
                                          </p:stCondLst>
                                        </p:cTn>
                                        <p:tgtEl>
                                          <p:spTgt spid="29718"/>
                                        </p:tgtEl>
                                        <p:attrNameLst>
                                          <p:attrName>style.visibility</p:attrName>
                                        </p:attrNameLst>
                                      </p:cBhvr>
                                      <p:to>
                                        <p:strVal val="visible"/>
                                      </p:to>
                                    </p:set>
                                    <p:animEffect transition="in" filter="fade">
                                      <p:cBhvr>
                                        <p:cTn id="24" dur="500"/>
                                        <p:tgtEl>
                                          <p:spTgt spid="29718"/>
                                        </p:tgtEl>
                                      </p:cBhvr>
                                    </p:animEffect>
                                    <p:anim calcmode="lin" valueType="num">
                                      <p:cBhvr>
                                        <p:cTn id="25" dur="500" fill="hold"/>
                                        <p:tgtEl>
                                          <p:spTgt spid="29718"/>
                                        </p:tgtEl>
                                        <p:attrNameLst>
                                          <p:attrName>ppt_x</p:attrName>
                                        </p:attrNameLst>
                                      </p:cBhvr>
                                      <p:tavLst>
                                        <p:tav tm="0">
                                          <p:val>
                                            <p:strVal val="#ppt_x"/>
                                          </p:val>
                                        </p:tav>
                                        <p:tav tm="100000">
                                          <p:val>
                                            <p:strVal val="#ppt_x"/>
                                          </p:val>
                                        </p:tav>
                                      </p:tavLst>
                                    </p:anim>
                                    <p:anim calcmode="lin" valueType="num">
                                      <p:cBhvr>
                                        <p:cTn id="26" dur="500" fill="hold"/>
                                        <p:tgtEl>
                                          <p:spTgt spid="29718"/>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4" dur="500" fill="hold" grpId="0" nodeType="clickEffect">
                                  <p:stCondLst>
                                    <p:cond delay="0"/>
                                  </p:stCondLst>
                                  <p:childTnLst>
                                    <p:set>
                                      <p:cBhvr>
                                        <p:cTn id="30" dur="1" fill="hold">
                                          <p:stCondLst>
                                            <p:cond delay="0"/>
                                          </p:stCondLst>
                                        </p:cTn>
                                        <p:tgtEl>
                                          <p:spTgt spid="29722"/>
                                        </p:tgtEl>
                                        <p:attrNameLst>
                                          <p:attrName>style.visibility</p:attrName>
                                        </p:attrNameLst>
                                      </p:cBhvr>
                                      <p:to>
                                        <p:strVal val="visible"/>
                                      </p:to>
                                    </p:set>
                                    <p:animEffect transition="in" filter="wipe(down)">
                                      <p:cBhvr>
                                        <p:cTn id="31" dur="500"/>
                                        <p:tgtEl>
                                          <p:spTgt spid="29722"/>
                                        </p:tgtEl>
                                      </p:cBhvr>
                                    </p:animEffect>
                                  </p:childTnLst>
                                </p:cTn>
                              </p:par>
                              <p:par>
                                <p:cTn id="32" presetID="22" presetClass="entr" presetSubtype="4" dur="500" fill="hold" grpId="0" nodeType="withEffect">
                                  <p:stCondLst>
                                    <p:cond delay="0"/>
                                  </p:stCondLst>
                                  <p:childTnLst>
                                    <p:set>
                                      <p:cBhvr>
                                        <p:cTn id="33" dur="1" fill="hold">
                                          <p:stCondLst>
                                            <p:cond delay="0"/>
                                          </p:stCondLst>
                                        </p:cTn>
                                        <p:tgtEl>
                                          <p:spTgt spid="29723"/>
                                        </p:tgtEl>
                                        <p:attrNameLst>
                                          <p:attrName>style.visibility</p:attrName>
                                        </p:attrNameLst>
                                      </p:cBhvr>
                                      <p:to>
                                        <p:strVal val="visible"/>
                                      </p:to>
                                    </p:set>
                                    <p:animEffect transition="in" filter="wipe(down)">
                                      <p:cBhvr>
                                        <p:cTn id="34" dur="500"/>
                                        <p:tgtEl>
                                          <p:spTgt spid="29723"/>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4" presetClass="entr" presetSubtype="16" dur="500" fill="hold" grpId="0" nodeType="clickEffect">
                                  <p:stCondLst>
                                    <p:cond delay="0"/>
                                  </p:stCondLst>
                                  <p:childTnLst>
                                    <p:set>
                                      <p:cBhvr>
                                        <p:cTn id="38" dur="1" fill="hold">
                                          <p:stCondLst>
                                            <p:cond delay="0"/>
                                          </p:stCondLst>
                                        </p:cTn>
                                        <p:tgtEl>
                                          <p:spTgt spid="29709"/>
                                        </p:tgtEl>
                                        <p:attrNameLst>
                                          <p:attrName>style.visibility</p:attrName>
                                        </p:attrNameLst>
                                      </p:cBhvr>
                                      <p:to>
                                        <p:strVal val="visible"/>
                                      </p:to>
                                    </p:set>
                                    <p:animEffect transition="in" filter="box(in)">
                                      <p:cBhvr>
                                        <p:cTn id="39" dur="500"/>
                                        <p:tgtEl>
                                          <p:spTgt spid="29709"/>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22" presetClass="entr" presetSubtype="1" dur="500" fill="hold" grpId="0" nodeType="clickEffect">
                                  <p:stCondLst>
                                    <p:cond delay="0"/>
                                  </p:stCondLst>
                                  <p:childTnLst>
                                    <p:set>
                                      <p:cBhvr>
                                        <p:cTn id="43" dur="1" fill="hold">
                                          <p:stCondLst>
                                            <p:cond delay="0"/>
                                          </p:stCondLst>
                                        </p:cTn>
                                        <p:tgtEl>
                                          <p:spTgt spid="29703"/>
                                        </p:tgtEl>
                                        <p:attrNameLst>
                                          <p:attrName>style.visibility</p:attrName>
                                        </p:attrNameLst>
                                      </p:cBhvr>
                                      <p:to>
                                        <p:strVal val="visible"/>
                                      </p:to>
                                    </p:set>
                                    <p:animEffect transition="in" filter="wipe(up)">
                                      <p:cBhvr>
                                        <p:cTn id="44" dur="500"/>
                                        <p:tgtEl>
                                          <p:spTgt spid="29703"/>
                                        </p:tgtEl>
                                      </p:cBhvr>
                                    </p:animEffect>
                                  </p:childTnLst>
                                </p:cTn>
                              </p:par>
                              <p:par>
                                <p:cTn id="45" presetID="4" presetClass="entr" presetSubtype="16" dur="500" fill="hold" grpId="0" nodeType="withEffect">
                                  <p:stCondLst>
                                    <p:cond delay="0"/>
                                  </p:stCondLst>
                                  <p:childTnLst>
                                    <p:set>
                                      <p:cBhvr>
                                        <p:cTn id="46" dur="1" fill="hold">
                                          <p:stCondLst>
                                            <p:cond delay="0"/>
                                          </p:stCondLst>
                                        </p:cTn>
                                        <p:tgtEl>
                                          <p:spTgt spid="29700"/>
                                        </p:tgtEl>
                                        <p:attrNameLst>
                                          <p:attrName>style.visibility</p:attrName>
                                        </p:attrNameLst>
                                      </p:cBhvr>
                                      <p:to>
                                        <p:strVal val="visible"/>
                                      </p:to>
                                    </p:set>
                                    <p:animEffect transition="in" filter="box(in)">
                                      <p:cBhvr>
                                        <p:cTn id="47" dur="500"/>
                                        <p:tgtEl>
                                          <p:spTgt spid="29700"/>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1" dur="500" fill="hold" grpId="0" nodeType="clickEffect">
                                  <p:stCondLst>
                                    <p:cond delay="0"/>
                                  </p:stCondLst>
                                  <p:childTnLst>
                                    <p:set>
                                      <p:cBhvr>
                                        <p:cTn id="51" dur="1" fill="hold">
                                          <p:stCondLst>
                                            <p:cond delay="0"/>
                                          </p:stCondLst>
                                        </p:cTn>
                                        <p:tgtEl>
                                          <p:spTgt spid="29704"/>
                                        </p:tgtEl>
                                        <p:attrNameLst>
                                          <p:attrName>style.visibility</p:attrName>
                                        </p:attrNameLst>
                                      </p:cBhvr>
                                      <p:to>
                                        <p:strVal val="visible"/>
                                      </p:to>
                                    </p:set>
                                    <p:animEffect transition="in" filter="wipe(up)">
                                      <p:cBhvr>
                                        <p:cTn id="52" dur="500"/>
                                        <p:tgtEl>
                                          <p:spTgt spid="29704"/>
                                        </p:tgtEl>
                                      </p:cBhvr>
                                    </p:animEffect>
                                  </p:childTnLst>
                                </p:cTn>
                              </p:par>
                              <p:par>
                                <p:cTn id="53" presetID="4" presetClass="entr" presetSubtype="16" dur="500" fill="hold" grpId="0" nodeType="withEffect">
                                  <p:stCondLst>
                                    <p:cond delay="0"/>
                                  </p:stCondLst>
                                  <p:childTnLst>
                                    <p:set>
                                      <p:cBhvr>
                                        <p:cTn id="54" dur="1" fill="hold">
                                          <p:stCondLst>
                                            <p:cond delay="0"/>
                                          </p:stCondLst>
                                        </p:cTn>
                                        <p:tgtEl>
                                          <p:spTgt spid="29701"/>
                                        </p:tgtEl>
                                        <p:attrNameLst>
                                          <p:attrName>style.visibility</p:attrName>
                                        </p:attrNameLst>
                                      </p:cBhvr>
                                      <p:to>
                                        <p:strVal val="visible"/>
                                      </p:to>
                                    </p:set>
                                    <p:animEffect transition="in" filter="box(in)">
                                      <p:cBhvr>
                                        <p:cTn id="55" dur="500"/>
                                        <p:tgtEl>
                                          <p:spTgt spid="29701"/>
                                        </p:tgtEl>
                                      </p:cBhvr>
                                    </p:animEffect>
                                  </p:childTnLst>
                                </p:cTn>
                              </p:par>
                            </p:childTnLst>
                          </p:cTn>
                        </p:par>
                      </p:childTnLst>
                    </p:cTn>
                  </p:par>
                  <p:par>
                    <p:cTn id="56" fill="hold" nodeType="clickPar">
                      <p:stCondLst>
                        <p:cond delay="indefinite"/>
                      </p:stCondLst>
                      <p:childTnLst>
                        <p:par>
                          <p:cTn id="57" fill="hold">
                            <p:stCondLst>
                              <p:cond delay="0"/>
                            </p:stCondLst>
                            <p:childTnLst>
                              <p:par>
                                <p:cTn id="58" presetID="2" presetClass="entr" presetSubtype="4" dur="500" fill="hold" grpId="0" nodeType="clickEffect">
                                  <p:stCondLst>
                                    <p:cond delay="0"/>
                                  </p:stCondLst>
                                  <p:childTnLst>
                                    <p:set>
                                      <p:cBhvr>
                                        <p:cTn id="59" dur="1" fill="hold">
                                          <p:stCondLst>
                                            <p:cond delay="0"/>
                                          </p:stCondLst>
                                        </p:cTn>
                                        <p:tgtEl>
                                          <p:spTgt spid="29708"/>
                                        </p:tgtEl>
                                        <p:attrNameLst>
                                          <p:attrName>style.visibility</p:attrName>
                                        </p:attrNameLst>
                                      </p:cBhvr>
                                      <p:to>
                                        <p:strVal val="visible"/>
                                      </p:to>
                                    </p:set>
                                    <p:anim calcmode="lin" valueType="num">
                                      <p:cBhvr additive="base">
                                        <p:cTn id="60" dur="500" fill="hold"/>
                                        <p:tgtEl>
                                          <p:spTgt spid="29708"/>
                                        </p:tgtEl>
                                        <p:attrNameLst>
                                          <p:attrName>ppt_x</p:attrName>
                                        </p:attrNameLst>
                                      </p:cBhvr>
                                      <p:tavLst>
                                        <p:tav tm="0">
                                          <p:val>
                                            <p:strVal val="#ppt_x"/>
                                          </p:val>
                                        </p:tav>
                                        <p:tav tm="100000">
                                          <p:val>
                                            <p:strVal val="#ppt_x"/>
                                          </p:val>
                                        </p:tav>
                                      </p:tavLst>
                                    </p:anim>
                                    <p:anim calcmode="lin" valueType="num">
                                      <p:cBhvr additive="base">
                                        <p:cTn id="61" dur="500" fill="hold"/>
                                        <p:tgtEl>
                                          <p:spTgt spid="29708"/>
                                        </p:tgtEl>
                                        <p:attrNameLst>
                                          <p:attrName>ppt_y</p:attrName>
                                        </p:attrNameLst>
                                      </p:cBhvr>
                                      <p:tavLst>
                                        <p:tav tm="0">
                                          <p:val>
                                            <p:strVal val="1+#ppt_h/2"/>
                                          </p:val>
                                        </p:tav>
                                        <p:tav tm="100000">
                                          <p:val>
                                            <p:strVal val="#ppt_y"/>
                                          </p:val>
                                        </p:tav>
                                      </p:tavLst>
                                    </p:anim>
                                  </p:childTnLst>
                                </p:cTn>
                              </p:par>
                            </p:childTnLst>
                          </p:cTn>
                        </p:par>
                      </p:childTnLst>
                    </p:cTn>
                  </p:par>
                  <p:par>
                    <p:cTn id="62" fill="hold" nodeType="clickPar">
                      <p:stCondLst>
                        <p:cond delay="indefinite"/>
                      </p:stCondLst>
                      <p:childTnLst>
                        <p:par>
                          <p:cTn id="63" fill="hold">
                            <p:stCondLst>
                              <p:cond delay="0"/>
                            </p:stCondLst>
                            <p:childTnLst>
                              <p:par>
                                <p:cTn id="64" presetID="22" presetClass="entr" presetSubtype="1" dur="500" fill="hold" nodeType="clickEffect">
                                  <p:stCondLst>
                                    <p:cond delay="0"/>
                                  </p:stCondLst>
                                  <p:childTnLst>
                                    <p:set>
                                      <p:cBhvr>
                                        <p:cTn id="65" dur="1" fill="hold">
                                          <p:stCondLst>
                                            <p:cond delay="0"/>
                                          </p:stCondLst>
                                        </p:cTn>
                                        <p:tgtEl>
                                          <p:spTgt spid="29705"/>
                                        </p:tgtEl>
                                        <p:attrNameLst>
                                          <p:attrName>style.visibility</p:attrName>
                                        </p:attrNameLst>
                                      </p:cBhvr>
                                      <p:to>
                                        <p:strVal val="visible"/>
                                      </p:to>
                                    </p:set>
                                    <p:animEffect transition="in" filter="wipe(up)">
                                      <p:cBhvr>
                                        <p:cTn id="66" dur="500"/>
                                        <p:tgtEl>
                                          <p:spTgt spid="29705"/>
                                        </p:tgtEl>
                                      </p:cBhvr>
                                    </p:animEffect>
                                  </p:childTnLst>
                                </p:cTn>
                              </p:par>
                            </p:childTnLst>
                          </p:cTn>
                        </p:par>
                        <p:par>
                          <p:cTn id="67" fill="hold" nodeType="afterGroup">
                            <p:stCondLst>
                              <p:cond delay="500"/>
                            </p:stCondLst>
                            <p:childTnLst>
                              <p:par>
                                <p:cTn id="68" presetID="10" presetClass="entr" presetSubtype="0" dur="500" fill="hold" grpId="0" nodeType="afterEffect">
                                  <p:stCondLst>
                                    <p:cond delay="0"/>
                                  </p:stCondLst>
                                  <p:childTnLst>
                                    <p:set>
                                      <p:cBhvr>
                                        <p:cTn id="69" dur="1" fill="hold">
                                          <p:stCondLst>
                                            <p:cond delay="0"/>
                                          </p:stCondLst>
                                        </p:cTn>
                                        <p:tgtEl>
                                          <p:spTgt spid="29702"/>
                                        </p:tgtEl>
                                        <p:attrNameLst>
                                          <p:attrName>style.visibility</p:attrName>
                                        </p:attrNameLst>
                                      </p:cBhvr>
                                      <p:to>
                                        <p:strVal val="visible"/>
                                      </p:to>
                                    </p:set>
                                    <p:anim calcmode="lin" valueType="num">
                                      <p:cBhvr>
                                        <p:cTn id="70" dur="500" fill="hold"/>
                                        <p:tgtEl>
                                          <p:spTgt spid="29702"/>
                                        </p:tgtEl>
                                        <p:attrNameLst>
                                          <p:attrName>ppt_w</p:attrName>
                                        </p:attrNameLst>
                                      </p:cBhvr>
                                      <p:tavLst>
                                        <p:tav tm="0">
                                          <p:val>
                                            <p:fltVal val="0"/>
                                          </p:val>
                                        </p:tav>
                                        <p:tav tm="100000">
                                          <p:val>
                                            <p:strVal val="#ppt_w"/>
                                          </p:val>
                                        </p:tav>
                                      </p:tavLst>
                                    </p:anim>
                                    <p:anim calcmode="lin" valueType="num">
                                      <p:cBhvr>
                                        <p:cTn id="71" dur="500" fill="hold"/>
                                        <p:tgtEl>
                                          <p:spTgt spid="29702"/>
                                        </p:tgtEl>
                                        <p:attrNameLst>
                                          <p:attrName>ppt_h</p:attrName>
                                        </p:attrNameLst>
                                      </p:cBhvr>
                                      <p:tavLst>
                                        <p:tav tm="0">
                                          <p:val>
                                            <p:fltVal val="0"/>
                                          </p:val>
                                        </p:tav>
                                        <p:tav tm="100000">
                                          <p:val>
                                            <p:strVal val="#ppt_h"/>
                                          </p:val>
                                        </p:tav>
                                      </p:tavLst>
                                    </p:anim>
                                    <p:animEffect transition="in" filter="fade">
                                      <p:cBhvr>
                                        <p:cTn id="72" dur="500"/>
                                        <p:tgtEl>
                                          <p:spTgt spid="29702"/>
                                        </p:tgtEl>
                                      </p:cBhvr>
                                    </p:animEffect>
                                  </p:childTnLst>
                                </p:cTn>
                              </p:par>
                              <p:par>
                                <p:cTn id="73" presetID="4" presetClass="entr" presetSubtype="16" dur="500" fill="hold" grpId="0" nodeType="withEffect">
                                  <p:stCondLst>
                                    <p:cond delay="0"/>
                                  </p:stCondLst>
                                  <p:childTnLst>
                                    <p:set>
                                      <p:cBhvr>
                                        <p:cTn id="74" dur="1" fill="hold">
                                          <p:stCondLst>
                                            <p:cond delay="0"/>
                                          </p:stCondLst>
                                        </p:cTn>
                                        <p:tgtEl>
                                          <p:spTgt spid="29710"/>
                                        </p:tgtEl>
                                        <p:attrNameLst>
                                          <p:attrName>style.visibility</p:attrName>
                                        </p:attrNameLst>
                                      </p:cBhvr>
                                      <p:to>
                                        <p:strVal val="visible"/>
                                      </p:to>
                                    </p:set>
                                    <p:animEffect transition="in" filter="box(in)">
                                      <p:cBhvr>
                                        <p:cTn id="75" dur="500"/>
                                        <p:tgtEl>
                                          <p:spTgt spid="29710"/>
                                        </p:tgtEl>
                                      </p:cBhvr>
                                    </p:animEffect>
                                  </p:childTnLst>
                                </p:cTn>
                              </p:par>
                            </p:childTnLst>
                          </p:cTn>
                        </p:par>
                      </p:childTnLst>
                    </p:cTn>
                  </p:par>
                  <p:par>
                    <p:cTn id="76" fill="hold" nodeType="clickPar">
                      <p:stCondLst>
                        <p:cond delay="indefinite"/>
                      </p:stCondLst>
                      <p:childTnLst>
                        <p:par>
                          <p:cTn id="77" fill="hold">
                            <p:stCondLst>
                              <p:cond delay="0"/>
                            </p:stCondLst>
                            <p:childTnLst>
                              <p:par>
                                <p:cTn id="78" presetID="4" presetClass="entr" presetSubtype="16" dur="500" fill="hold" grpId="0" nodeType="clickEffect">
                                  <p:stCondLst>
                                    <p:cond delay="0"/>
                                  </p:stCondLst>
                                  <p:childTnLst>
                                    <p:set>
                                      <p:cBhvr>
                                        <p:cTn id="79" dur="1" fill="hold">
                                          <p:stCondLst>
                                            <p:cond delay="0"/>
                                          </p:stCondLst>
                                        </p:cTn>
                                        <p:tgtEl>
                                          <p:spTgt spid="29711"/>
                                        </p:tgtEl>
                                        <p:attrNameLst>
                                          <p:attrName>style.visibility</p:attrName>
                                        </p:attrNameLst>
                                      </p:cBhvr>
                                      <p:to>
                                        <p:strVal val="visible"/>
                                      </p:to>
                                    </p:set>
                                    <p:animEffect transition="in" filter="box(in)">
                                      <p:cBhvr>
                                        <p:cTn id="80" dur="500"/>
                                        <p:tgtEl>
                                          <p:spTgt spid="29711"/>
                                        </p:tgtEl>
                                      </p:cBhvr>
                                    </p:animEffect>
                                  </p:childTnLst>
                                </p:cTn>
                              </p:par>
                            </p:childTnLst>
                          </p:cTn>
                        </p:par>
                      </p:childTnLst>
                    </p:cTn>
                  </p:par>
                  <p:par>
                    <p:cTn id="81" fill="hold" nodeType="clickPar">
                      <p:stCondLst>
                        <p:cond delay="indefinite"/>
                      </p:stCondLst>
                      <p:childTnLst>
                        <p:par>
                          <p:cTn id="82" fill="hold">
                            <p:stCondLst>
                              <p:cond delay="0"/>
                            </p:stCondLst>
                            <p:childTnLst>
                              <p:par>
                                <p:cTn id="83" presetID="1" presetClass="entr" presetSubtype="0" dur="1" fill="hold" nodeType="clickEffect">
                                  <p:stCondLst>
                                    <p:cond delay="0"/>
                                  </p:stCondLst>
                                  <p:childTnLst>
                                    <p:set>
                                      <p:cBhvr>
                                        <p:cTn id="8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p:bldP spid="29701" grpId="0"/>
      <p:bldP spid="29702" grpId="0"/>
      <p:bldP spid="29703" grpId="0"/>
      <p:bldP spid="29704" grpId="0"/>
      <p:bldP spid="29708" grpId="0"/>
      <p:bldP spid="29709" grpId="0"/>
      <p:bldP spid="29710" grpId="0"/>
      <p:bldP spid="29711" grpId="0"/>
      <p:bldP spid="29718" grpId="0"/>
      <p:bldP spid="29719" grpId="0"/>
      <p:bldP spid="29720" grpId="0"/>
      <p:bldP spid="29721" grpId="0"/>
      <p:bldP spid="29722" grpId="0"/>
      <p:bldP spid="2972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5" name="文本框 1" title=""/>
          <p:cNvSpPr/>
          <p:nvPr/>
        </p:nvSpPr>
        <p:spPr>
          <a:xfrm>
            <a:off x="1527175" y="1035050"/>
            <a:ext cx="9315450" cy="630238"/>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5000"/>
              </a:lnSpc>
            </a:pPr>
            <a:r>
              <a:rPr lang="en-US" altLang="zh-CN" sz="2800" b="1">
                <a:solidFill>
                  <a:srgbClr val="0000FF"/>
                </a:solidFill>
                <a:latin typeface="微软雅黑" panose="020b0503020204020204" charset="-122"/>
                <a:ea typeface="微软雅黑"/>
              </a:rPr>
              <a:t>1</a:t>
            </a:r>
            <a:r>
              <a:rPr lang="zh-CN" altLang="en-US" sz="2800" b="1">
                <a:solidFill>
                  <a:srgbClr val="0000FF"/>
                </a:solidFill>
                <a:latin typeface="微软雅黑" panose="020b0503020204020204" charset="-122"/>
                <a:ea typeface="微软雅黑"/>
              </a:rPr>
              <a:t>、</a:t>
            </a:r>
            <a:r>
              <a:rPr lang="zh-CN" altLang="zh-CN" sz="2800" b="1">
                <a:solidFill>
                  <a:srgbClr val="0000FF"/>
                </a:solidFill>
                <a:latin typeface="方正姚体" panose="02010601030101010101" charset="-122"/>
                <a:ea typeface="方正姚体" panose="02010601030101010101" charset="-122"/>
              </a:rPr>
              <a:t>熟记两对相对性状杂交实验的结果，直接迅速答题</a:t>
            </a:r>
            <a:endParaRPr lang="zh-CN" altLang="en-US" sz="2800" b="1">
              <a:solidFill>
                <a:srgbClr val="0000FF"/>
              </a:solidFill>
              <a:latin typeface="方正姚体" panose="02010601030101010101" charset="-122"/>
              <a:ea typeface="方正姚体" panose="02010601030101010101" charset="-122"/>
            </a:endParaRPr>
          </a:p>
        </p:txBody>
      </p:sp>
      <p:sp>
        <p:nvSpPr>
          <p:cNvPr id="31746" name="Text Box 2" title=""/>
          <p:cNvSpPr txBox="1"/>
          <p:nvPr/>
        </p:nvSpPr>
        <p:spPr>
          <a:xfrm>
            <a:off x="4733541" y="301624"/>
            <a:ext cx="2724785" cy="645160"/>
          </a:xfrm>
          <a:prstGeom prst="rect">
            <a:avLst/>
          </a:prstGeom>
          <a:gradFill rotWithShape="1">
            <a:gsLst>
              <a:gs pos="0">
                <a:srgbClr val="14CD68"/>
              </a:gs>
              <a:gs pos="100000">
                <a:srgbClr val="0B6E38"/>
              </a:gs>
            </a:gsLst>
            <a:lin ang="5400000" scaled="0"/>
          </a:grad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gn="ctr" defTabSz="914400" fontAlgn="base">
              <a:spcBef>
                <a:spcPct val="50000"/>
              </a:spcBef>
              <a:buClrTx/>
              <a:buSzTx/>
            </a:pPr>
            <a:r>
              <a:rPr kumimoji="0" lang="zh-CN" altLang="en-US" sz="3600" strike="noStrike" kern="1200" cap="none" spc="0" normalizeH="0" baseline="0" noProof="1">
                <a:ln w="12700" cmpd="sng">
                  <a:solidFill>
                    <a:schemeClr val="accent4"/>
                  </a:solidFill>
                  <a:prstDash val="solid"/>
                </a:ln>
                <a:solidFill>
                  <a:srgbClr val="FFC000"/>
                </a:solidFill>
                <a:latin typeface="Arial" pitchFamily="34" charset="0"/>
                <a:ea typeface="华文行楷" panose="02010800040101010101" pitchFamily="2" charset="-122"/>
                <a:cs typeface="+mn-cs"/>
              </a:rPr>
              <a:t>解题方法</a:t>
            </a:r>
            <a:endParaRPr kumimoji="0" lang="zh-CN" altLang="en-US" sz="3600" strike="noStrike" kern="1200" cap="none" spc="0" normalizeH="0" baseline="0" noProof="1">
              <a:ln w="12700" cmpd="sng">
                <a:solidFill>
                  <a:schemeClr val="accent4"/>
                </a:solidFill>
                <a:prstDash val="solid"/>
              </a:ln>
              <a:solidFill>
                <a:srgbClr val="FFC000"/>
              </a:solidFill>
              <a:latin typeface="Arial" pitchFamily="34" charset="0"/>
              <a:ea typeface="华文行楷" panose="02010800040101010101" pitchFamily="2" charset="-122"/>
              <a:cs typeface="+mn-cs"/>
            </a:endParaRPr>
          </a:p>
        </p:txBody>
      </p:sp>
      <p:sp>
        <p:nvSpPr>
          <p:cNvPr id="31748" name="Text Box 45" title=""/>
          <p:cNvSpPr/>
          <p:nvPr/>
        </p:nvSpPr>
        <p:spPr>
          <a:xfrm>
            <a:off x="1704975" y="5788620"/>
            <a:ext cx="9942513" cy="52070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a:solidFill>
                  <a:srgbClr val="3333FF"/>
                </a:solidFill>
                <a:latin typeface="方正姚体" panose="02010601030101010101" charset="-122"/>
                <a:ea typeface="方正姚体" panose="02010601030101010101" charset="-122"/>
              </a:rPr>
              <a:t>4</a:t>
            </a:r>
            <a:r>
              <a:rPr lang="zh-CN" altLang="en-US" sz="2800" b="1">
                <a:solidFill>
                  <a:srgbClr val="3333FF"/>
                </a:solidFill>
                <a:latin typeface="方正姚体" panose="02010601030101010101" charset="-122"/>
                <a:ea typeface="方正姚体" panose="02010601030101010101" charset="-122"/>
              </a:rPr>
              <a:t>种纯合子各</a:t>
            </a:r>
            <a:r>
              <a:rPr lang="en-US" altLang="zh-CN" sz="2800" b="1">
                <a:solidFill>
                  <a:srgbClr val="3333FF"/>
                </a:solidFill>
                <a:latin typeface="方正姚体" panose="02010601030101010101" charset="-122"/>
                <a:ea typeface="方正姚体" panose="02010601030101010101" charset="-122"/>
              </a:rPr>
              <a:t>1/16</a:t>
            </a:r>
            <a:r>
              <a:rPr lang="zh-CN" altLang="en-US" sz="2800" b="1">
                <a:solidFill>
                  <a:srgbClr val="3333FF"/>
                </a:solidFill>
                <a:latin typeface="方正姚体" panose="02010601030101010101" charset="-122"/>
                <a:ea typeface="方正姚体" panose="02010601030101010101" charset="-122"/>
              </a:rPr>
              <a:t>，</a:t>
            </a:r>
            <a:r>
              <a:rPr lang="en-US" altLang="zh-CN" sz="2800" b="1">
                <a:solidFill>
                  <a:srgbClr val="3333FF"/>
                </a:solidFill>
                <a:latin typeface="方正姚体" panose="02010601030101010101" charset="-122"/>
                <a:ea typeface="方正姚体" panose="02010601030101010101" charset="-122"/>
              </a:rPr>
              <a:t>1</a:t>
            </a:r>
            <a:r>
              <a:rPr lang="zh-CN" altLang="en-US" sz="2800" b="1">
                <a:solidFill>
                  <a:srgbClr val="3333FF"/>
                </a:solidFill>
                <a:latin typeface="方正姚体" panose="02010601030101010101" charset="-122"/>
                <a:ea typeface="方正姚体" panose="02010601030101010101" charset="-122"/>
              </a:rPr>
              <a:t>种双杂合子</a:t>
            </a:r>
            <a:r>
              <a:rPr lang="en-US" altLang="zh-CN" sz="2800" b="1">
                <a:solidFill>
                  <a:srgbClr val="3333FF"/>
                </a:solidFill>
                <a:latin typeface="方正姚体" panose="02010601030101010101" charset="-122"/>
                <a:ea typeface="方正姚体" panose="02010601030101010101" charset="-122"/>
              </a:rPr>
              <a:t>4/16</a:t>
            </a:r>
            <a:r>
              <a:rPr lang="zh-CN" altLang="en-US" sz="2800" b="1">
                <a:solidFill>
                  <a:srgbClr val="3333FF"/>
                </a:solidFill>
                <a:latin typeface="方正姚体" panose="02010601030101010101" charset="-122"/>
                <a:ea typeface="方正姚体" panose="02010601030101010101" charset="-122"/>
              </a:rPr>
              <a:t>，</a:t>
            </a:r>
            <a:r>
              <a:rPr lang="en-US" altLang="zh-CN" sz="2800" b="1">
                <a:solidFill>
                  <a:srgbClr val="3333FF"/>
                </a:solidFill>
                <a:latin typeface="方正姚体" panose="02010601030101010101" charset="-122"/>
                <a:ea typeface="方正姚体" panose="02010601030101010101" charset="-122"/>
              </a:rPr>
              <a:t>4</a:t>
            </a:r>
            <a:r>
              <a:rPr lang="zh-CN" altLang="en-US" sz="2800" b="1">
                <a:solidFill>
                  <a:srgbClr val="3333FF"/>
                </a:solidFill>
                <a:latin typeface="方正姚体" panose="02010601030101010101" charset="-122"/>
                <a:ea typeface="方正姚体" panose="02010601030101010101" charset="-122"/>
              </a:rPr>
              <a:t>种单杂合子各</a:t>
            </a:r>
            <a:r>
              <a:rPr lang="en-US" altLang="zh-CN" sz="2800" b="1">
                <a:solidFill>
                  <a:srgbClr val="3333FF"/>
                </a:solidFill>
                <a:latin typeface="方正姚体" panose="02010601030101010101" charset="-122"/>
                <a:ea typeface="方正姚体" panose="02010601030101010101" charset="-122"/>
              </a:rPr>
              <a:t>2/16</a:t>
            </a:r>
            <a:endParaRPr lang="en-US" altLang="zh-CN" sz="2800" b="1">
              <a:solidFill>
                <a:srgbClr val="3333FF"/>
              </a:solidFill>
              <a:latin typeface="方正姚体" panose="02010601030101010101" charset="-122"/>
              <a:ea typeface="方正姚体" panose="02010601030101010101" charset="-122"/>
            </a:endParaRPr>
          </a:p>
        </p:txBody>
      </p:sp>
      <p:sp>
        <p:nvSpPr>
          <p:cNvPr id="31749" name="Text Box 46" title=""/>
          <p:cNvSpPr/>
          <p:nvPr/>
        </p:nvSpPr>
        <p:spPr>
          <a:xfrm>
            <a:off x="1704975" y="5301208"/>
            <a:ext cx="8281988" cy="522288"/>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000000"/>
                </a:solidFill>
                <a:latin typeface="方正姚体" panose="02010601030101010101" charset="-122"/>
                <a:ea typeface="方正姚体" panose="02010601030101010101" charset="-122"/>
              </a:rPr>
              <a:t>结合方式有</a:t>
            </a:r>
            <a:r>
              <a:rPr lang="en-US" altLang="zh-CN" sz="2800" b="1">
                <a:solidFill>
                  <a:srgbClr val="000000"/>
                </a:solidFill>
                <a:latin typeface="方正姚体" panose="02010601030101010101" charset="-122"/>
                <a:ea typeface="方正姚体" panose="02010601030101010101" charset="-122"/>
              </a:rPr>
              <a:t>___</a:t>
            </a:r>
            <a:r>
              <a:rPr lang="zh-CN" altLang="en-US" sz="2800" b="1">
                <a:solidFill>
                  <a:srgbClr val="000000"/>
                </a:solidFill>
                <a:latin typeface="方正姚体" panose="02010601030101010101" charset="-122"/>
                <a:ea typeface="方正姚体" panose="02010601030101010101" charset="-122"/>
              </a:rPr>
              <a:t>种，基因型</a:t>
            </a:r>
            <a:r>
              <a:rPr lang="en-US" altLang="zh-CN" sz="2800" b="1">
                <a:solidFill>
                  <a:srgbClr val="000000"/>
                </a:solidFill>
                <a:latin typeface="方正姚体" panose="02010601030101010101" charset="-122"/>
                <a:ea typeface="方正姚体" panose="02010601030101010101" charset="-122"/>
              </a:rPr>
              <a:t>____</a:t>
            </a:r>
            <a:r>
              <a:rPr lang="zh-CN" altLang="en-US" sz="2800" b="1">
                <a:solidFill>
                  <a:srgbClr val="000000"/>
                </a:solidFill>
                <a:latin typeface="方正姚体" panose="02010601030101010101" charset="-122"/>
                <a:ea typeface="方正姚体" panose="02010601030101010101" charset="-122"/>
              </a:rPr>
              <a:t>种，表现型</a:t>
            </a:r>
            <a:r>
              <a:rPr lang="en-US" altLang="zh-CN" sz="2800" b="1">
                <a:solidFill>
                  <a:srgbClr val="000000"/>
                </a:solidFill>
                <a:latin typeface="方正姚体" panose="02010601030101010101" charset="-122"/>
                <a:ea typeface="方正姚体" panose="02010601030101010101" charset="-122"/>
              </a:rPr>
              <a:t>____</a:t>
            </a:r>
            <a:r>
              <a:rPr lang="zh-CN" altLang="en-US" sz="2800" b="1">
                <a:solidFill>
                  <a:srgbClr val="000000"/>
                </a:solidFill>
                <a:latin typeface="方正姚体" panose="02010601030101010101" charset="-122"/>
                <a:ea typeface="方正姚体" panose="02010601030101010101" charset="-122"/>
              </a:rPr>
              <a:t>种</a:t>
            </a:r>
            <a:endParaRPr lang="zh-CN" altLang="en-US" sz="2800" b="1">
              <a:solidFill>
                <a:srgbClr val="000000"/>
              </a:solidFill>
              <a:latin typeface="方正姚体" panose="02010601030101010101" charset="-122"/>
              <a:ea typeface="方正姚体" panose="02010601030101010101" charset="-122"/>
            </a:endParaRPr>
          </a:p>
        </p:txBody>
      </p:sp>
      <p:sp>
        <p:nvSpPr>
          <p:cNvPr id="31750" name="Rectangle 60" title=""/>
          <p:cNvSpPr/>
          <p:nvPr/>
        </p:nvSpPr>
        <p:spPr>
          <a:xfrm>
            <a:off x="3576638" y="5282977"/>
            <a:ext cx="695325" cy="522287"/>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a:solidFill>
                  <a:srgbClr val="0000FF"/>
                </a:solidFill>
                <a:latin typeface="方正姚体" panose="02010601030101010101" charset="-122"/>
                <a:ea typeface="方正姚体" panose="02010601030101010101" charset="-122"/>
              </a:rPr>
              <a:t>16</a:t>
            </a:r>
            <a:endParaRPr lang="en-US" altLang="zh-CN" sz="2800" b="1">
              <a:solidFill>
                <a:srgbClr val="0000FF"/>
              </a:solidFill>
              <a:latin typeface="方正姚体" panose="02010601030101010101" charset="-122"/>
              <a:ea typeface="方正姚体" panose="02010601030101010101" charset="-122"/>
            </a:endParaRPr>
          </a:p>
        </p:txBody>
      </p:sp>
      <p:sp>
        <p:nvSpPr>
          <p:cNvPr id="31751" name="Rectangle 61" title=""/>
          <p:cNvSpPr/>
          <p:nvPr/>
        </p:nvSpPr>
        <p:spPr>
          <a:xfrm>
            <a:off x="6097588" y="5210969"/>
            <a:ext cx="361950" cy="522287"/>
          </a:xfrm>
          <a:prstGeom prst="rect">
            <a:avLst/>
          </a:prstGeom>
          <a:no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a:solidFill>
                  <a:srgbClr val="0000FF"/>
                </a:solidFill>
                <a:latin typeface="方正姚体" panose="02010601030101010101" charset="-122"/>
                <a:ea typeface="方正姚体" panose="02010601030101010101" charset="-122"/>
              </a:rPr>
              <a:t>9</a:t>
            </a:r>
            <a:endParaRPr lang="en-US" altLang="zh-CN" sz="2800" b="1">
              <a:solidFill>
                <a:srgbClr val="0000FF"/>
              </a:solidFill>
              <a:latin typeface="方正姚体" panose="02010601030101010101" charset="-122"/>
              <a:ea typeface="方正姚体" panose="02010601030101010101" charset="-122"/>
            </a:endParaRPr>
          </a:p>
        </p:txBody>
      </p:sp>
      <p:sp>
        <p:nvSpPr>
          <p:cNvPr id="31752" name="Rectangle 62" title=""/>
          <p:cNvSpPr/>
          <p:nvPr/>
        </p:nvSpPr>
        <p:spPr>
          <a:xfrm>
            <a:off x="8545513" y="5210969"/>
            <a:ext cx="361950" cy="522287"/>
          </a:xfrm>
          <a:prstGeom prst="rect">
            <a:avLst/>
          </a:prstGeom>
          <a:no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Comic Sans MS" panose="030f0702030302020204" pitchFamily="66"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a:solidFill>
                  <a:srgbClr val="0000FF"/>
                </a:solidFill>
                <a:latin typeface="方正姚体" panose="02010601030101010101" charset="-122"/>
                <a:ea typeface="方正姚体" panose="02010601030101010101" charset="-122"/>
              </a:rPr>
              <a:t>4</a:t>
            </a:r>
            <a:endParaRPr lang="en-US" altLang="zh-CN" sz="2800" b="1">
              <a:solidFill>
                <a:srgbClr val="0000FF"/>
              </a:solidFill>
              <a:latin typeface="方正姚体" panose="02010601030101010101" charset="-122"/>
              <a:ea typeface="方正姚体" panose="02010601030101010101" charset="-122"/>
            </a:endParaRPr>
          </a:p>
        </p:txBody>
      </p:sp>
      <p:sp>
        <p:nvSpPr>
          <p:cNvPr id="10" name="TextBox 74" title=""/>
          <p:cNvSpPr>
            <a:spLocks noChangeArrowheads="1"/>
          </p:cNvSpPr>
          <p:nvPr/>
        </p:nvSpPr>
        <p:spPr bwMode="auto">
          <a:xfrm>
            <a:off x="2792164" y="1525181"/>
            <a:ext cx="1003300" cy="5835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spcBef>
                <a:spcPct val="0"/>
              </a:spcBef>
              <a:buFont typeface="Arial" pitchFamily="34" charset="0"/>
              <a:buNone/>
            </a:pPr>
            <a:r>
              <a:rPr lang="en-US" altLang="zh-CN" sz="3200" b="1">
                <a:solidFill>
                  <a:srgbClr val="FF0000"/>
                </a:solidFill>
                <a:latin typeface="楷体" panose="02010609060101010101" pitchFamily="49" charset="-122"/>
                <a:ea typeface="楷体" panose="02010609060101010101" pitchFamily="49" charset="-122"/>
                <a:sym typeface="宋体" panose="02010600030101010101" pitchFamily="2" charset="-122"/>
              </a:rPr>
              <a:t>Y_R_</a:t>
            </a:r>
            <a:endParaRPr lang="en-US" altLang="zh-CN" sz="3200" b="1">
              <a:solidFill>
                <a:srgbClr val="FF0000"/>
              </a:solidFill>
              <a:latin typeface="楷体" panose="02010609060101010101" pitchFamily="49" charset="-122"/>
              <a:ea typeface="楷体" panose="02010609060101010101" pitchFamily="49" charset="-122"/>
              <a:sym typeface="宋体" panose="02010600030101010101" pitchFamily="2" charset="-122"/>
            </a:endParaRPr>
          </a:p>
        </p:txBody>
      </p:sp>
      <p:sp>
        <p:nvSpPr>
          <p:cNvPr id="11" name="TextBox 83" title=""/>
          <p:cNvSpPr>
            <a:spLocks noChangeArrowheads="1"/>
          </p:cNvSpPr>
          <p:nvPr/>
        </p:nvSpPr>
        <p:spPr bwMode="auto">
          <a:xfrm>
            <a:off x="4584134" y="1525181"/>
            <a:ext cx="1003300" cy="5835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spcBef>
                <a:spcPct val="0"/>
              </a:spcBef>
              <a:buFont typeface="Arial" pitchFamily="34" charset="0"/>
              <a:buNone/>
            </a:pPr>
            <a:r>
              <a:rPr lang="en-US" altLang="zh-CN" sz="3200" b="1">
                <a:solidFill>
                  <a:srgbClr val="FF0000"/>
                </a:solidFill>
                <a:latin typeface="楷体" panose="02010609060101010101" pitchFamily="49" charset="-122"/>
                <a:ea typeface="楷体" panose="02010609060101010101" pitchFamily="49" charset="-122"/>
                <a:sym typeface="宋体" panose="02010600030101010101" pitchFamily="2" charset="-122"/>
              </a:rPr>
              <a:t>Y_rr</a:t>
            </a:r>
            <a:endParaRPr lang="en-US" altLang="zh-CN" sz="3200" b="1">
              <a:solidFill>
                <a:srgbClr val="FF0000"/>
              </a:solidFill>
              <a:latin typeface="楷体" panose="02010609060101010101" pitchFamily="49" charset="-122"/>
              <a:ea typeface="楷体" panose="02010609060101010101" pitchFamily="49" charset="-122"/>
              <a:sym typeface="宋体" panose="02010600030101010101" pitchFamily="2" charset="-122"/>
            </a:endParaRPr>
          </a:p>
        </p:txBody>
      </p:sp>
      <p:sp>
        <p:nvSpPr>
          <p:cNvPr id="12" name="TextBox 85" title=""/>
          <p:cNvSpPr>
            <a:spLocks noChangeArrowheads="1"/>
          </p:cNvSpPr>
          <p:nvPr/>
        </p:nvSpPr>
        <p:spPr bwMode="auto">
          <a:xfrm>
            <a:off x="6398329" y="1525181"/>
            <a:ext cx="1003300" cy="5835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wrap="non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spcBef>
                <a:spcPct val="0"/>
              </a:spcBef>
              <a:buFont typeface="Arial" pitchFamily="34" charset="0"/>
              <a:buNone/>
            </a:pPr>
            <a:r>
              <a:rPr lang="en-US" altLang="zh-CN" sz="3200" b="1">
                <a:solidFill>
                  <a:srgbClr val="FF0000"/>
                </a:solidFill>
                <a:latin typeface="楷体" panose="02010609060101010101" pitchFamily="49" charset="-122"/>
                <a:ea typeface="楷体" panose="02010609060101010101" pitchFamily="49" charset="-122"/>
                <a:sym typeface="宋体" panose="02010600030101010101" pitchFamily="2" charset="-122"/>
              </a:rPr>
              <a:t>yyR_</a:t>
            </a:r>
            <a:endParaRPr lang="en-US" altLang="zh-CN" sz="3200" b="1">
              <a:solidFill>
                <a:srgbClr val="FF0000"/>
              </a:solidFill>
              <a:latin typeface="楷体" panose="02010609060101010101" pitchFamily="49" charset="-122"/>
              <a:ea typeface="楷体" panose="02010609060101010101" pitchFamily="49" charset="-122"/>
              <a:sym typeface="宋体" panose="02010600030101010101" pitchFamily="2" charset="-122"/>
            </a:endParaRPr>
          </a:p>
        </p:txBody>
      </p:sp>
      <p:sp>
        <p:nvSpPr>
          <p:cNvPr id="13" name="TextBox 87" title=""/>
          <p:cNvSpPr>
            <a:spLocks noChangeArrowheads="1"/>
          </p:cNvSpPr>
          <p:nvPr/>
        </p:nvSpPr>
        <p:spPr bwMode="auto">
          <a:xfrm>
            <a:off x="8053774" y="1525498"/>
            <a:ext cx="1834515" cy="5835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wrap="squar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a:spcBef>
                <a:spcPct val="0"/>
              </a:spcBef>
              <a:buFont typeface="Arial" pitchFamily="34" charset="0"/>
              <a:buNone/>
            </a:pPr>
            <a:r>
              <a:rPr lang="en-US" altLang="zh-CN" sz="3200" b="1" err="1">
                <a:solidFill>
                  <a:srgbClr val="FF0000"/>
                </a:solidFill>
                <a:latin typeface="楷体" panose="02010609060101010101" pitchFamily="49" charset="-122"/>
                <a:ea typeface="楷体" panose="02010609060101010101" pitchFamily="49" charset="-122"/>
                <a:sym typeface="宋体" panose="02010600030101010101" pitchFamily="2" charset="-122"/>
              </a:rPr>
              <a:t>yyrr</a:t>
            </a:r>
            <a:endParaRPr lang="en-US" altLang="zh-CN" sz="3200" b="1">
              <a:solidFill>
                <a:srgbClr val="FF0000"/>
              </a:solidFill>
              <a:latin typeface="楷体" panose="02010609060101010101" pitchFamily="49" charset="-122"/>
              <a:ea typeface="楷体" panose="02010609060101010101" pitchFamily="49" charset="-122"/>
              <a:sym typeface="宋体" panose="02010600030101010101" pitchFamily="2" charset="-122"/>
            </a:endParaRPr>
          </a:p>
        </p:txBody>
      </p:sp>
      <p:sp>
        <p:nvSpPr>
          <p:cNvPr id="14" name="文本框 2" title=""/>
          <p:cNvSpPr txBox="1"/>
          <p:nvPr/>
        </p:nvSpPr>
        <p:spPr>
          <a:xfrm>
            <a:off x="2039689" y="1502638"/>
            <a:ext cx="80708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rPr>
              <a:t>F</a:t>
            </a:r>
            <a:r>
              <a:rPr lang="en-US" altLang="zh-CN" sz="2800" baseline="-25000">
                <a:solidFill>
                  <a:srgbClr val="FF0000"/>
                </a:solidFill>
              </a:rPr>
              <a:t>2</a:t>
            </a:r>
            <a:endParaRPr lang="en-US" altLang="zh-CN" sz="2800" baseline="-25000">
              <a:solidFill>
                <a:srgbClr val="FF0000"/>
              </a:solidFill>
            </a:endParaRPr>
          </a:p>
        </p:txBody>
      </p:sp>
      <p:sp>
        <p:nvSpPr>
          <p:cNvPr id="15" name="文本框 3" title=""/>
          <p:cNvSpPr txBox="1"/>
          <p:nvPr/>
        </p:nvSpPr>
        <p:spPr>
          <a:xfrm>
            <a:off x="2973774" y="2088743"/>
            <a:ext cx="729869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solidFill>
                  <a:srgbClr val="FF0000"/>
                </a:solidFill>
              </a:rPr>
              <a:t>9       :     3     :      3      :   1</a:t>
            </a:r>
            <a:endParaRPr lang="en-US" altLang="zh-CN" sz="3600">
              <a:solidFill>
                <a:srgbClr val="FF0000"/>
              </a:solidFill>
            </a:endParaRPr>
          </a:p>
        </p:txBody>
      </p:sp>
      <p:sp>
        <p:nvSpPr>
          <p:cNvPr id="16" name="Text Box 113" title=""/>
          <p:cNvSpPr txBox="1">
            <a:spLocks noChangeArrowheads="1"/>
          </p:cNvSpPr>
          <p:nvPr/>
        </p:nvSpPr>
        <p:spPr bwMode="auto">
          <a:xfrm>
            <a:off x="4432687" y="2922498"/>
            <a:ext cx="2111375"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1</a:t>
            </a:r>
            <a:r>
              <a:rPr lang="en-US" altLang="zh-CN" sz="2600" b="1">
                <a:solidFill>
                  <a:srgbClr val="0000FF"/>
                </a:solidFill>
                <a:latin typeface="楷体" panose="02010609060101010101" pitchFamily="49" charset="-122"/>
                <a:ea typeface="楷体" panose="02010609060101010101" pitchFamily="49" charset="-122"/>
              </a:rPr>
              <a:t>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FF0000"/>
              </a:solidFill>
              <a:latin typeface="楷体" panose="02010609060101010101" pitchFamily="49" charset="-122"/>
              <a:ea typeface="楷体" panose="02010609060101010101" pitchFamily="49" charset="-122"/>
            </a:endParaRPr>
          </a:p>
        </p:txBody>
      </p:sp>
      <p:sp>
        <p:nvSpPr>
          <p:cNvPr id="17" name="Text Box 115" title=""/>
          <p:cNvSpPr txBox="1">
            <a:spLocks noChangeArrowheads="1"/>
          </p:cNvSpPr>
          <p:nvPr/>
        </p:nvSpPr>
        <p:spPr bwMode="auto">
          <a:xfrm>
            <a:off x="6150997" y="2907258"/>
            <a:ext cx="2239962"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1</a:t>
            </a:r>
            <a:r>
              <a:rPr lang="en-US" altLang="zh-CN" sz="2600" b="1">
                <a:solidFill>
                  <a:srgbClr val="0000FF"/>
                </a:solidFill>
                <a:latin typeface="楷体" panose="02010609060101010101" pitchFamily="49" charset="-122"/>
                <a:ea typeface="楷体" panose="02010609060101010101" pitchFamily="49" charset="-122"/>
              </a:rPr>
              <a:t>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000000"/>
              </a:solidFill>
              <a:latin typeface="楷体" panose="02010609060101010101" pitchFamily="49" charset="-122"/>
              <a:ea typeface="楷体" panose="02010609060101010101" pitchFamily="49" charset="-122"/>
            </a:endParaRPr>
          </a:p>
        </p:txBody>
      </p:sp>
      <p:sp>
        <p:nvSpPr>
          <p:cNvPr id="18" name="Rectangle 118" title=""/>
          <p:cNvSpPr>
            <a:spLocks noChangeArrowheads="1"/>
          </p:cNvSpPr>
          <p:nvPr/>
        </p:nvSpPr>
        <p:spPr bwMode="auto">
          <a:xfrm>
            <a:off x="2350204" y="4153763"/>
            <a:ext cx="2119313"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2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000000"/>
              </a:solidFill>
              <a:latin typeface="楷体" panose="02010609060101010101" pitchFamily="49" charset="-122"/>
              <a:ea typeface="楷体" panose="02010609060101010101" pitchFamily="49" charset="-122"/>
            </a:endParaRPr>
          </a:p>
        </p:txBody>
      </p:sp>
      <p:sp>
        <p:nvSpPr>
          <p:cNvPr id="19" name="Rectangle 119" title=""/>
          <p:cNvSpPr>
            <a:spLocks noChangeArrowheads="1"/>
          </p:cNvSpPr>
          <p:nvPr/>
        </p:nvSpPr>
        <p:spPr bwMode="auto">
          <a:xfrm>
            <a:off x="2357507" y="3523843"/>
            <a:ext cx="1898650"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2</a:t>
            </a:r>
            <a:r>
              <a:rPr lang="en-US" altLang="zh-CN" sz="2600" b="1">
                <a:solidFill>
                  <a:srgbClr val="0000FF"/>
                </a:solidFill>
                <a:latin typeface="楷体" panose="02010609060101010101" pitchFamily="49" charset="-122"/>
                <a:ea typeface="楷体" panose="02010609060101010101" pitchFamily="49" charset="-122"/>
              </a:rPr>
              <a:t>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000000"/>
              </a:solidFill>
              <a:latin typeface="楷体" panose="02010609060101010101" pitchFamily="49" charset="-122"/>
              <a:ea typeface="楷体" panose="02010609060101010101" pitchFamily="49" charset="-122"/>
            </a:endParaRPr>
          </a:p>
        </p:txBody>
      </p:sp>
      <p:sp>
        <p:nvSpPr>
          <p:cNvPr id="20" name="Rectangle 120" title=""/>
          <p:cNvSpPr>
            <a:spLocks noChangeArrowheads="1"/>
          </p:cNvSpPr>
          <p:nvPr/>
        </p:nvSpPr>
        <p:spPr bwMode="auto">
          <a:xfrm>
            <a:off x="2313692" y="4809718"/>
            <a:ext cx="2114550"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4</a:t>
            </a:r>
            <a:r>
              <a:rPr lang="en-US" altLang="zh-CN" sz="2600" b="1">
                <a:solidFill>
                  <a:srgbClr val="0000FF"/>
                </a:solidFill>
                <a:latin typeface="楷体" panose="02010609060101010101" pitchFamily="49" charset="-122"/>
                <a:ea typeface="楷体" panose="02010609060101010101" pitchFamily="49" charset="-122"/>
              </a:rPr>
              <a:t>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000000"/>
              </a:solidFill>
              <a:latin typeface="楷体" panose="02010609060101010101" pitchFamily="49" charset="-122"/>
              <a:ea typeface="楷体" panose="02010609060101010101" pitchFamily="49" charset="-122"/>
            </a:endParaRPr>
          </a:p>
        </p:txBody>
      </p:sp>
      <p:sp>
        <p:nvSpPr>
          <p:cNvPr id="21" name="Rectangle 121" title=""/>
          <p:cNvSpPr>
            <a:spLocks noChangeArrowheads="1"/>
          </p:cNvSpPr>
          <p:nvPr/>
        </p:nvSpPr>
        <p:spPr bwMode="auto">
          <a:xfrm>
            <a:off x="2373064" y="2922498"/>
            <a:ext cx="2087563"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wrap="squar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1</a:t>
            </a:r>
            <a:r>
              <a:rPr lang="en-US" altLang="zh-CN" sz="2600" b="1">
                <a:solidFill>
                  <a:srgbClr val="0000FF"/>
                </a:solidFill>
                <a:latin typeface="楷体" panose="02010609060101010101" pitchFamily="49" charset="-122"/>
                <a:ea typeface="楷体" panose="02010609060101010101" pitchFamily="49" charset="-122"/>
              </a:rPr>
              <a:t> </a:t>
            </a:r>
            <a:r>
              <a:rPr lang="en-US" altLang="zh-CN" sz="2600" b="1">
                <a:solidFill>
                  <a:srgbClr val="000000"/>
                </a:solidFill>
                <a:latin typeface="楷体" panose="02010609060101010101" pitchFamily="49" charset="-122"/>
                <a:ea typeface="楷体" panose="02010609060101010101" pitchFamily="49" charset="-122"/>
              </a:rPr>
              <a:t>YYRR</a:t>
            </a:r>
            <a:endParaRPr lang="en-US" altLang="zh-CN" sz="2600" b="1">
              <a:solidFill>
                <a:srgbClr val="3333CC"/>
              </a:solidFill>
              <a:latin typeface="楷体" panose="02010609060101010101" pitchFamily="49" charset="-122"/>
              <a:ea typeface="楷体" panose="02010609060101010101" pitchFamily="49" charset="-122"/>
            </a:endParaRPr>
          </a:p>
        </p:txBody>
      </p:sp>
      <p:sp>
        <p:nvSpPr>
          <p:cNvPr id="22" name="Text Box 122" title=""/>
          <p:cNvSpPr txBox="1">
            <a:spLocks noChangeArrowheads="1"/>
          </p:cNvSpPr>
          <p:nvPr/>
        </p:nvSpPr>
        <p:spPr bwMode="auto">
          <a:xfrm>
            <a:off x="4411414" y="3523208"/>
            <a:ext cx="2398713"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2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000000"/>
              </a:solidFill>
              <a:latin typeface="楷体" panose="02010609060101010101" pitchFamily="49" charset="-122"/>
              <a:ea typeface="楷体" panose="02010609060101010101" pitchFamily="49" charset="-122"/>
            </a:endParaRPr>
          </a:p>
        </p:txBody>
      </p:sp>
      <p:sp>
        <p:nvSpPr>
          <p:cNvPr id="23" name="Text Box 123" title=""/>
          <p:cNvSpPr txBox="1">
            <a:spLocks noChangeArrowheads="1"/>
          </p:cNvSpPr>
          <p:nvPr/>
        </p:nvSpPr>
        <p:spPr bwMode="auto">
          <a:xfrm>
            <a:off x="6166237" y="3413988"/>
            <a:ext cx="2374900"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2</a:t>
            </a:r>
            <a:r>
              <a:rPr lang="en-US" altLang="zh-CN" sz="2600" b="1">
                <a:solidFill>
                  <a:srgbClr val="0000FF"/>
                </a:solidFill>
                <a:latin typeface="楷体" panose="02010609060101010101" pitchFamily="49" charset="-122"/>
                <a:ea typeface="楷体" panose="02010609060101010101" pitchFamily="49" charset="-122"/>
              </a:rPr>
              <a:t>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000000"/>
              </a:solidFill>
              <a:latin typeface="楷体" panose="02010609060101010101" pitchFamily="49" charset="-122"/>
              <a:ea typeface="楷体" panose="02010609060101010101" pitchFamily="49" charset="-122"/>
            </a:endParaRPr>
          </a:p>
        </p:txBody>
      </p:sp>
      <p:sp>
        <p:nvSpPr>
          <p:cNvPr id="24" name="Text Box 123" title=""/>
          <p:cNvSpPr txBox="1">
            <a:spLocks noChangeArrowheads="1"/>
          </p:cNvSpPr>
          <p:nvPr/>
        </p:nvSpPr>
        <p:spPr bwMode="auto">
          <a:xfrm>
            <a:off x="8053774" y="2932811"/>
            <a:ext cx="2374900" cy="491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algn="ctr" dir="2700000" dist="35921" rotWithShape="0">
                    <a:srgbClr val="808080"/>
                  </a:outerShdw>
                </a:effectLst>
              </a14:hiddenEffects>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0"/>
              </a:spcBef>
              <a:buFont typeface="Arial" pitchFamily="34" charset="0"/>
              <a:buNone/>
            </a:pPr>
            <a:r>
              <a:rPr lang="en-US" altLang="zh-CN" sz="2600" b="1">
                <a:solidFill>
                  <a:srgbClr val="C00000"/>
                </a:solidFill>
                <a:latin typeface="楷体" panose="02010609060101010101" pitchFamily="49" charset="-122"/>
                <a:ea typeface="楷体" panose="02010609060101010101" pitchFamily="49" charset="-122"/>
              </a:rPr>
              <a:t>1</a:t>
            </a:r>
            <a:r>
              <a:rPr lang="en-US" altLang="zh-CN" sz="2600" b="1">
                <a:solidFill>
                  <a:srgbClr val="0000FF"/>
                </a:solidFill>
                <a:latin typeface="楷体" panose="02010609060101010101" pitchFamily="49" charset="-122"/>
                <a:ea typeface="楷体" panose="02010609060101010101" pitchFamily="49" charset="-122"/>
              </a:rPr>
              <a:t> </a:t>
            </a:r>
            <a:r>
              <a:rPr lang="en-US" altLang="zh-CN" sz="2600" b="1" err="1">
                <a:solidFill>
                  <a:srgbClr val="000000"/>
                </a:solidFill>
                <a:latin typeface="楷体" panose="02010609060101010101" pitchFamily="49" charset="-122"/>
                <a:ea typeface="楷体" panose="02010609060101010101" pitchFamily="49" charset="-122"/>
              </a:rPr>
              <a:t>yyrr</a:t>
            </a:r>
            <a:endParaRPr lang="en-US" altLang="zh-CN" sz="2600" b="1">
              <a:solidFill>
                <a:srgbClr val="000000"/>
              </a:solidFill>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1749"/>
                                        </p:tgtEl>
                                        <p:attrNameLst>
                                          <p:attrName>style.visibility</p:attrName>
                                        </p:attrNameLst>
                                      </p:cBhvr>
                                      <p:to>
                                        <p:strVal val="visible"/>
                                      </p:to>
                                    </p:set>
                                    <p:animEffect transition="in" filter="slide(fromBottom)">
                                      <p:cBhvr>
                                        <p:cTn id="7" dur="500" fill="hold"/>
                                        <p:tgtEl>
                                          <p:spTgt spid="3174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4" dur="500" fill="hold" grpId="0" nodeType="clickEffect">
                                  <p:stCondLst>
                                    <p:cond delay="0"/>
                                  </p:stCondLst>
                                  <p:childTnLst>
                                    <p:set>
                                      <p:cBhvr>
                                        <p:cTn id="11" dur="1" fill="hold">
                                          <p:stCondLst>
                                            <p:cond delay="0"/>
                                          </p:stCondLst>
                                        </p:cTn>
                                        <p:tgtEl>
                                          <p:spTgt spid="31750"/>
                                        </p:tgtEl>
                                        <p:attrNameLst>
                                          <p:attrName>style.visibility</p:attrName>
                                        </p:attrNameLst>
                                      </p:cBhvr>
                                      <p:to>
                                        <p:strVal val="visible"/>
                                      </p:to>
                                    </p:set>
                                    <p:animEffect transition="in" filter="slide(fromBottom)">
                                      <p:cBhvr>
                                        <p:cTn id="12" dur="500" fill="hold"/>
                                        <p:tgtEl>
                                          <p:spTgt spid="3175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31751"/>
                                        </p:tgtEl>
                                        <p:attrNameLst>
                                          <p:attrName>style.visibility</p:attrName>
                                        </p:attrNameLst>
                                      </p:cBhvr>
                                      <p:to>
                                        <p:strVal val="visible"/>
                                      </p:to>
                                    </p:set>
                                    <p:animEffect transition="in" filter="slide(fromBottom)">
                                      <p:cBhvr>
                                        <p:cTn id="17" dur="500" fill="hold"/>
                                        <p:tgtEl>
                                          <p:spTgt spid="3175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2" presetClass="entr" presetSubtype="4" dur="500" fill="hold" grpId="0" nodeType="clickEffect">
                                  <p:stCondLst>
                                    <p:cond delay="0"/>
                                  </p:stCondLst>
                                  <p:childTnLst>
                                    <p:set>
                                      <p:cBhvr>
                                        <p:cTn id="21" dur="1" fill="hold">
                                          <p:stCondLst>
                                            <p:cond delay="0"/>
                                          </p:stCondLst>
                                        </p:cTn>
                                        <p:tgtEl>
                                          <p:spTgt spid="31752"/>
                                        </p:tgtEl>
                                        <p:attrNameLst>
                                          <p:attrName>style.visibility</p:attrName>
                                        </p:attrNameLst>
                                      </p:cBhvr>
                                      <p:to>
                                        <p:strVal val="visible"/>
                                      </p:to>
                                    </p:set>
                                    <p:animEffect transition="in" filter="slide(fromBottom)">
                                      <p:cBhvr>
                                        <p:cTn id="22" dur="500" fill="hold"/>
                                        <p:tgtEl>
                                          <p:spTgt spid="3175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4" presetClass="entr" presetSubtype="16" dur="500" fill="hold" grpId="0" nodeType="clickEffect">
                                  <p:stCondLst>
                                    <p:cond delay="0"/>
                                  </p:stCondLst>
                                  <p:childTnLst>
                                    <p:set>
                                      <p:cBhvr>
                                        <p:cTn id="26" dur="1" fill="hold">
                                          <p:stCondLst>
                                            <p:cond delay="0"/>
                                          </p:stCondLst>
                                        </p:cTn>
                                        <p:tgtEl>
                                          <p:spTgt spid="31748"/>
                                        </p:tgtEl>
                                        <p:attrNameLst>
                                          <p:attrName>style.visibility</p:attrName>
                                        </p:attrNameLst>
                                      </p:cBhvr>
                                      <p:to>
                                        <p:strVal val="visible"/>
                                      </p:to>
                                    </p:set>
                                    <p:animEffect transition="in" filter="box(in)">
                                      <p:cBhvr>
                                        <p:cTn id="27" dur="500" fill="hold"/>
                                        <p:tgtEl>
                                          <p:spTgt spid="3174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filter="">
                                      <p:cBhvr>
                                        <p:cTn id="32" dur="500"/>
                                        <p:tgtEl>
                                          <p:spTgt spid="10"/>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filter="">
                                      <p:cBhvr>
                                        <p:cTn id="37" dur="500"/>
                                        <p:tgtEl>
                                          <p:spTgt spid="11"/>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filter="">
                                      <p:cBhvr>
                                        <p:cTn id="42" dur="500"/>
                                        <p:tgtEl>
                                          <p:spTgt spid="12"/>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filter="">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p:bldP spid="31749" grpId="0"/>
      <p:bldP spid="31750" grpId="0"/>
      <p:bldP spid="31751" grpId="0"/>
      <p:bldP spid="31752" grpId="0"/>
      <p:bldP spid="10" grpId="0"/>
      <p:bldP spid="11" grpId="0"/>
      <p:bldP spid="12" grpId="0"/>
      <p:bldP spid="1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a:xfrm>
            <a:off x="790575" y="235806"/>
            <a:ext cx="10515600" cy="1325563"/>
          </a:xfrm>
        </p:spPr>
        <p:txBody>
          <a:bodyPr/>
          <a:lstStyle/>
          <a:p>
            <a:r>
              <a:rPr lang="zh-CN" altLang="en-US"/>
              <a:t>思考题</a:t>
            </a:r>
            <a:endParaRPr lang="zh-CN" altLang="en-US"/>
          </a:p>
        </p:txBody>
      </p:sp>
      <p:sp>
        <p:nvSpPr>
          <p:cNvPr id="41986" name="Text Box 4" title=""/>
          <p:cNvSpPr txBox="1">
            <a:spLocks noChangeArrowheads="1"/>
          </p:cNvSpPr>
          <p:nvPr/>
        </p:nvSpPr>
        <p:spPr bwMode="auto">
          <a:xfrm>
            <a:off x="2206625" y="2112963"/>
            <a:ext cx="8610600" cy="49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600" b="1">
                <a:latin typeface="楷体" panose="02010609060101010101" pitchFamily="49" charset="-122"/>
                <a:ea typeface="楷体" panose="02010609060101010101" pitchFamily="49" charset="-122"/>
              </a:rPr>
              <a:t>F</a:t>
            </a:r>
            <a:r>
              <a:rPr lang="en-US" altLang="zh-CN" sz="2600" b="1" baseline="-25000">
                <a:latin typeface="楷体" panose="02010609060101010101" pitchFamily="49" charset="-122"/>
                <a:ea typeface="楷体" panose="02010609060101010101" pitchFamily="49" charset="-122"/>
              </a:rPr>
              <a:t>2</a:t>
            </a:r>
            <a:r>
              <a:rPr lang="zh-CN" altLang="en-US" sz="2600" b="1">
                <a:latin typeface="楷体" panose="02010609060101010101" pitchFamily="49" charset="-122"/>
                <a:ea typeface="楷体" panose="02010609060101010101" pitchFamily="49" charset="-122"/>
              </a:rPr>
              <a:t>中能</a:t>
            </a:r>
            <a:r>
              <a:rPr lang="zh-CN" altLang="en-US" sz="2600" b="1">
                <a:solidFill>
                  <a:srgbClr val="C00000"/>
                </a:solidFill>
                <a:latin typeface="楷体" panose="02010609060101010101" pitchFamily="49" charset="-122"/>
                <a:ea typeface="楷体" panose="02010609060101010101" pitchFamily="49" charset="-122"/>
              </a:rPr>
              <a:t>稳定遗传</a:t>
            </a:r>
            <a:r>
              <a:rPr lang="zh-CN" altLang="en-US" sz="2600" b="1">
                <a:latin typeface="楷体" panose="02010609060101010101" pitchFamily="49" charset="-122"/>
                <a:ea typeface="楷体" panose="02010609060101010101" pitchFamily="49" charset="-122"/>
              </a:rPr>
              <a:t>的个体占总数的</a:t>
            </a:r>
            <a:r>
              <a:rPr lang="en-US" altLang="zh-CN" sz="2600" b="1">
                <a:latin typeface="楷体" panose="02010609060101010101" pitchFamily="49" charset="-122"/>
                <a:ea typeface="楷体" panose="02010609060101010101" pitchFamily="49" charset="-122"/>
              </a:rPr>
              <a:t>________</a:t>
            </a:r>
            <a:endParaRPr lang="en-US" altLang="zh-CN" sz="2600" b="1">
              <a:latin typeface="楷体" panose="02010609060101010101" pitchFamily="49" charset="-122"/>
              <a:ea typeface="楷体" panose="02010609060101010101" pitchFamily="49" charset="-122"/>
            </a:endParaRPr>
          </a:p>
        </p:txBody>
      </p:sp>
      <p:sp>
        <p:nvSpPr>
          <p:cNvPr id="41987" name="Text Box 5" title=""/>
          <p:cNvSpPr txBox="1">
            <a:spLocks noChangeArrowheads="1"/>
          </p:cNvSpPr>
          <p:nvPr/>
        </p:nvSpPr>
        <p:spPr bwMode="auto">
          <a:xfrm>
            <a:off x="2238375" y="2844800"/>
            <a:ext cx="8610600" cy="49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600" b="1">
                <a:latin typeface="楷体" panose="02010609060101010101" pitchFamily="49" charset="-122"/>
                <a:ea typeface="楷体" panose="02010609060101010101" pitchFamily="49" charset="-122"/>
              </a:rPr>
              <a:t>F</a:t>
            </a:r>
            <a:r>
              <a:rPr lang="en-US" altLang="zh-CN" sz="2600" b="1" baseline="-25000">
                <a:latin typeface="楷体" panose="02010609060101010101" pitchFamily="49" charset="-122"/>
                <a:ea typeface="楷体" panose="02010609060101010101" pitchFamily="49" charset="-122"/>
              </a:rPr>
              <a:t>2</a:t>
            </a:r>
            <a:r>
              <a:rPr lang="zh-CN" altLang="en-US" sz="2600" b="1">
                <a:latin typeface="楷体" panose="02010609060101010101" pitchFamily="49" charset="-122"/>
                <a:ea typeface="楷体" panose="02010609060101010101" pitchFamily="49" charset="-122"/>
              </a:rPr>
              <a:t>中能</a:t>
            </a:r>
            <a:r>
              <a:rPr lang="zh-CN" altLang="en-US" sz="2600" b="1">
                <a:solidFill>
                  <a:srgbClr val="C00000"/>
                </a:solidFill>
                <a:latin typeface="楷体" panose="02010609060101010101" pitchFamily="49" charset="-122"/>
                <a:ea typeface="楷体" panose="02010609060101010101" pitchFamily="49" charset="-122"/>
              </a:rPr>
              <a:t>稳定遗传</a:t>
            </a:r>
            <a:r>
              <a:rPr lang="zh-CN" altLang="en-US" sz="2600" b="1">
                <a:latin typeface="楷体" panose="02010609060101010101" pitchFamily="49" charset="-122"/>
                <a:ea typeface="楷体" panose="02010609060101010101" pitchFamily="49" charset="-122"/>
              </a:rPr>
              <a:t>的</a:t>
            </a:r>
            <a:r>
              <a:rPr lang="zh-CN" altLang="en-US" sz="2600" b="1">
                <a:solidFill>
                  <a:srgbClr val="C00000"/>
                </a:solidFill>
                <a:latin typeface="楷体" panose="02010609060101010101" pitchFamily="49" charset="-122"/>
                <a:ea typeface="楷体" panose="02010609060101010101" pitchFamily="49" charset="-122"/>
              </a:rPr>
              <a:t>绿色圆粒</a:t>
            </a:r>
            <a:r>
              <a:rPr lang="zh-CN" altLang="en-US" sz="2600" b="1">
                <a:latin typeface="楷体" panose="02010609060101010101" pitchFamily="49" charset="-122"/>
                <a:ea typeface="楷体" panose="02010609060101010101" pitchFamily="49" charset="-122"/>
              </a:rPr>
              <a:t>占总数的</a:t>
            </a:r>
            <a:r>
              <a:rPr lang="en-US" altLang="zh-CN" sz="2600" b="1">
                <a:latin typeface="楷体" panose="02010609060101010101" pitchFamily="49" charset="-122"/>
                <a:ea typeface="楷体" panose="02010609060101010101" pitchFamily="49" charset="-122"/>
              </a:rPr>
              <a:t>________</a:t>
            </a:r>
            <a:endParaRPr lang="en-US" altLang="zh-CN" sz="2600" b="1">
              <a:latin typeface="楷体" panose="02010609060101010101" pitchFamily="49" charset="-122"/>
              <a:ea typeface="楷体" panose="02010609060101010101" pitchFamily="49" charset="-122"/>
            </a:endParaRPr>
          </a:p>
        </p:txBody>
      </p:sp>
      <p:sp>
        <p:nvSpPr>
          <p:cNvPr id="41988" name="Text Box 6" title=""/>
          <p:cNvSpPr txBox="1">
            <a:spLocks noChangeArrowheads="1"/>
          </p:cNvSpPr>
          <p:nvPr/>
        </p:nvSpPr>
        <p:spPr bwMode="auto">
          <a:xfrm>
            <a:off x="2238375" y="3522663"/>
            <a:ext cx="8610600" cy="49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600" b="1">
                <a:latin typeface="楷体" panose="02010609060101010101" pitchFamily="49" charset="-122"/>
                <a:ea typeface="楷体" panose="02010609060101010101" pitchFamily="49" charset="-122"/>
              </a:rPr>
              <a:t>F</a:t>
            </a:r>
            <a:r>
              <a:rPr lang="en-US" altLang="zh-CN" sz="2600" b="1" baseline="-25000">
                <a:latin typeface="楷体" panose="02010609060101010101" pitchFamily="49" charset="-122"/>
                <a:ea typeface="楷体" panose="02010609060101010101" pitchFamily="49" charset="-122"/>
              </a:rPr>
              <a:t>2</a:t>
            </a:r>
            <a:r>
              <a:rPr lang="zh-CN" altLang="en-US" sz="2600" b="1">
                <a:solidFill>
                  <a:srgbClr val="C00000"/>
                </a:solidFill>
                <a:latin typeface="楷体" panose="02010609060101010101" pitchFamily="49" charset="-122"/>
                <a:ea typeface="楷体" panose="02010609060101010101" pitchFamily="49" charset="-122"/>
              </a:rPr>
              <a:t>绿色圆粒</a:t>
            </a:r>
            <a:r>
              <a:rPr lang="zh-CN" altLang="en-US" sz="2600" b="1">
                <a:latin typeface="楷体" panose="02010609060101010101" pitchFamily="49" charset="-122"/>
                <a:ea typeface="楷体" panose="02010609060101010101" pitchFamily="49" charset="-122"/>
              </a:rPr>
              <a:t>中，能</a:t>
            </a:r>
            <a:r>
              <a:rPr lang="zh-CN" altLang="en-US" sz="2600" b="1">
                <a:solidFill>
                  <a:srgbClr val="C00000"/>
                </a:solidFill>
                <a:latin typeface="楷体" panose="02010609060101010101" pitchFamily="49" charset="-122"/>
                <a:ea typeface="楷体" panose="02010609060101010101" pitchFamily="49" charset="-122"/>
              </a:rPr>
              <a:t>稳定遗传</a:t>
            </a:r>
            <a:r>
              <a:rPr lang="zh-CN" altLang="en-US" sz="2600" b="1">
                <a:latin typeface="楷体" panose="02010609060101010101" pitchFamily="49" charset="-122"/>
                <a:ea typeface="楷体" panose="02010609060101010101" pitchFamily="49" charset="-122"/>
              </a:rPr>
              <a:t>的占</a:t>
            </a:r>
            <a:r>
              <a:rPr lang="en-US" altLang="zh-CN" sz="2600" b="1">
                <a:latin typeface="楷体" panose="02010609060101010101" pitchFamily="49" charset="-122"/>
                <a:ea typeface="楷体" panose="02010609060101010101" pitchFamily="49" charset="-122"/>
              </a:rPr>
              <a:t>________</a:t>
            </a:r>
            <a:endParaRPr lang="en-US" altLang="zh-CN" sz="2600" b="1">
              <a:latin typeface="楷体" panose="02010609060101010101" pitchFamily="49" charset="-122"/>
              <a:ea typeface="楷体" panose="02010609060101010101" pitchFamily="49" charset="-122"/>
            </a:endParaRPr>
          </a:p>
        </p:txBody>
      </p:sp>
      <p:sp>
        <p:nvSpPr>
          <p:cNvPr id="41989" name="Text Box 7" title=""/>
          <p:cNvSpPr txBox="1">
            <a:spLocks noChangeArrowheads="1"/>
          </p:cNvSpPr>
          <p:nvPr/>
        </p:nvSpPr>
        <p:spPr bwMode="auto">
          <a:xfrm>
            <a:off x="2238375" y="4273550"/>
            <a:ext cx="7620000" cy="49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600" b="1">
                <a:latin typeface="楷体" panose="02010609060101010101" pitchFamily="49" charset="-122"/>
                <a:ea typeface="楷体" panose="02010609060101010101" pitchFamily="49" charset="-122"/>
              </a:rPr>
              <a:t>F</a:t>
            </a:r>
            <a:r>
              <a:rPr lang="en-US" altLang="zh-CN" sz="2600" b="1" baseline="-25000">
                <a:latin typeface="楷体" panose="02010609060101010101" pitchFamily="49" charset="-122"/>
                <a:ea typeface="楷体" panose="02010609060101010101" pitchFamily="49" charset="-122"/>
              </a:rPr>
              <a:t>2</a:t>
            </a:r>
            <a:r>
              <a:rPr lang="zh-CN" altLang="en-US" sz="2600" b="1">
                <a:solidFill>
                  <a:schemeClr val="tx1"/>
                </a:solidFill>
                <a:latin typeface="楷体" panose="02010609060101010101" pitchFamily="49" charset="-122"/>
                <a:ea typeface="楷体" panose="02010609060101010101" pitchFamily="49" charset="-122"/>
              </a:rPr>
              <a:t>中不同于</a:t>
            </a:r>
            <a:r>
              <a:rPr lang="en-US" altLang="zh-CN" sz="2600" b="1">
                <a:latin typeface="楷体" panose="02010609060101010101" pitchFamily="49" charset="-122"/>
                <a:ea typeface="楷体" panose="02010609060101010101" pitchFamily="49" charset="-122"/>
              </a:rPr>
              <a:t>F</a:t>
            </a:r>
            <a:r>
              <a:rPr lang="en-US" altLang="zh-CN" sz="2600" b="1" baseline="-25000">
                <a:latin typeface="楷体" panose="02010609060101010101" pitchFamily="49" charset="-122"/>
                <a:ea typeface="楷体" panose="02010609060101010101" pitchFamily="49" charset="-122"/>
              </a:rPr>
              <a:t>1</a:t>
            </a:r>
            <a:r>
              <a:rPr lang="zh-CN" altLang="en-US" sz="2600" b="1">
                <a:solidFill>
                  <a:srgbClr val="C00000"/>
                </a:solidFill>
                <a:latin typeface="楷体" panose="02010609060101010101" pitchFamily="49" charset="-122"/>
                <a:ea typeface="楷体" panose="02010609060101010101" pitchFamily="49" charset="-122"/>
              </a:rPr>
              <a:t>表现型</a:t>
            </a:r>
            <a:r>
              <a:rPr lang="zh-CN" altLang="en-US" sz="2600" b="1">
                <a:latin typeface="楷体" panose="02010609060101010101" pitchFamily="49" charset="-122"/>
                <a:ea typeface="楷体" panose="02010609060101010101" pitchFamily="49" charset="-122"/>
              </a:rPr>
              <a:t>的个体占总数的</a:t>
            </a:r>
            <a:r>
              <a:rPr lang="en-US" altLang="zh-CN" sz="2600" b="1">
                <a:latin typeface="楷体" panose="02010609060101010101" pitchFamily="49" charset="-122"/>
                <a:ea typeface="楷体" panose="02010609060101010101" pitchFamily="49" charset="-122"/>
              </a:rPr>
              <a:t>________</a:t>
            </a:r>
            <a:endParaRPr lang="en-US" altLang="zh-CN" sz="2600" b="1">
              <a:latin typeface="楷体" panose="02010609060101010101" pitchFamily="49" charset="-122"/>
              <a:ea typeface="楷体" panose="02010609060101010101" pitchFamily="49" charset="-122"/>
            </a:endParaRPr>
          </a:p>
        </p:txBody>
      </p:sp>
      <p:sp>
        <p:nvSpPr>
          <p:cNvPr id="41990" name="Text Box 8" title=""/>
          <p:cNvSpPr txBox="1">
            <a:spLocks noChangeArrowheads="1"/>
          </p:cNvSpPr>
          <p:nvPr/>
        </p:nvSpPr>
        <p:spPr bwMode="auto">
          <a:xfrm>
            <a:off x="2238058" y="4953000"/>
            <a:ext cx="8610600" cy="49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600" b="1">
                <a:latin typeface="楷体" panose="02010609060101010101" pitchFamily="49" charset="-122"/>
                <a:ea typeface="楷体" panose="02010609060101010101" pitchFamily="49" charset="-122"/>
              </a:rPr>
              <a:t>F</a:t>
            </a:r>
            <a:r>
              <a:rPr lang="en-US" altLang="zh-CN" sz="2600" b="1" baseline="-25000">
                <a:latin typeface="楷体" panose="02010609060101010101" pitchFamily="49" charset="-122"/>
                <a:ea typeface="楷体" panose="02010609060101010101" pitchFamily="49" charset="-122"/>
              </a:rPr>
              <a:t>2</a:t>
            </a:r>
            <a:r>
              <a:rPr lang="zh-CN" altLang="en-US" sz="2600" b="1">
                <a:latin typeface="楷体" panose="02010609060101010101" pitchFamily="49" charset="-122"/>
                <a:ea typeface="楷体" panose="02010609060101010101" pitchFamily="49" charset="-122"/>
              </a:rPr>
              <a:t>中</a:t>
            </a:r>
            <a:r>
              <a:rPr lang="zh-CN" altLang="en-US" sz="2600" b="1">
                <a:solidFill>
                  <a:srgbClr val="C00000"/>
                </a:solidFill>
                <a:latin typeface="楷体" panose="02010609060101010101" pitchFamily="49" charset="-122"/>
                <a:ea typeface="楷体" panose="02010609060101010101" pitchFamily="49" charset="-122"/>
              </a:rPr>
              <a:t>重组类型</a:t>
            </a:r>
            <a:r>
              <a:rPr lang="zh-CN" altLang="en-US" sz="2600" b="1">
                <a:latin typeface="楷体" panose="02010609060101010101" pitchFamily="49" charset="-122"/>
                <a:ea typeface="楷体" panose="02010609060101010101" pitchFamily="49" charset="-122"/>
              </a:rPr>
              <a:t>占总数的</a:t>
            </a:r>
            <a:r>
              <a:rPr lang="en-US" altLang="zh-CN" sz="2600" b="1">
                <a:latin typeface="楷体" panose="02010609060101010101" pitchFamily="49" charset="-122"/>
                <a:ea typeface="楷体" panose="02010609060101010101" pitchFamily="49" charset="-122"/>
              </a:rPr>
              <a:t>________</a:t>
            </a:r>
            <a:endParaRPr lang="en-US" altLang="zh-CN" sz="2600" b="1">
              <a:latin typeface="楷体" panose="02010609060101010101" pitchFamily="49" charset="-122"/>
              <a:ea typeface="楷体" panose="02010609060101010101" pitchFamily="49" charset="-122"/>
            </a:endParaRPr>
          </a:p>
        </p:txBody>
      </p:sp>
      <p:sp>
        <p:nvSpPr>
          <p:cNvPr id="41991" name="Text Box 9" title=""/>
          <p:cNvSpPr txBox="1">
            <a:spLocks noChangeArrowheads="1"/>
          </p:cNvSpPr>
          <p:nvPr/>
        </p:nvSpPr>
        <p:spPr bwMode="auto">
          <a:xfrm>
            <a:off x="2206308" y="1336040"/>
            <a:ext cx="8208962" cy="49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zh-CN" altLang="en-US" sz="2600" b="1">
                <a:latin typeface="楷体" panose="02010609060101010101" pitchFamily="49" charset="-122"/>
                <a:ea typeface="楷体" panose="02010609060101010101" pitchFamily="49" charset="-122"/>
              </a:rPr>
              <a:t>根据对</a:t>
            </a:r>
            <a:r>
              <a:rPr lang="en-US" altLang="zh-CN" sz="2600" b="1">
                <a:latin typeface="楷体" panose="02010609060101010101" pitchFamily="49" charset="-122"/>
                <a:ea typeface="楷体" panose="02010609060101010101" pitchFamily="49" charset="-122"/>
              </a:rPr>
              <a:t>F</a:t>
            </a:r>
            <a:r>
              <a:rPr lang="en-US" altLang="zh-CN" sz="2600" b="1" baseline="-25000">
                <a:latin typeface="楷体" panose="02010609060101010101" pitchFamily="49" charset="-122"/>
                <a:ea typeface="楷体" panose="02010609060101010101" pitchFamily="49" charset="-122"/>
              </a:rPr>
              <a:t>2</a:t>
            </a:r>
            <a:r>
              <a:rPr lang="zh-CN" altLang="en-US" sz="2600" b="1">
                <a:latin typeface="楷体" panose="02010609060101010101" pitchFamily="49" charset="-122"/>
                <a:ea typeface="楷体" panose="02010609060101010101" pitchFamily="49" charset="-122"/>
              </a:rPr>
              <a:t>统计结果，回答下列问题：</a:t>
            </a:r>
            <a:endParaRPr lang="en-US" altLang="zh-CN" sz="2600" b="1">
              <a:latin typeface="楷体" panose="02010609060101010101" pitchFamily="49" charset="-122"/>
              <a:ea typeface="楷体" panose="02010609060101010101" pitchFamily="49" charset="-122"/>
            </a:endParaRPr>
          </a:p>
        </p:txBody>
      </p:sp>
      <p:sp>
        <p:nvSpPr>
          <p:cNvPr id="37896" name="Text Box 10" title=""/>
          <p:cNvSpPr txBox="1">
            <a:spLocks noChangeArrowheads="1"/>
          </p:cNvSpPr>
          <p:nvPr/>
        </p:nvSpPr>
        <p:spPr bwMode="auto">
          <a:xfrm>
            <a:off x="7084060" y="2041525"/>
            <a:ext cx="9096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zh-CN" altLang="en-US" sz="2800" b="1">
                <a:solidFill>
                  <a:srgbClr val="C00000"/>
                </a:solidFill>
                <a:latin typeface="楷体" panose="02010609060101010101" pitchFamily="49" charset="-122"/>
                <a:ea typeface="楷体" panose="02010609060101010101" pitchFamily="49" charset="-122"/>
              </a:rPr>
              <a:t>1</a:t>
            </a:r>
            <a:r>
              <a:rPr lang="en-US" altLang="zh-CN" sz="2800" b="1">
                <a:solidFill>
                  <a:srgbClr val="C00000"/>
                </a:solidFill>
                <a:latin typeface="楷体" panose="02010609060101010101" pitchFamily="49" charset="-122"/>
                <a:ea typeface="楷体" panose="02010609060101010101" pitchFamily="49" charset="-122"/>
              </a:rPr>
              <a:t>/</a:t>
            </a:r>
            <a:r>
              <a:rPr lang="zh-CN" altLang="en-US" sz="2800" b="1">
                <a:solidFill>
                  <a:srgbClr val="C00000"/>
                </a:solidFill>
                <a:latin typeface="楷体" panose="02010609060101010101" pitchFamily="49" charset="-122"/>
                <a:ea typeface="楷体" panose="02010609060101010101" pitchFamily="49" charset="-122"/>
              </a:rPr>
              <a:t>4</a:t>
            </a:r>
            <a:endParaRPr lang="zh-CN" altLang="en-US" sz="2800" b="1">
              <a:solidFill>
                <a:srgbClr val="C00000"/>
              </a:solidFill>
              <a:latin typeface="楷体" panose="02010609060101010101" pitchFamily="49" charset="-122"/>
              <a:ea typeface="楷体" panose="02010609060101010101" pitchFamily="49" charset="-122"/>
            </a:endParaRPr>
          </a:p>
        </p:txBody>
      </p:sp>
      <p:sp>
        <p:nvSpPr>
          <p:cNvPr id="37897" name="Text Box 11" title=""/>
          <p:cNvSpPr txBox="1">
            <a:spLocks noChangeArrowheads="1"/>
          </p:cNvSpPr>
          <p:nvPr/>
        </p:nvSpPr>
        <p:spPr bwMode="auto">
          <a:xfrm>
            <a:off x="7731760" y="2832100"/>
            <a:ext cx="1009104"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800" b="1">
                <a:solidFill>
                  <a:srgbClr val="C00000"/>
                </a:solidFill>
                <a:latin typeface="楷体" panose="02010609060101010101" pitchFamily="49" charset="-122"/>
                <a:ea typeface="楷体" panose="02010609060101010101" pitchFamily="49" charset="-122"/>
              </a:rPr>
              <a:t>1/16</a:t>
            </a:r>
            <a:endParaRPr lang="en-US" altLang="zh-CN" sz="2800" b="1">
              <a:solidFill>
                <a:srgbClr val="C00000"/>
              </a:solidFill>
              <a:latin typeface="楷体" panose="02010609060101010101" pitchFamily="49" charset="-122"/>
              <a:ea typeface="楷体" panose="02010609060101010101" pitchFamily="49" charset="-122"/>
            </a:endParaRPr>
          </a:p>
        </p:txBody>
      </p:sp>
      <p:sp>
        <p:nvSpPr>
          <p:cNvPr id="37898" name="Text Box 12" title=""/>
          <p:cNvSpPr txBox="1">
            <a:spLocks noChangeArrowheads="1"/>
          </p:cNvSpPr>
          <p:nvPr/>
        </p:nvSpPr>
        <p:spPr bwMode="auto">
          <a:xfrm>
            <a:off x="7228523" y="3481388"/>
            <a:ext cx="864269"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800" b="1">
                <a:solidFill>
                  <a:srgbClr val="C00000"/>
                </a:solidFill>
                <a:latin typeface="楷体" panose="02010609060101010101" pitchFamily="49" charset="-122"/>
                <a:ea typeface="楷体" panose="02010609060101010101" pitchFamily="49" charset="-122"/>
              </a:rPr>
              <a:t>1/3</a:t>
            </a:r>
            <a:endParaRPr lang="en-US" altLang="zh-CN" sz="2800" b="1">
              <a:solidFill>
                <a:srgbClr val="C00000"/>
              </a:solidFill>
              <a:latin typeface="楷体" panose="02010609060101010101" pitchFamily="49" charset="-122"/>
              <a:ea typeface="楷体" panose="02010609060101010101" pitchFamily="49" charset="-122"/>
            </a:endParaRPr>
          </a:p>
        </p:txBody>
      </p:sp>
      <p:sp>
        <p:nvSpPr>
          <p:cNvPr id="37899" name="Text Box 13" title=""/>
          <p:cNvSpPr txBox="1">
            <a:spLocks noChangeArrowheads="1"/>
          </p:cNvSpPr>
          <p:nvPr/>
        </p:nvSpPr>
        <p:spPr bwMode="auto">
          <a:xfrm>
            <a:off x="7731760" y="4273550"/>
            <a:ext cx="10811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en-US" altLang="zh-CN" sz="2800" b="1">
                <a:solidFill>
                  <a:srgbClr val="C00000"/>
                </a:solidFill>
                <a:latin typeface="楷体" panose="02010609060101010101" pitchFamily="49" charset="-122"/>
                <a:ea typeface="楷体" panose="02010609060101010101" pitchFamily="49" charset="-122"/>
              </a:rPr>
              <a:t>7/16</a:t>
            </a:r>
            <a:endParaRPr lang="en-US" altLang="zh-CN" sz="2800" b="1">
              <a:solidFill>
                <a:srgbClr val="C00000"/>
              </a:solidFill>
              <a:latin typeface="楷体" panose="02010609060101010101" pitchFamily="49" charset="-122"/>
              <a:ea typeface="楷体" panose="02010609060101010101" pitchFamily="49" charset="-122"/>
            </a:endParaRPr>
          </a:p>
        </p:txBody>
      </p:sp>
      <p:sp>
        <p:nvSpPr>
          <p:cNvPr id="37900" name="Text Box 14" title=""/>
          <p:cNvSpPr txBox="1">
            <a:spLocks noChangeArrowheads="1"/>
          </p:cNvSpPr>
          <p:nvPr/>
        </p:nvSpPr>
        <p:spPr bwMode="auto">
          <a:xfrm>
            <a:off x="5860098" y="4921250"/>
            <a:ext cx="93655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spcBef>
                <a:spcPct val="20000"/>
              </a:spcBef>
              <a:buChar char="•"/>
              <a:defRPr sz="2200" kern="1200">
                <a:solidFill>
                  <a:schemeClr val="tx1"/>
                </a:solidFill>
                <a:latin typeface="Calibri"/>
                <a:ea typeface="宋体" panose="02010600030101010101" pitchFamily="2" charset="-122"/>
                <a:cs typeface="+mn-cs"/>
              </a:defRPr>
            </a:lvl1pPr>
            <a:lvl2pPr marL="742950" indent="-285750" algn="l" defTabSz="914400" rtl="0" eaLnBrk="0" latinLnBrk="0" hangingPunct="0">
              <a:spcBef>
                <a:spcPct val="20000"/>
              </a:spcBef>
              <a:buChar char="–"/>
              <a:defRPr sz="2800" kern="1200">
                <a:solidFill>
                  <a:schemeClr val="tx1"/>
                </a:solidFill>
                <a:latin typeface="Calibri"/>
                <a:ea typeface="宋体" panose="02010600030101010101" pitchFamily="2" charset="-122"/>
                <a:cs typeface="+mn-cs"/>
              </a:defRPr>
            </a:lvl2pPr>
            <a:lvl3pPr marL="1143000" indent="-228600" algn="l" defTabSz="914400" rtl="0" eaLnBrk="0" latinLnBrk="0" hangingPunct="0">
              <a:spcBef>
                <a:spcPct val="20000"/>
              </a:spcBef>
              <a:buChar char="•"/>
              <a:defRPr sz="2400" kern="1200">
                <a:solidFill>
                  <a:schemeClr val="tx1"/>
                </a:solidFill>
                <a:latin typeface="Calibri"/>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a:ea typeface="宋体" panose="02010600030101010101" pitchFamily="2" charset="-122"/>
                <a:cs typeface="+mn-cs"/>
              </a:defRPr>
            </a:lvl9pPr>
          </a:lstStyle>
          <a:p>
            <a:pPr eaLnBrk="1" hangingPunct="1">
              <a:spcBef>
                <a:spcPct val="50000"/>
              </a:spcBef>
              <a:buFont typeface="Arial" pitchFamily="34" charset="0"/>
              <a:buNone/>
            </a:pPr>
            <a:r>
              <a:rPr lang="zh-CN" altLang="en-US" sz="2800" b="1">
                <a:solidFill>
                  <a:srgbClr val="C00000"/>
                </a:solidFill>
                <a:latin typeface="楷体" panose="02010609060101010101" pitchFamily="49" charset="-122"/>
                <a:ea typeface="楷体" panose="02010609060101010101" pitchFamily="49" charset="-122"/>
              </a:rPr>
              <a:t>3</a:t>
            </a:r>
            <a:r>
              <a:rPr lang="en-US" altLang="zh-CN" sz="2800" b="1">
                <a:solidFill>
                  <a:srgbClr val="C00000"/>
                </a:solidFill>
                <a:latin typeface="楷体" panose="02010609060101010101" pitchFamily="49" charset="-122"/>
                <a:ea typeface="楷体" panose="02010609060101010101" pitchFamily="49" charset="-122"/>
              </a:rPr>
              <a:t>/</a:t>
            </a:r>
            <a:r>
              <a:rPr lang="zh-CN" altLang="en-US" sz="2800" b="1">
                <a:solidFill>
                  <a:srgbClr val="C00000"/>
                </a:solidFill>
                <a:latin typeface="楷体" panose="02010609060101010101" pitchFamily="49" charset="-122"/>
                <a:ea typeface="楷体" panose="02010609060101010101" pitchFamily="49" charset="-122"/>
              </a:rPr>
              <a:t>8</a:t>
            </a:r>
            <a:endParaRPr lang="zh-CN" altLang="en-US" sz="2800" b="1">
              <a:solidFill>
                <a:srgbClr val="C00000"/>
              </a:solidFill>
              <a:latin typeface="楷体" panose="02010609060101010101" pitchFamily="49" charset="-122"/>
              <a:ea typeface="楷体" panose="02010609060101010101" pitchFamily="49" charset="-122"/>
            </a:endParaRP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37896"/>
                                        </p:tgtEl>
                                        <p:attrNameLst>
                                          <p:attrName>style.visibility</p:attrName>
                                        </p:attrNameLst>
                                      </p:cBhvr>
                                      <p:to>
                                        <p:strVal val="visible"/>
                                      </p:to>
                                    </p:set>
                                    <p:animEffect transition="in" filter="wipe(up)">
                                      <p:cBhvr>
                                        <p:cTn id="7" dur="500"/>
                                        <p:tgtEl>
                                          <p:spTgt spid="3789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37897"/>
                                        </p:tgtEl>
                                        <p:attrNameLst>
                                          <p:attrName>style.visibility</p:attrName>
                                        </p:attrNameLst>
                                      </p:cBhvr>
                                      <p:to>
                                        <p:strVal val="visible"/>
                                      </p:to>
                                    </p:set>
                                    <p:animEffect transition="in" filter="wipe(up)">
                                      <p:cBhvr>
                                        <p:cTn id="12" dur="500"/>
                                        <p:tgtEl>
                                          <p:spTgt spid="3789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1" dur="500" fill="hold" grpId="0" nodeType="clickEffect">
                                  <p:stCondLst>
                                    <p:cond delay="0"/>
                                  </p:stCondLst>
                                  <p:childTnLst>
                                    <p:set>
                                      <p:cBhvr>
                                        <p:cTn id="16" dur="1" fill="hold">
                                          <p:stCondLst>
                                            <p:cond delay="0"/>
                                          </p:stCondLst>
                                        </p:cTn>
                                        <p:tgtEl>
                                          <p:spTgt spid="37898"/>
                                        </p:tgtEl>
                                        <p:attrNameLst>
                                          <p:attrName>style.visibility</p:attrName>
                                        </p:attrNameLst>
                                      </p:cBhvr>
                                      <p:to>
                                        <p:strVal val="visible"/>
                                      </p:to>
                                    </p:set>
                                    <p:animEffect transition="in" filter="wipe(up)">
                                      <p:cBhvr>
                                        <p:cTn id="17" dur="500"/>
                                        <p:tgtEl>
                                          <p:spTgt spid="3789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1" dur="500" fill="hold" grpId="0" nodeType="clickEffect">
                                  <p:stCondLst>
                                    <p:cond delay="0"/>
                                  </p:stCondLst>
                                  <p:childTnLst>
                                    <p:set>
                                      <p:cBhvr>
                                        <p:cTn id="21" dur="1" fill="hold">
                                          <p:stCondLst>
                                            <p:cond delay="0"/>
                                          </p:stCondLst>
                                        </p:cTn>
                                        <p:tgtEl>
                                          <p:spTgt spid="37899"/>
                                        </p:tgtEl>
                                        <p:attrNameLst>
                                          <p:attrName>style.visibility</p:attrName>
                                        </p:attrNameLst>
                                      </p:cBhvr>
                                      <p:to>
                                        <p:strVal val="visible"/>
                                      </p:to>
                                    </p:set>
                                    <p:animEffect transition="in" filter="wipe(up)">
                                      <p:cBhvr>
                                        <p:cTn id="22" dur="500"/>
                                        <p:tgtEl>
                                          <p:spTgt spid="3789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1" dur="500" fill="hold" grpId="0" nodeType="clickEffect">
                                  <p:stCondLst>
                                    <p:cond delay="0"/>
                                  </p:stCondLst>
                                  <p:childTnLst>
                                    <p:set>
                                      <p:cBhvr>
                                        <p:cTn id="26" dur="1" fill="hold">
                                          <p:stCondLst>
                                            <p:cond delay="0"/>
                                          </p:stCondLst>
                                        </p:cTn>
                                        <p:tgtEl>
                                          <p:spTgt spid="37900"/>
                                        </p:tgtEl>
                                        <p:attrNameLst>
                                          <p:attrName>style.visibility</p:attrName>
                                        </p:attrNameLst>
                                      </p:cBhvr>
                                      <p:to>
                                        <p:strVal val="visible"/>
                                      </p:to>
                                    </p:set>
                                    <p:animEffect transition="in" filter="wipe(up)">
                                      <p:cBhvr>
                                        <p:cTn id="27" dur="500"/>
                                        <p:tgtEl>
                                          <p:spTgt spid="379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6" grpId="0"/>
      <p:bldP spid="37897" grpId="0"/>
      <p:bldP spid="37898" grpId="0"/>
      <p:bldP spid="37899" grpId="0"/>
      <p:bldP spid="37900"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7" name="Text Box 6" title=""/>
          <p:cNvSpPr/>
          <p:nvPr/>
        </p:nvSpPr>
        <p:spPr>
          <a:xfrm>
            <a:off x="119063" y="192088"/>
            <a:ext cx="7489825" cy="522287"/>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spcBef>
                <a:spcPct val="50000"/>
              </a:spcBef>
            </a:pPr>
            <a:r>
              <a:rPr lang="zh-CN" altLang="en-US" sz="2800" b="1">
                <a:solidFill>
                  <a:srgbClr val="FF0000"/>
                </a:solidFill>
                <a:latin typeface="Arial" pitchFamily="34" charset="0"/>
                <a:ea typeface="黑体" panose="02010609060101010101" pitchFamily="49" charset="-122"/>
              </a:rPr>
              <a:t>题型二：直接应用自由组合定律</a:t>
            </a:r>
            <a:endParaRPr lang="zh-CN" altLang="en-US" sz="2800" b="1">
              <a:solidFill>
                <a:srgbClr val="FF0000"/>
              </a:solidFill>
              <a:latin typeface="Arial" pitchFamily="34" charset="0"/>
              <a:ea typeface="黑体" panose="02010609060101010101" pitchFamily="49" charset="-122"/>
            </a:endParaRPr>
          </a:p>
        </p:txBody>
      </p:sp>
      <p:sp>
        <p:nvSpPr>
          <p:cNvPr id="45058" name="Rectangle 8" title=""/>
          <p:cNvSpPr/>
          <p:nvPr/>
        </p:nvSpPr>
        <p:spPr>
          <a:xfrm>
            <a:off x="388378" y="1268413"/>
            <a:ext cx="5664200" cy="3539430"/>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831850" eaLnBrk="1" hangingPunct="1"/>
            <a:r>
              <a:rPr lang="en-US" altLang="zh-CN" sz="2800" b="1">
                <a:solidFill>
                  <a:srgbClr val="000000"/>
                </a:solidFill>
                <a:latin typeface="黑体" panose="02010609060101010101" pitchFamily="49" charset="-122"/>
                <a:ea typeface="黑体" panose="02010609060101010101" pitchFamily="49" charset="-122"/>
              </a:rPr>
              <a:t>1.</a:t>
            </a:r>
            <a:r>
              <a:rPr lang="zh-CN" altLang="en-US" sz="2800" b="1">
                <a:solidFill>
                  <a:srgbClr val="000000"/>
                </a:solidFill>
                <a:latin typeface="黑体" panose="02010609060101010101" pitchFamily="49" charset="-122"/>
                <a:ea typeface="黑体" panose="02010609060101010101" pitchFamily="49" charset="-122"/>
              </a:rPr>
              <a:t>孟德尔将纯种黄色圆粒豌豆与纯种绿色皱粒豌豆杂交，并将</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1</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黄色圆粒</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自交得到</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。为了查明</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的基因型及比例，他将</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中的黄色圆粒豌豆自交，预计</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的黄色圆粒豌豆中纯合子所占的比例为</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　　</a:t>
            </a:r>
            <a:r>
              <a:rPr lang="en-US" altLang="zh-CN" sz="2800" b="1">
                <a:solidFill>
                  <a:srgbClr val="000000"/>
                </a:solidFill>
                <a:latin typeface="黑体" panose="02010609060101010101" pitchFamily="49" charset="-122"/>
                <a:ea typeface="黑体" panose="02010609060101010101" pitchFamily="49" charset="-122"/>
              </a:rPr>
              <a:t>)</a:t>
            </a:r>
            <a:endParaRPr lang="en-US" altLang="zh-CN" sz="2800" b="1">
              <a:solidFill>
                <a:srgbClr val="000000"/>
              </a:solidFill>
              <a:latin typeface="黑体" panose="02010609060101010101" pitchFamily="49" charset="-122"/>
              <a:ea typeface="黑体" panose="02010609060101010101" pitchFamily="49" charset="-122"/>
            </a:endParaRPr>
          </a:p>
          <a:p>
            <a:pPr marL="0" lvl="0" indent="831850" eaLnBrk="1" hangingPunct="1"/>
            <a:endParaRPr lang="en-US" altLang="zh-CN" sz="2800" b="1">
              <a:solidFill>
                <a:srgbClr val="000000"/>
              </a:solidFill>
              <a:latin typeface="黑体" panose="02010609060101010101" pitchFamily="49" charset="-122"/>
              <a:ea typeface="黑体" panose="02010609060101010101" pitchFamily="49" charset="-122"/>
            </a:endParaRPr>
          </a:p>
        </p:txBody>
      </p:sp>
      <p:sp>
        <p:nvSpPr>
          <p:cNvPr id="45059" name="Rectangle 9" title=""/>
          <p:cNvSpPr/>
          <p:nvPr/>
        </p:nvSpPr>
        <p:spPr>
          <a:xfrm>
            <a:off x="736893" y="3703919"/>
            <a:ext cx="685800" cy="92392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spcBef>
                <a:spcPct val="50000"/>
              </a:spcBef>
            </a:pPr>
            <a:r>
              <a:rPr lang="en-US" altLang="zh-CN" sz="5400" b="1">
                <a:solidFill>
                  <a:srgbClr val="FF0000"/>
                </a:solidFill>
                <a:latin typeface="Arial" pitchFamily="34" charset="0"/>
                <a:ea typeface="黑体" panose="02010609060101010101" pitchFamily="49" charset="-122"/>
              </a:rPr>
              <a:t>A</a:t>
            </a:r>
            <a:endParaRPr lang="en-US" altLang="zh-CN" sz="5400" b="1">
              <a:solidFill>
                <a:srgbClr val="FF0000"/>
              </a:solidFill>
              <a:latin typeface="Arial" pitchFamily="34" charset="0"/>
              <a:ea typeface="黑体" panose="02010609060101010101" pitchFamily="49" charset="-122"/>
            </a:endParaRPr>
          </a:p>
        </p:txBody>
      </p:sp>
      <p:graphicFrame>
        <p:nvGraphicFramePr>
          <p:cNvPr id="45060" name="对象 12" title=""/>
          <p:cNvGraphicFramePr>
            <a:graphicFrameLocks noChangeAspect="1"/>
          </p:cNvGraphicFramePr>
          <p:nvPr>
            <p:custDataLst>
              <p:tags r:id="rId2"/>
            </p:custDataLst>
          </p:nvPr>
        </p:nvGraphicFramePr>
        <p:xfrm>
          <a:off x="6142038" y="63500"/>
          <a:ext cx="6049962" cy="6567488"/>
        </p:xfrm>
        <a:graphic>
          <a:graphicData uri="http://schemas.openxmlformats.org/presentationml/2006/ole">
            <mc:AlternateContent>
              <mc:Choice xmlns:v="urn:schemas-microsoft-com:vml" Requires="v">
                <p:oleObj spid="_x0000_s1038" r:id="rId3" imgW="4829175" imgH="6457950" progId="Paint.Picture">
                  <p:embed/>
                </p:oleObj>
              </mc:Choice>
              <mc:Fallback>
                <p:oleObj r:id="rId3" imgW="4829175" imgH="6457950" progId="Paint.Picture">
                  <p:embed/>
                  <p:pic>
                    <p:nvPicPr>
                      <p:cNvPr id="0" name="OLE substitute image"/>
                      <p:cNvPicPr/>
                      <p:nvPr/>
                    </p:nvPicPr>
                    <p:blipFill>
                      <a:blip r:embed="rId4"/>
                      <a:stretch>
                        <a:fillRect/>
                      </a:stretch>
                    </p:blipFill>
                    <p:spPr>
                      <a:xfrm>
                        <a:off x="6142038" y="63500"/>
                        <a:ext cx="6049962" cy="6567488"/>
                      </a:xfrm>
                      <a:prstGeom prst="rect">
                        <a:avLst/>
                      </a:prstGeom>
                      <a:noFill/>
                      <a:ln w="38100">
                        <a:noFill/>
                        <a:miter lim="800000"/>
                      </a:ln>
                    </p:spPr>
                  </p:pic>
                </p:oleObj>
              </mc:Fallback>
            </mc:AlternateContent>
          </a:graphicData>
        </a:graphic>
      </p:graphicFrame>
      <p:sp>
        <p:nvSpPr>
          <p:cNvPr id="2" name="TextBox 1" title=""/>
          <p:cNvSpPr txBox="1"/>
          <p:nvPr/>
        </p:nvSpPr>
        <p:spPr>
          <a:xfrm>
            <a:off x="623392" y="4807843"/>
            <a:ext cx="5112568" cy="11695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a:solidFill>
                  <a:srgbClr val="000000"/>
                </a:solidFill>
                <a:latin typeface="黑体" panose="02010609060101010101" pitchFamily="49" charset="-122"/>
                <a:ea typeface="黑体" panose="02010609060101010101" pitchFamily="49" charset="-122"/>
              </a:rPr>
              <a:t> A</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1/9</a:t>
            </a:r>
            <a:r>
              <a:rPr lang="zh-CN" altLang="en-US" sz="2800" b="1">
                <a:solidFill>
                  <a:srgbClr val="000000"/>
                </a:solidFill>
                <a:latin typeface="黑体" panose="02010609060101010101" pitchFamily="49" charset="-122"/>
                <a:ea typeface="黑体" panose="02010609060101010101" pitchFamily="49" charset="-122"/>
              </a:rPr>
              <a:t>　　　    </a:t>
            </a:r>
            <a:r>
              <a:rPr lang="en-US" altLang="zh-CN" sz="2800" b="1">
                <a:solidFill>
                  <a:srgbClr val="000000"/>
                </a:solidFill>
                <a:latin typeface="黑体" panose="02010609060101010101" pitchFamily="49" charset="-122"/>
                <a:ea typeface="黑体" panose="02010609060101010101" pitchFamily="49" charset="-122"/>
              </a:rPr>
              <a:t>B</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1/16</a:t>
            </a:r>
            <a:r>
              <a:rPr lang="zh-CN" altLang="en-US" sz="2800" b="1">
                <a:solidFill>
                  <a:srgbClr val="000000"/>
                </a:solidFill>
                <a:latin typeface="黑体" panose="02010609060101010101" pitchFamily="49" charset="-122"/>
                <a:ea typeface="黑体" panose="02010609060101010101" pitchFamily="49" charset="-122"/>
              </a:rPr>
              <a:t>　　　           </a:t>
            </a:r>
            <a:endParaRPr lang="en-US" altLang="zh-CN" sz="2800" b="1">
              <a:solidFill>
                <a:srgbClr val="000000"/>
              </a:solidFill>
              <a:latin typeface="黑体" panose="02010609060101010101" pitchFamily="49" charset="-122"/>
              <a:ea typeface="黑体" panose="02010609060101010101" pitchFamily="49" charset="-122"/>
            </a:endParaRPr>
          </a:p>
          <a:p>
            <a:pPr lvl="0"/>
            <a:r>
              <a:rPr lang="zh-CN" altLang="en-US" sz="2800" b="1">
                <a:solidFill>
                  <a:srgbClr val="000000"/>
                </a:solidFill>
                <a:latin typeface="黑体" panose="02010609060101010101" pitchFamily="49" charset="-122"/>
                <a:ea typeface="黑体" panose="02010609060101010101" pitchFamily="49" charset="-122"/>
              </a:rPr>
              <a:t> </a:t>
            </a:r>
            <a:r>
              <a:rPr lang="en-US" altLang="zh-CN" sz="2800" b="1">
                <a:solidFill>
                  <a:srgbClr val="000000"/>
                </a:solidFill>
                <a:latin typeface="黑体" panose="02010609060101010101" pitchFamily="49" charset="-122"/>
                <a:ea typeface="黑体" panose="02010609060101010101" pitchFamily="49" charset="-122"/>
              </a:rPr>
              <a:t>C</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4/16</a:t>
            </a:r>
            <a:r>
              <a:rPr lang="zh-CN" altLang="en-US" sz="2800" b="1">
                <a:solidFill>
                  <a:srgbClr val="000000"/>
                </a:solidFill>
                <a:latin typeface="黑体" panose="02010609060101010101" pitchFamily="49" charset="-122"/>
                <a:ea typeface="黑体" panose="02010609060101010101" pitchFamily="49" charset="-122"/>
              </a:rPr>
              <a:t>　　     </a:t>
            </a:r>
            <a:r>
              <a:rPr lang="en-US" altLang="zh-CN" sz="2800" b="1">
                <a:solidFill>
                  <a:srgbClr val="000000"/>
                </a:solidFill>
                <a:latin typeface="黑体" panose="02010609060101010101" pitchFamily="49" charset="-122"/>
                <a:ea typeface="黑体" panose="02010609060101010101" pitchFamily="49" charset="-122"/>
              </a:rPr>
              <a:t>D</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9/16</a:t>
            </a:r>
            <a:endParaRPr lang="en-US" altLang="zh-CN" sz="2800" b="1">
              <a:solidFill>
                <a:srgbClr val="000000"/>
              </a:solidFill>
              <a:latin typeface="黑体" panose="02010609060101010101" pitchFamily="49" charset="-122"/>
              <a:ea typeface="黑体" panose="02010609060101010101" pitchFamily="49" charset="-122"/>
            </a:endParaRPr>
          </a:p>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45060"/>
                                        </p:tgtEl>
                                        <p:attrNameLst>
                                          <p:attrName>style.visibility</p:attrName>
                                        </p:attrNameLst>
                                      </p:cBhvr>
                                      <p:to>
                                        <p:strVal val="visible"/>
                                      </p:to>
                                    </p:set>
                                    <p:animEffect transition="in" filter="wipe(down)">
                                      <p:cBhvr>
                                        <p:cTn id="7" dur="500" fill="hold"/>
                                        <p:tgtEl>
                                          <p:spTgt spid="4506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5059">
                                            <p:txEl>
                                              <p:pRg st="0" end="0"/>
                                            </p:txEl>
                                          </p:spTgt>
                                        </p:tgtEl>
                                        <p:attrNameLst>
                                          <p:attrName>style.visibility</p:attrName>
                                        </p:attrNameLst>
                                      </p:cBhvr>
                                      <p:to>
                                        <p:strVal val="visible"/>
                                      </p:to>
                                    </p:set>
                                    <p:animEffect transition="in" filter="blinds(horizontal)">
                                      <p:cBhvr>
                                        <p:cTn id="12" dur="500" fill="hold"/>
                                        <p:tgtEl>
                                          <p:spTgt spid="4505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1" name="Text Box 6" title=""/>
          <p:cNvSpPr/>
          <p:nvPr/>
        </p:nvSpPr>
        <p:spPr>
          <a:xfrm>
            <a:off x="171450" y="49213"/>
            <a:ext cx="7489825" cy="522287"/>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spcBef>
                <a:spcPct val="50000"/>
              </a:spcBef>
            </a:pPr>
            <a:r>
              <a:rPr lang="zh-CN" altLang="en-US" sz="2800" b="1">
                <a:solidFill>
                  <a:srgbClr val="FF0000"/>
                </a:solidFill>
                <a:latin typeface="Arial" pitchFamily="34" charset="0"/>
                <a:ea typeface="黑体" panose="02010609060101010101" pitchFamily="49" charset="-122"/>
              </a:rPr>
              <a:t>题型二：直接应用自由组合定律</a:t>
            </a:r>
            <a:endParaRPr lang="zh-CN" altLang="en-US" sz="2800" b="1">
              <a:solidFill>
                <a:srgbClr val="FF0000"/>
              </a:solidFill>
              <a:latin typeface="Arial" pitchFamily="34" charset="0"/>
              <a:ea typeface="黑体" panose="02010609060101010101" pitchFamily="49" charset="-122"/>
            </a:endParaRPr>
          </a:p>
        </p:txBody>
      </p:sp>
      <p:sp>
        <p:nvSpPr>
          <p:cNvPr id="46082" name="Text Box 11" title=""/>
          <p:cNvSpPr/>
          <p:nvPr/>
        </p:nvSpPr>
        <p:spPr>
          <a:xfrm>
            <a:off x="0" y="549275"/>
            <a:ext cx="12192000" cy="2278063"/>
          </a:xfrm>
          <a:prstGeom prst="rect">
            <a:avLst/>
          </a:prstGeom>
          <a:noFill/>
          <a:ln>
            <a:noFill/>
            <a:miter lim="800000"/>
          </a:ln>
        </p:spPr>
        <p:txBody>
          <a:bodyPr lIns="0" tIns="0" rIns="0" bIns="0"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14400" eaLnBrk="1" hangingPunct="1">
              <a:lnSpc>
                <a:spcPct val="130000"/>
              </a:lnSpc>
              <a:tabLst>
                <a:tab pos="1369695"/>
              </a:tabLst>
            </a:pPr>
            <a:r>
              <a:rPr lang="en-US" altLang="zh-CN" sz="2800" b="1">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假如水稻高秆</a:t>
            </a:r>
            <a:r>
              <a:rPr lang="en-US" altLang="zh-CN" sz="2800" b="1">
                <a:solidFill>
                  <a:srgbClr val="000000"/>
                </a:solidFill>
                <a:latin typeface="黑体" panose="02010609060101010101" pitchFamily="49" charset="-122"/>
                <a:ea typeface="黑体" panose="02010609060101010101" pitchFamily="49" charset="-122"/>
              </a:rPr>
              <a:t>(D)</a:t>
            </a:r>
            <a:r>
              <a:rPr lang="zh-CN" altLang="en-US" sz="2800" b="1">
                <a:solidFill>
                  <a:srgbClr val="000000"/>
                </a:solidFill>
                <a:latin typeface="黑体" panose="02010609060101010101" pitchFamily="49" charset="-122"/>
                <a:ea typeface="黑体" panose="02010609060101010101" pitchFamily="49" charset="-122"/>
              </a:rPr>
              <a:t>对矮秆</a:t>
            </a:r>
            <a:r>
              <a:rPr lang="en-US" altLang="zh-CN" sz="2800" b="1">
                <a:solidFill>
                  <a:srgbClr val="000000"/>
                </a:solidFill>
                <a:latin typeface="黑体" panose="02010609060101010101" pitchFamily="49" charset="-122"/>
                <a:ea typeface="黑体" panose="02010609060101010101" pitchFamily="49" charset="-122"/>
              </a:rPr>
              <a:t>(d)</a:t>
            </a:r>
            <a:r>
              <a:rPr lang="zh-CN" altLang="en-US" sz="2800" b="1">
                <a:solidFill>
                  <a:srgbClr val="000000"/>
                </a:solidFill>
                <a:latin typeface="黑体" panose="02010609060101010101" pitchFamily="49" charset="-122"/>
                <a:ea typeface="黑体" panose="02010609060101010101" pitchFamily="49" charset="-122"/>
              </a:rPr>
              <a:t>为显性，抗稻瘟病</a:t>
            </a:r>
            <a:r>
              <a:rPr lang="en-US" altLang="zh-CN" sz="2800" b="1">
                <a:solidFill>
                  <a:srgbClr val="000000"/>
                </a:solidFill>
                <a:latin typeface="黑体" panose="02010609060101010101" pitchFamily="49" charset="-122"/>
                <a:ea typeface="黑体" panose="02010609060101010101" pitchFamily="49" charset="-122"/>
              </a:rPr>
              <a:t>(R)</a:t>
            </a:r>
            <a:r>
              <a:rPr lang="zh-CN" altLang="en-US" sz="2800" b="1">
                <a:solidFill>
                  <a:srgbClr val="000000"/>
                </a:solidFill>
                <a:latin typeface="黑体" panose="02010609060101010101" pitchFamily="49" charset="-122"/>
                <a:ea typeface="黑体" panose="02010609060101010101" pitchFamily="49" charset="-122"/>
              </a:rPr>
              <a:t>对易感稻瘟病</a:t>
            </a:r>
            <a:r>
              <a:rPr lang="en-US" altLang="zh-CN" sz="2800" b="1">
                <a:solidFill>
                  <a:srgbClr val="000000"/>
                </a:solidFill>
                <a:latin typeface="黑体" panose="02010609060101010101" pitchFamily="49" charset="-122"/>
                <a:ea typeface="黑体" panose="02010609060101010101" pitchFamily="49" charset="-122"/>
              </a:rPr>
              <a:t>(r)</a:t>
            </a:r>
            <a:r>
              <a:rPr lang="zh-CN" altLang="en-US" sz="2800" b="1">
                <a:solidFill>
                  <a:srgbClr val="000000"/>
                </a:solidFill>
                <a:latin typeface="黑体" panose="02010609060101010101" pitchFamily="49" charset="-122"/>
                <a:ea typeface="黑体" panose="02010609060101010101" pitchFamily="49" charset="-122"/>
              </a:rPr>
              <a:t>为显性，两对性状独立遗传。现用一个纯合易感稻瘟病的矮秆品种</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抗倒伏</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与一个纯合抗稻瘟病的高秆品种</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易倒伏</a:t>
            </a:r>
            <a:r>
              <a:rPr lang="en-US" altLang="zh-CN" sz="2800" b="1">
                <a:solidFill>
                  <a:srgbClr val="000000"/>
                </a:solidFill>
                <a:latin typeface="黑体" panose="02010609060101010101" pitchFamily="49" charset="-122"/>
                <a:ea typeface="黑体" panose="02010609060101010101" pitchFamily="49" charset="-122"/>
              </a:rPr>
              <a:t>)</a:t>
            </a:r>
            <a:r>
              <a:rPr lang="zh-CN" altLang="en-US" sz="2800" b="1">
                <a:solidFill>
                  <a:srgbClr val="000000"/>
                </a:solidFill>
                <a:latin typeface="黑体" panose="02010609060101010101" pitchFamily="49" charset="-122"/>
                <a:ea typeface="黑体" panose="02010609060101010101" pitchFamily="49" charset="-122"/>
              </a:rPr>
              <a:t>杂交，</a:t>
            </a:r>
            <a:r>
              <a:rPr lang="en-US" altLang="zh-CN" sz="2800" b="1">
                <a:solidFill>
                  <a:srgbClr val="000000"/>
                </a:solidFill>
                <a:latin typeface="黑体" panose="02010609060101010101" pitchFamily="49" charset="-122"/>
                <a:ea typeface="黑体" panose="02010609060101010101" pitchFamily="49" charset="-122"/>
              </a:rPr>
              <a:t>F2 </a:t>
            </a:r>
            <a:r>
              <a:rPr lang="zh-CN" altLang="en-US" sz="2800" b="1">
                <a:solidFill>
                  <a:srgbClr val="000000"/>
                </a:solidFill>
                <a:latin typeface="黑体" panose="02010609060101010101" pitchFamily="49" charset="-122"/>
                <a:ea typeface="黑体" panose="02010609060101010101" pitchFamily="49" charset="-122"/>
              </a:rPr>
              <a:t>中出现既抗倒伏又抗病类型的比例为</a:t>
            </a:r>
            <a:endParaRPr lang="zh-CN" altLang="en-US" sz="2800" b="1">
              <a:solidFill>
                <a:srgbClr val="000000"/>
              </a:solidFill>
              <a:latin typeface="黑体" panose="02010609060101010101" pitchFamily="49" charset="-122"/>
              <a:ea typeface="黑体" panose="02010609060101010101" pitchFamily="49" charset="-122"/>
            </a:endParaRPr>
          </a:p>
          <a:p>
            <a:pPr marL="0" lvl="0" indent="0" defTabSz="914400" eaLnBrk="1" hangingPunct="1">
              <a:tabLst>
                <a:tab pos="1369695"/>
              </a:tabLst>
            </a:pPr>
            <a:endParaRPr lang="zh-CN" altLang="en-US" sz="2800" b="1">
              <a:solidFill>
                <a:srgbClr val="000000"/>
              </a:solidFill>
              <a:latin typeface="黑体" panose="02010609060101010101" pitchFamily="49" charset="-122"/>
              <a:ea typeface="黑体" panose="02010609060101010101" pitchFamily="49" charset="-122"/>
            </a:endParaRPr>
          </a:p>
          <a:p>
            <a:pPr marL="0" lvl="0" indent="0" defTabSz="914400" eaLnBrk="1" hangingPunct="1">
              <a:lnSpc>
                <a:spcPts val="1340"/>
              </a:lnSpc>
              <a:tabLst>
                <a:tab pos="1369695"/>
              </a:tabLst>
            </a:pP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6083" name="Text Box 13" title=""/>
          <p:cNvSpPr/>
          <p:nvPr/>
        </p:nvSpPr>
        <p:spPr>
          <a:xfrm>
            <a:off x="11352213" y="2381250"/>
            <a:ext cx="349250" cy="371475"/>
          </a:xfrm>
          <a:prstGeom prst="rect">
            <a:avLst/>
          </a:prstGeom>
          <a:noFill/>
          <a:ln>
            <a:noFill/>
            <a:miter lim="800000"/>
          </a:ln>
        </p:spPr>
        <p:txBody>
          <a:bodyPr wrap="none" lIns="0" tIns="0" rIns="0" bIns="0"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lnSpc>
                <a:spcPts val="2925"/>
              </a:lnSpc>
            </a:pPr>
            <a:r>
              <a:rPr lang="en-US" altLang="zh-CN" sz="5400" b="1">
                <a:solidFill>
                  <a:srgbClr val="FF0000"/>
                </a:solidFill>
                <a:latin typeface="黑体" panose="02010609060101010101" pitchFamily="49" charset="-122"/>
                <a:ea typeface="黑体" panose="02010609060101010101" pitchFamily="49" charset="-122"/>
              </a:rPr>
              <a:t>C</a:t>
            </a:r>
            <a:endParaRPr lang="en-US" altLang="zh-CN" sz="5400" b="1">
              <a:solidFill>
                <a:srgbClr val="FF0000"/>
              </a:solidFill>
              <a:latin typeface="黑体" panose="02010609060101010101" pitchFamily="49" charset="-122"/>
              <a:ea typeface="黑体" panose="02010609060101010101" pitchFamily="49" charset="-122"/>
            </a:endParaRPr>
          </a:p>
        </p:txBody>
      </p:sp>
      <p:sp>
        <p:nvSpPr>
          <p:cNvPr id="46084" name="Text Box 14" title=""/>
          <p:cNvSpPr/>
          <p:nvPr/>
        </p:nvSpPr>
        <p:spPr>
          <a:xfrm>
            <a:off x="7938" y="2270125"/>
            <a:ext cx="9526587" cy="1257300"/>
          </a:xfrm>
          <a:prstGeom prst="rect">
            <a:avLst/>
          </a:prstGeom>
          <a:noFill/>
          <a:ln>
            <a:noFill/>
            <a:miter lim="800000"/>
          </a:ln>
        </p:spPr>
        <p:txBody>
          <a:bodyPr lIns="0" tIns="0" rIns="0" bIns="0"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14400" eaLnBrk="1" hangingPunct="1">
              <a:lnSpc>
                <a:spcPts val="3540"/>
              </a:lnSpc>
              <a:tabLst>
                <a:tab pos="810895"/>
                <a:tab pos="5062220"/>
                <a:tab pos="5078095"/>
              </a:tabLst>
            </a:pPr>
            <a:r>
              <a:rPr lang="en-US" altLang="zh-CN" sz="2800" b="1">
                <a:solidFill>
                  <a:srgbClr val="000000"/>
                </a:solidFill>
                <a:latin typeface="黑体" panose="02010609060101010101" pitchFamily="49" charset="-122"/>
                <a:ea typeface="黑体" panose="02010609060101010101" pitchFamily="49" charset="-122"/>
              </a:rPr>
              <a:t>	A</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1/8</a:t>
            </a:r>
            <a:endParaRPr lang="en-US" altLang="zh-CN" sz="2800" b="1">
              <a:solidFill>
                <a:srgbClr val="000000"/>
              </a:solidFill>
              <a:latin typeface="黑体" panose="02010609060101010101" pitchFamily="49" charset="-122"/>
              <a:ea typeface="黑体" panose="02010609060101010101" pitchFamily="49" charset="-122"/>
            </a:endParaRPr>
          </a:p>
          <a:p>
            <a:pPr marL="0" lvl="0" indent="0" defTabSz="914400" eaLnBrk="1" hangingPunct="1">
              <a:lnSpc>
                <a:spcPts val="140"/>
              </a:lnSpc>
              <a:tabLst>
                <a:tab pos="810895"/>
                <a:tab pos="5062220"/>
                <a:tab pos="5078095"/>
              </a:tabLst>
            </a:pPr>
            <a:r>
              <a:rPr lang="en-US" altLang="zh-CN" sz="2800" b="1">
                <a:solidFill>
                  <a:srgbClr val="000000"/>
                </a:solidFill>
                <a:latin typeface="黑体" panose="02010609060101010101" pitchFamily="49" charset="-122"/>
                <a:ea typeface="黑体" panose="02010609060101010101" pitchFamily="49" charset="-122"/>
              </a:rPr>
              <a:t>			B</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1/16</a:t>
            </a:r>
            <a:endParaRPr lang="en-US" altLang="zh-CN" sz="2800" b="1">
              <a:solidFill>
                <a:srgbClr val="000000"/>
              </a:solidFill>
              <a:latin typeface="黑体" panose="02010609060101010101" pitchFamily="49" charset="-122"/>
              <a:ea typeface="黑体" panose="02010609060101010101" pitchFamily="49" charset="-122"/>
            </a:endParaRPr>
          </a:p>
          <a:p>
            <a:pPr marL="0" lvl="0" indent="0" defTabSz="914400" eaLnBrk="1" hangingPunct="1">
              <a:lnSpc>
                <a:spcPts val="1340"/>
              </a:lnSpc>
              <a:tabLst>
                <a:tab pos="810895"/>
                <a:tab pos="5062220"/>
                <a:tab pos="5078095"/>
              </a:tabLst>
            </a:pPr>
            <a:endParaRPr lang="en-US" altLang="zh-CN" sz="2800" b="1">
              <a:solidFill>
                <a:srgbClr val="000000"/>
              </a:solidFill>
              <a:latin typeface="黑体" panose="02010609060101010101" pitchFamily="49" charset="-122"/>
              <a:ea typeface="黑体" panose="02010609060101010101" pitchFamily="49" charset="-122"/>
            </a:endParaRPr>
          </a:p>
          <a:p>
            <a:pPr marL="0" lvl="0" indent="0" defTabSz="914400" eaLnBrk="1" hangingPunct="1">
              <a:lnSpc>
                <a:spcPts val="1340"/>
              </a:lnSpc>
              <a:tabLst>
                <a:tab pos="810895"/>
                <a:tab pos="5062220"/>
                <a:tab pos="5078095"/>
              </a:tabLst>
            </a:pPr>
            <a:endParaRPr lang="en-US" altLang="zh-CN" sz="2800" b="1">
              <a:solidFill>
                <a:srgbClr val="000000"/>
              </a:solidFill>
              <a:latin typeface="黑体" panose="02010609060101010101" pitchFamily="49" charset="-122"/>
              <a:ea typeface="黑体" panose="02010609060101010101" pitchFamily="49" charset="-122"/>
            </a:endParaRPr>
          </a:p>
          <a:p>
            <a:pPr marL="0" lvl="0" indent="0" defTabSz="914400" eaLnBrk="1" hangingPunct="1">
              <a:lnSpc>
                <a:spcPts val="3540"/>
              </a:lnSpc>
              <a:tabLst>
                <a:tab pos="810895"/>
                <a:tab pos="5062220"/>
                <a:tab pos="5078095"/>
              </a:tabLst>
            </a:pPr>
            <a:r>
              <a:rPr lang="en-US" altLang="zh-CN" sz="2800" b="1">
                <a:solidFill>
                  <a:srgbClr val="000000"/>
                </a:solidFill>
                <a:latin typeface="黑体" panose="02010609060101010101" pitchFamily="49" charset="-122"/>
                <a:ea typeface="黑体" panose="02010609060101010101" pitchFamily="49" charset="-122"/>
              </a:rPr>
              <a:t>	C</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3/16</a:t>
            </a:r>
            <a:endParaRPr lang="en-US" altLang="zh-CN" sz="2800" b="1">
              <a:solidFill>
                <a:srgbClr val="000000"/>
              </a:solidFill>
              <a:latin typeface="黑体" panose="02010609060101010101" pitchFamily="49" charset="-122"/>
              <a:ea typeface="黑体" panose="02010609060101010101" pitchFamily="49" charset="-122"/>
            </a:endParaRPr>
          </a:p>
          <a:p>
            <a:pPr marL="0" lvl="0" indent="0" defTabSz="914400" eaLnBrk="1" hangingPunct="1">
              <a:lnSpc>
                <a:spcPts val="140"/>
              </a:lnSpc>
              <a:tabLst>
                <a:tab pos="810895"/>
                <a:tab pos="5062220"/>
                <a:tab pos="5078095"/>
              </a:tabLst>
            </a:pPr>
            <a:r>
              <a:rPr lang="en-US" altLang="zh-CN" sz="2800" b="1">
                <a:solidFill>
                  <a:srgbClr val="000000"/>
                </a:solidFill>
                <a:latin typeface="黑体" panose="02010609060101010101" pitchFamily="49" charset="-122"/>
                <a:ea typeface="黑体" panose="02010609060101010101" pitchFamily="49" charset="-122"/>
              </a:rPr>
              <a:t>		D</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3/8</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6085" name="文本框 1" title=""/>
          <p:cNvSpPr/>
          <p:nvPr/>
        </p:nvSpPr>
        <p:spPr>
          <a:xfrm>
            <a:off x="1141413" y="3960813"/>
            <a:ext cx="1422400" cy="461962"/>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b="1">
                <a:solidFill>
                  <a:srgbClr val="000000"/>
                </a:solidFill>
                <a:latin typeface="Arial" pitchFamily="34" charset="0"/>
                <a:ea typeface="宋体" panose="02010600030101010101" pitchFamily="2" charset="-122"/>
              </a:rPr>
              <a:t>感病矮杆</a:t>
            </a:r>
            <a:endParaRPr lang="zh-CN" altLang="en-US" sz="2400" b="1">
              <a:solidFill>
                <a:srgbClr val="000000"/>
              </a:solidFill>
              <a:latin typeface="Arial" pitchFamily="34" charset="0"/>
              <a:ea typeface="Arial" pitchFamily="34" charset="0"/>
            </a:endParaRPr>
          </a:p>
        </p:txBody>
      </p:sp>
      <p:sp>
        <p:nvSpPr>
          <p:cNvPr id="46086" name="文本框 3" title=""/>
          <p:cNvSpPr/>
          <p:nvPr/>
        </p:nvSpPr>
        <p:spPr>
          <a:xfrm>
            <a:off x="3292475" y="3960813"/>
            <a:ext cx="339725" cy="461962"/>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X</a:t>
            </a:r>
            <a:endParaRPr lang="en-US" altLang="zh-CN" sz="2400" b="1">
              <a:solidFill>
                <a:srgbClr val="000000"/>
              </a:solidFill>
              <a:latin typeface="黑体" panose="02010609060101010101" pitchFamily="49" charset="-122"/>
              <a:ea typeface="黑体" panose="02010609060101010101" pitchFamily="49" charset="-122"/>
              <a:sym typeface="+mn-ea"/>
            </a:endParaRPr>
          </a:p>
        </p:txBody>
      </p:sp>
      <p:sp>
        <p:nvSpPr>
          <p:cNvPr id="46087" name="文本框 4" title=""/>
          <p:cNvSpPr/>
          <p:nvPr/>
        </p:nvSpPr>
        <p:spPr>
          <a:xfrm>
            <a:off x="4268788" y="3960813"/>
            <a:ext cx="1422400" cy="461962"/>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b="1">
                <a:solidFill>
                  <a:srgbClr val="000000"/>
                </a:solidFill>
                <a:latin typeface="Arial" pitchFamily="34" charset="0"/>
                <a:ea typeface="宋体" panose="02010600030101010101" pitchFamily="2" charset="-122"/>
              </a:rPr>
              <a:t>抗病高杆</a:t>
            </a:r>
            <a:endParaRPr lang="zh-CN" altLang="en-US" sz="2400" b="1">
              <a:solidFill>
                <a:srgbClr val="000000"/>
              </a:solidFill>
              <a:latin typeface="Arial" pitchFamily="34" charset="0"/>
              <a:ea typeface="Arial" pitchFamily="34" charset="0"/>
            </a:endParaRPr>
          </a:p>
        </p:txBody>
      </p:sp>
      <p:sp>
        <p:nvSpPr>
          <p:cNvPr id="46088" name="文本框 5" title=""/>
          <p:cNvSpPr/>
          <p:nvPr/>
        </p:nvSpPr>
        <p:spPr>
          <a:xfrm>
            <a:off x="149225" y="3960813"/>
            <a:ext cx="495300" cy="461962"/>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P:</a:t>
            </a:r>
            <a:endParaRPr lang="en-US" altLang="zh-CN" sz="2400">
              <a:solidFill>
                <a:srgbClr val="000000"/>
              </a:solidFill>
              <a:latin typeface="Arial" pitchFamily="34" charset="0"/>
              <a:ea typeface="黑体" panose="02010609060101010101" pitchFamily="49" charset="-122"/>
            </a:endParaRPr>
          </a:p>
        </p:txBody>
      </p:sp>
      <p:sp>
        <p:nvSpPr>
          <p:cNvPr id="46089" name="文本框 6" title=""/>
          <p:cNvSpPr/>
          <p:nvPr/>
        </p:nvSpPr>
        <p:spPr>
          <a:xfrm>
            <a:off x="-12700" y="5057775"/>
            <a:ext cx="650875" cy="4603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F1:</a:t>
            </a:r>
            <a:endParaRPr lang="en-US" altLang="zh-CN" sz="2400">
              <a:solidFill>
                <a:srgbClr val="000000"/>
              </a:solidFill>
              <a:latin typeface="Arial" pitchFamily="34" charset="0"/>
              <a:ea typeface="黑体" panose="02010609060101010101" pitchFamily="49" charset="-122"/>
            </a:endParaRPr>
          </a:p>
        </p:txBody>
      </p:sp>
      <p:sp>
        <p:nvSpPr>
          <p:cNvPr id="46090" name="文本框 7" title=""/>
          <p:cNvSpPr/>
          <p:nvPr/>
        </p:nvSpPr>
        <p:spPr>
          <a:xfrm>
            <a:off x="2035175" y="5057775"/>
            <a:ext cx="1422400" cy="4603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b="1">
                <a:solidFill>
                  <a:srgbClr val="000000"/>
                </a:solidFill>
                <a:latin typeface="Arial" pitchFamily="34" charset="0"/>
                <a:ea typeface="宋体" panose="02010600030101010101" pitchFamily="2" charset="-122"/>
              </a:rPr>
              <a:t>抗病高杆</a:t>
            </a:r>
            <a:endParaRPr lang="zh-CN" altLang="en-US" sz="2400" b="1">
              <a:solidFill>
                <a:srgbClr val="000000"/>
              </a:solidFill>
              <a:latin typeface="Arial" pitchFamily="34" charset="0"/>
              <a:ea typeface="Arial" pitchFamily="34" charset="0"/>
            </a:endParaRPr>
          </a:p>
        </p:txBody>
      </p:sp>
      <p:sp>
        <p:nvSpPr>
          <p:cNvPr id="46091" name="Rectangle 10" title=""/>
          <p:cNvSpPr/>
          <p:nvPr/>
        </p:nvSpPr>
        <p:spPr>
          <a:xfrm>
            <a:off x="2611438" y="5445125"/>
            <a:ext cx="1063625"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RrDd</a:t>
            </a:r>
            <a:endParaRPr lang="en-US" altLang="zh-CN" sz="2800" b="1">
              <a:solidFill>
                <a:srgbClr val="FF0000"/>
              </a:solidFill>
              <a:latin typeface="Arial" pitchFamily="34" charset="0"/>
              <a:ea typeface="黑体" panose="02010609060101010101" pitchFamily="49" charset="-122"/>
            </a:endParaRPr>
          </a:p>
        </p:txBody>
      </p:sp>
      <p:sp>
        <p:nvSpPr>
          <p:cNvPr id="46092" name="Rectangle 10" title=""/>
          <p:cNvSpPr/>
          <p:nvPr/>
        </p:nvSpPr>
        <p:spPr>
          <a:xfrm>
            <a:off x="1258888" y="3563938"/>
            <a:ext cx="903287"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rrdd</a:t>
            </a:r>
            <a:endParaRPr lang="en-US" altLang="zh-CN" sz="2800" b="1">
              <a:solidFill>
                <a:srgbClr val="FF0000"/>
              </a:solidFill>
              <a:latin typeface="Arial" pitchFamily="34" charset="0"/>
              <a:ea typeface="黑体" panose="02010609060101010101" pitchFamily="49" charset="-122"/>
            </a:endParaRPr>
          </a:p>
        </p:txBody>
      </p:sp>
      <p:sp>
        <p:nvSpPr>
          <p:cNvPr id="46093" name="Rectangle 10" title=""/>
          <p:cNvSpPr/>
          <p:nvPr/>
        </p:nvSpPr>
        <p:spPr>
          <a:xfrm>
            <a:off x="4427538" y="3551238"/>
            <a:ext cx="1222375"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RRDD</a:t>
            </a:r>
            <a:endParaRPr lang="en-US" altLang="zh-CN" sz="2800" b="1">
              <a:solidFill>
                <a:srgbClr val="FF0000"/>
              </a:solidFill>
              <a:latin typeface="Arial" pitchFamily="34" charset="0"/>
              <a:ea typeface="黑体" panose="02010609060101010101" pitchFamily="49" charset="-122"/>
            </a:endParaRPr>
          </a:p>
        </p:txBody>
      </p:sp>
      <p:sp>
        <p:nvSpPr>
          <p:cNvPr id="46094" name="文本框 12" title=""/>
          <p:cNvSpPr/>
          <p:nvPr/>
        </p:nvSpPr>
        <p:spPr>
          <a:xfrm>
            <a:off x="65088" y="4452938"/>
            <a:ext cx="1106487" cy="461962"/>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a:solidFill>
                  <a:srgbClr val="000000"/>
                </a:solidFill>
                <a:latin typeface="Arial" pitchFamily="34" charset="0"/>
                <a:ea typeface="宋体" panose="02010600030101010101" pitchFamily="2" charset="-122"/>
              </a:rPr>
              <a:t>配子：</a:t>
            </a:r>
            <a:endParaRPr lang="zh-CN" altLang="en-US" sz="2400">
              <a:solidFill>
                <a:srgbClr val="000000"/>
              </a:solidFill>
              <a:latin typeface="Arial" pitchFamily="34" charset="0"/>
              <a:ea typeface="Arial" pitchFamily="34" charset="0"/>
            </a:endParaRPr>
          </a:p>
        </p:txBody>
      </p:sp>
      <p:sp>
        <p:nvSpPr>
          <p:cNvPr id="46095" name="Rectangle 10" title=""/>
          <p:cNvSpPr/>
          <p:nvPr/>
        </p:nvSpPr>
        <p:spPr>
          <a:xfrm>
            <a:off x="1300163" y="4421188"/>
            <a:ext cx="542925"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rd</a:t>
            </a:r>
            <a:endParaRPr lang="en-US" altLang="zh-CN" sz="2800" b="1">
              <a:solidFill>
                <a:srgbClr val="FF0000"/>
              </a:solidFill>
              <a:latin typeface="Arial" pitchFamily="34" charset="0"/>
              <a:ea typeface="黑体" panose="02010609060101010101" pitchFamily="49" charset="-122"/>
            </a:endParaRPr>
          </a:p>
        </p:txBody>
      </p:sp>
      <p:sp>
        <p:nvSpPr>
          <p:cNvPr id="46096" name="Rectangle 10" title=""/>
          <p:cNvSpPr/>
          <p:nvPr/>
        </p:nvSpPr>
        <p:spPr>
          <a:xfrm>
            <a:off x="4645025" y="4391025"/>
            <a:ext cx="703263"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RD</a:t>
            </a:r>
            <a:endParaRPr lang="en-US" altLang="zh-CN" sz="2800" b="1">
              <a:solidFill>
                <a:srgbClr val="FF0000"/>
              </a:solidFill>
              <a:latin typeface="Arial" pitchFamily="34" charset="0"/>
              <a:ea typeface="黑体" panose="02010609060101010101" pitchFamily="49" charset="-122"/>
            </a:endParaRPr>
          </a:p>
        </p:txBody>
      </p:sp>
      <p:sp>
        <p:nvSpPr>
          <p:cNvPr id="46097" name="文本框 17" title=""/>
          <p:cNvSpPr/>
          <p:nvPr/>
        </p:nvSpPr>
        <p:spPr>
          <a:xfrm>
            <a:off x="71438" y="6153150"/>
            <a:ext cx="652462"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F2:</a:t>
            </a:r>
            <a:endParaRPr lang="en-US" altLang="zh-CN" sz="2400">
              <a:solidFill>
                <a:srgbClr val="000000"/>
              </a:solidFill>
              <a:latin typeface="Arial" pitchFamily="34" charset="0"/>
              <a:ea typeface="黑体" panose="02010609060101010101" pitchFamily="49" charset="-122"/>
            </a:endParaRPr>
          </a:p>
        </p:txBody>
      </p:sp>
      <p:sp>
        <p:nvSpPr>
          <p:cNvPr id="46098" name="文本框 18" title=""/>
          <p:cNvSpPr/>
          <p:nvPr/>
        </p:nvSpPr>
        <p:spPr>
          <a:xfrm>
            <a:off x="1389063" y="6153150"/>
            <a:ext cx="5754687"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b="1">
                <a:solidFill>
                  <a:srgbClr val="000000"/>
                </a:solidFill>
                <a:latin typeface="Arial" pitchFamily="34" charset="0"/>
                <a:ea typeface="宋体" panose="02010600030101010101" pitchFamily="2" charset="-122"/>
                <a:sym typeface="+mn-ea"/>
              </a:rPr>
              <a:t>抗病高杆</a:t>
            </a:r>
            <a:r>
              <a:rPr lang="en-US" altLang="zh-CN" sz="2400" b="1">
                <a:solidFill>
                  <a:srgbClr val="000000"/>
                </a:solidFill>
                <a:latin typeface="黑体" panose="02010609060101010101" pitchFamily="49" charset="-122"/>
                <a:ea typeface="黑体" panose="02010609060101010101" pitchFamily="49" charset="-122"/>
                <a:sym typeface="+mn-ea"/>
              </a:rPr>
              <a:t>:</a:t>
            </a:r>
            <a:r>
              <a:rPr lang="zh-CN" altLang="en-US" sz="2400" b="1">
                <a:solidFill>
                  <a:srgbClr val="000000"/>
                </a:solidFill>
                <a:latin typeface="Arial" pitchFamily="34" charset="0"/>
                <a:ea typeface="宋体" panose="02010600030101010101" pitchFamily="2" charset="-122"/>
                <a:sym typeface="+mn-ea"/>
              </a:rPr>
              <a:t>抗病矮杆</a:t>
            </a:r>
            <a:r>
              <a:rPr lang="en-US" altLang="zh-CN" sz="2400" b="1">
                <a:solidFill>
                  <a:srgbClr val="000000"/>
                </a:solidFill>
                <a:latin typeface="黑体" panose="02010609060101010101" pitchFamily="49" charset="-122"/>
                <a:ea typeface="黑体" panose="02010609060101010101" pitchFamily="49" charset="-122"/>
                <a:sym typeface="+mn-ea"/>
              </a:rPr>
              <a:t>:</a:t>
            </a:r>
            <a:r>
              <a:rPr lang="zh-CN" altLang="en-US" sz="2400" b="1">
                <a:solidFill>
                  <a:srgbClr val="000000"/>
                </a:solidFill>
                <a:latin typeface="Arial" pitchFamily="34" charset="0"/>
                <a:ea typeface="宋体" panose="02010600030101010101" pitchFamily="2" charset="-122"/>
                <a:sym typeface="+mn-ea"/>
              </a:rPr>
              <a:t>感病高杆：感病矮杆</a:t>
            </a:r>
            <a:endParaRPr lang="zh-CN" altLang="en-US" sz="2400">
              <a:solidFill>
                <a:srgbClr val="000000"/>
              </a:solidFill>
              <a:latin typeface="Arial" pitchFamily="34" charset="0"/>
              <a:ea typeface="Arial" pitchFamily="34" charset="0"/>
            </a:endParaRPr>
          </a:p>
        </p:txBody>
      </p:sp>
      <p:grpSp>
        <p:nvGrpSpPr>
          <p:cNvPr id="46099" name="组合 19" title=""/>
          <p:cNvGrpSpPr/>
          <p:nvPr/>
        </p:nvGrpSpPr>
        <p:grpSpPr>
          <a:xfrm>
            <a:off x="3582988" y="5086350"/>
            <a:ext cx="560387" cy="460375"/>
            <a:chOff x="6100" y="5875"/>
            <a:chExt cx="662" cy="545"/>
          </a:xfrm>
        </p:grpSpPr>
        <p:sp>
          <p:nvSpPr>
            <p:cNvPr id="46100" name="Oval 27"/>
            <p:cNvSpPr/>
            <p:nvPr/>
          </p:nvSpPr>
          <p:spPr>
            <a:xfrm>
              <a:off x="6196" y="5935"/>
              <a:ext cx="471" cy="442"/>
            </a:xfrm>
            <a:prstGeom prst="ellipse">
              <a:avLst/>
            </a:prstGeom>
            <a:noFill/>
            <a:ln w="28575" cap="flat" cmpd="sng">
              <a:solidFill>
                <a:schemeClr val="tx1"/>
              </a:solidFill>
              <a:prstDash val="solid"/>
              <a:headEnd type="none" w="med" len="med"/>
              <a:tailEnd type="none" w="med" len="med"/>
            </a:ln>
          </p:spPr>
          <p:txBody>
            <a:bodyPr wrap="none" anchor="ctr" anchorCtr="0"/>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eaLnBrk="1" hangingPunct="1"/>
              <a:endParaRPr lang="zh-CN" altLang="zh-CN" sz="1700" b="1">
                <a:solidFill>
                  <a:srgbClr val="000000"/>
                </a:solidFill>
                <a:latin typeface="宋体" panose="02010600030101010101" pitchFamily="2" charset="-122"/>
                <a:ea typeface="宋体" panose="02010600030101010101" pitchFamily="2" charset="-122"/>
                <a:sym typeface="Calibri"/>
              </a:endParaRPr>
            </a:p>
          </p:txBody>
        </p:sp>
        <p:sp>
          <p:nvSpPr>
            <p:cNvPr id="46101" name="Text Box 26"/>
            <p:cNvSpPr/>
            <p:nvPr/>
          </p:nvSpPr>
          <p:spPr>
            <a:xfrm>
              <a:off x="6100" y="5875"/>
              <a:ext cx="662" cy="54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spcBef>
                  <a:spcPct val="50000"/>
                </a:spcBef>
              </a:pPr>
              <a:r>
                <a:rPr lang="en-US" altLang="zh-CN" sz="2400" b="1">
                  <a:solidFill>
                    <a:srgbClr val="000000"/>
                  </a:solidFill>
                  <a:latin typeface="宋体" panose="02010600030101010101" pitchFamily="2" charset="-122"/>
                  <a:sym typeface="华文新魏" panose="02010800040101010101" pitchFamily="2" charset="-122"/>
                </a:rPr>
                <a:t>×</a:t>
              </a:r>
              <a:endParaRPr lang="en-US" altLang="zh-CN" sz="2400">
                <a:solidFill>
                  <a:srgbClr val="000000"/>
                </a:solidFill>
                <a:latin typeface="宋体" panose="02010600030101010101" pitchFamily="2" charset="-122"/>
                <a:ea typeface="Arial" pitchFamily="34" charset="0"/>
              </a:endParaRPr>
            </a:p>
          </p:txBody>
        </p:sp>
      </p:grpSp>
      <p:sp>
        <p:nvSpPr>
          <p:cNvPr id="46102" name="文本框 20" title=""/>
          <p:cNvSpPr/>
          <p:nvPr/>
        </p:nvSpPr>
        <p:spPr>
          <a:xfrm>
            <a:off x="1925638" y="6461125"/>
            <a:ext cx="4845050"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9   ∶  3    ∶  3      </a:t>
            </a:r>
            <a:r>
              <a:rPr lang="zh-CN" altLang="en-US" sz="2400" b="1">
                <a:solidFill>
                  <a:srgbClr val="000000"/>
                </a:solidFill>
                <a:latin typeface="黑体" panose="02010609060101010101" pitchFamily="49" charset="-122"/>
                <a:ea typeface="黑体" panose="02010609060101010101" pitchFamily="49" charset="-122"/>
                <a:sym typeface="+mn-ea"/>
              </a:rPr>
              <a:t>：   </a:t>
            </a:r>
            <a:r>
              <a:rPr lang="en-US" altLang="zh-CN" sz="2400" b="1">
                <a:solidFill>
                  <a:srgbClr val="000000"/>
                </a:solidFill>
                <a:latin typeface="黑体" panose="02010609060101010101" pitchFamily="49" charset="-122"/>
                <a:ea typeface="黑体" panose="02010609060101010101" pitchFamily="49" charset="-122"/>
                <a:sym typeface="+mn-ea"/>
              </a:rPr>
              <a:t>1</a:t>
            </a:r>
            <a:endParaRPr lang="en-US" altLang="zh-CN" sz="2400" b="1">
              <a:solidFill>
                <a:srgbClr val="000000"/>
              </a:solidFill>
              <a:latin typeface="黑体" panose="02010609060101010101" pitchFamily="49" charset="-122"/>
              <a:ea typeface="黑体" panose="02010609060101010101" pitchFamily="49" charset="-122"/>
              <a:sym typeface="+mn-ea"/>
            </a:endParaRPr>
          </a:p>
        </p:txBody>
      </p:sp>
      <p:graphicFrame>
        <p:nvGraphicFramePr>
          <p:cNvPr id="46103" name="对象 2" title=""/>
          <p:cNvGraphicFramePr>
            <a:graphicFrameLocks noChangeAspect="1"/>
          </p:cNvGraphicFramePr>
          <p:nvPr>
            <p:custDataLst>
              <p:tags r:id="rId2"/>
            </p:custDataLst>
          </p:nvPr>
        </p:nvGraphicFramePr>
        <p:xfrm>
          <a:off x="7740650" y="2830513"/>
          <a:ext cx="4335463" cy="3930650"/>
        </p:xfrm>
        <a:graphic>
          <a:graphicData uri="http://schemas.openxmlformats.org/presentationml/2006/ole">
            <mc:AlternateContent>
              <mc:Choice xmlns:v="urn:schemas-microsoft-com:vml" Requires="v">
                <p:oleObj spid="_x0000_s1039" r:id="rId3" imgW="4829175" imgH="6457950" progId="Paint.Picture">
                  <p:embed/>
                </p:oleObj>
              </mc:Choice>
              <mc:Fallback>
                <p:oleObj r:id="rId3" imgW="4829175" imgH="6457950" progId="Paint.Picture">
                  <p:embed/>
                  <p:pic>
                    <p:nvPicPr>
                      <p:cNvPr id="0" name="OLE substitute image"/>
                      <p:cNvPicPr/>
                      <p:nvPr/>
                    </p:nvPicPr>
                    <p:blipFill>
                      <a:blip r:embed="rId4"/>
                      <a:stretch>
                        <a:fillRect/>
                      </a:stretch>
                    </p:blipFill>
                    <p:spPr>
                      <a:xfrm>
                        <a:off x="7740650" y="2830513"/>
                        <a:ext cx="4335463" cy="3930650"/>
                      </a:xfrm>
                      <a:prstGeom prst="rect">
                        <a:avLst/>
                      </a:prstGeom>
                      <a:noFill/>
                      <a:ln w="38100">
                        <a:noFill/>
                        <a:miter lim="800000"/>
                      </a:ln>
                    </p:spPr>
                  </p:pic>
                </p:oleObj>
              </mc:Fallback>
            </mc:AlternateContent>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6083"/>
                                        </p:tgtEl>
                                        <p:attrNameLst>
                                          <p:attrName>style.visibility</p:attrName>
                                        </p:attrNameLst>
                                      </p:cBhvr>
                                      <p:to>
                                        <p:strVal val="visible"/>
                                      </p:to>
                                    </p:set>
                                    <p:anim calcmode="lin" valueType="num">
                                      <p:cBhvr additive="base">
                                        <p:cTn id="7" dur="500" fill="hold"/>
                                        <p:tgtEl>
                                          <p:spTgt spid="46083"/>
                                        </p:tgtEl>
                                        <p:attrNameLst>
                                          <p:attrName>ppt_x</p:attrName>
                                        </p:attrNameLst>
                                      </p:cBhvr>
                                      <p:tavLst>
                                        <p:tav tm="0">
                                          <p:val>
                                            <p:strVal val="#ppt_x"/>
                                          </p:val>
                                        </p:tav>
                                        <p:tav tm="100000">
                                          <p:val>
                                            <p:strVal val="#ppt_x"/>
                                          </p:val>
                                        </p:tav>
                                      </p:tavLst>
                                    </p:anim>
                                    <p:anim calcmode="lin" valueType="num">
                                      <p:cBhvr additive="base">
                                        <p:cTn id="8" dur="500" fill="hold"/>
                                        <p:tgtEl>
                                          <p:spTgt spid="4608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4" dur="500" fill="hold" grpId="0" nodeType="clickEffect">
                                  <p:stCondLst>
                                    <p:cond delay="0"/>
                                  </p:stCondLst>
                                  <p:childTnLst>
                                    <p:set>
                                      <p:cBhvr>
                                        <p:cTn id="12" dur="1" fill="hold">
                                          <p:stCondLst>
                                            <p:cond delay="0"/>
                                          </p:stCondLst>
                                        </p:cTn>
                                        <p:tgtEl>
                                          <p:spTgt spid="46088"/>
                                        </p:tgtEl>
                                        <p:attrNameLst>
                                          <p:attrName>style.visibility</p:attrName>
                                        </p:attrNameLst>
                                      </p:cBhvr>
                                      <p:to>
                                        <p:strVal val="visible"/>
                                      </p:to>
                                    </p:set>
                                    <p:animEffect transition="in" filter="wipe(down)">
                                      <p:cBhvr>
                                        <p:cTn id="13" dur="500" fill="hold"/>
                                        <p:tgtEl>
                                          <p:spTgt spid="4608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4" dur="500" fill="hold" grpId="0" nodeType="clickEffect">
                                  <p:stCondLst>
                                    <p:cond delay="0"/>
                                  </p:stCondLst>
                                  <p:childTnLst>
                                    <p:set>
                                      <p:cBhvr>
                                        <p:cTn id="17" dur="1" fill="hold">
                                          <p:stCondLst>
                                            <p:cond delay="0"/>
                                          </p:stCondLst>
                                        </p:cTn>
                                        <p:tgtEl>
                                          <p:spTgt spid="46085"/>
                                        </p:tgtEl>
                                        <p:attrNameLst>
                                          <p:attrName>style.visibility</p:attrName>
                                        </p:attrNameLst>
                                      </p:cBhvr>
                                      <p:to>
                                        <p:strVal val="visible"/>
                                      </p:to>
                                    </p:set>
                                    <p:animEffect transition="in" filter="wipe(down)">
                                      <p:cBhvr>
                                        <p:cTn id="18" dur="500" fill="hold"/>
                                        <p:tgtEl>
                                          <p:spTgt spid="46085"/>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4" dur="500" fill="hold" grpId="0" nodeType="clickEffect">
                                  <p:stCondLst>
                                    <p:cond delay="0"/>
                                  </p:stCondLst>
                                  <p:childTnLst>
                                    <p:set>
                                      <p:cBhvr>
                                        <p:cTn id="22" dur="1" fill="hold">
                                          <p:stCondLst>
                                            <p:cond delay="0"/>
                                          </p:stCondLst>
                                        </p:cTn>
                                        <p:tgtEl>
                                          <p:spTgt spid="46086"/>
                                        </p:tgtEl>
                                        <p:attrNameLst>
                                          <p:attrName>style.visibility</p:attrName>
                                        </p:attrNameLst>
                                      </p:cBhvr>
                                      <p:to>
                                        <p:strVal val="visible"/>
                                      </p:to>
                                    </p:set>
                                    <p:animEffect transition="in" filter="wipe(down)">
                                      <p:cBhvr>
                                        <p:cTn id="23" dur="500" fill="hold"/>
                                        <p:tgtEl>
                                          <p:spTgt spid="46086"/>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4" dur="500" fill="hold" grpId="0" nodeType="clickEffect">
                                  <p:stCondLst>
                                    <p:cond delay="0"/>
                                  </p:stCondLst>
                                  <p:childTnLst>
                                    <p:set>
                                      <p:cBhvr>
                                        <p:cTn id="27" dur="1" fill="hold">
                                          <p:stCondLst>
                                            <p:cond delay="0"/>
                                          </p:stCondLst>
                                        </p:cTn>
                                        <p:tgtEl>
                                          <p:spTgt spid="46087"/>
                                        </p:tgtEl>
                                        <p:attrNameLst>
                                          <p:attrName>style.visibility</p:attrName>
                                        </p:attrNameLst>
                                      </p:cBhvr>
                                      <p:to>
                                        <p:strVal val="visible"/>
                                      </p:to>
                                    </p:set>
                                    <p:animEffect transition="in" filter="wipe(down)">
                                      <p:cBhvr>
                                        <p:cTn id="28" dur="500" fill="hold"/>
                                        <p:tgtEl>
                                          <p:spTgt spid="46087"/>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3" presetClass="entr" presetSubtype="10" dur="500" fill="hold" grpId="0" nodeType="clickEffect">
                                  <p:stCondLst>
                                    <p:cond delay="0"/>
                                  </p:stCondLst>
                                  <p:childTnLst>
                                    <p:set>
                                      <p:cBhvr>
                                        <p:cTn id="32" dur="1" fill="hold">
                                          <p:stCondLst>
                                            <p:cond delay="0"/>
                                          </p:stCondLst>
                                        </p:cTn>
                                        <p:tgtEl>
                                          <p:spTgt spid="46092"/>
                                        </p:tgtEl>
                                        <p:attrNameLst>
                                          <p:attrName>style.visibility</p:attrName>
                                        </p:attrNameLst>
                                      </p:cBhvr>
                                      <p:to>
                                        <p:strVal val="visible"/>
                                      </p:to>
                                    </p:set>
                                    <p:animEffect transition="in" filter="blinds(horizontal)">
                                      <p:cBhvr>
                                        <p:cTn id="33" dur="500" fill="hold"/>
                                        <p:tgtEl>
                                          <p:spTgt spid="46092"/>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3" presetClass="entr" presetSubtype="10" dur="500" fill="hold" grpId="0" nodeType="clickEffect">
                                  <p:stCondLst>
                                    <p:cond delay="0"/>
                                  </p:stCondLst>
                                  <p:childTnLst>
                                    <p:set>
                                      <p:cBhvr>
                                        <p:cTn id="37" dur="1" fill="hold">
                                          <p:stCondLst>
                                            <p:cond delay="0"/>
                                          </p:stCondLst>
                                        </p:cTn>
                                        <p:tgtEl>
                                          <p:spTgt spid="46093"/>
                                        </p:tgtEl>
                                        <p:attrNameLst>
                                          <p:attrName>style.visibility</p:attrName>
                                        </p:attrNameLst>
                                      </p:cBhvr>
                                      <p:to>
                                        <p:strVal val="visible"/>
                                      </p:to>
                                    </p:set>
                                    <p:animEffect transition="in" filter="blinds(horizontal)">
                                      <p:cBhvr>
                                        <p:cTn id="38" dur="500" fill="hold"/>
                                        <p:tgtEl>
                                          <p:spTgt spid="46093"/>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22" presetClass="entr" presetSubtype="4" dur="500" fill="hold" grpId="0" nodeType="clickEffect">
                                  <p:stCondLst>
                                    <p:cond delay="0"/>
                                  </p:stCondLst>
                                  <p:childTnLst>
                                    <p:set>
                                      <p:cBhvr>
                                        <p:cTn id="42" dur="1" fill="hold">
                                          <p:stCondLst>
                                            <p:cond delay="0"/>
                                          </p:stCondLst>
                                        </p:cTn>
                                        <p:tgtEl>
                                          <p:spTgt spid="46094"/>
                                        </p:tgtEl>
                                        <p:attrNameLst>
                                          <p:attrName>style.visibility</p:attrName>
                                        </p:attrNameLst>
                                      </p:cBhvr>
                                      <p:to>
                                        <p:strVal val="visible"/>
                                      </p:to>
                                    </p:set>
                                    <p:animEffect transition="in" filter="wipe(down)">
                                      <p:cBhvr>
                                        <p:cTn id="43" dur="500" fill="hold"/>
                                        <p:tgtEl>
                                          <p:spTgt spid="46094"/>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3" presetClass="entr" presetSubtype="10" dur="500" fill="hold" grpId="0" nodeType="clickEffect">
                                  <p:stCondLst>
                                    <p:cond delay="0"/>
                                  </p:stCondLst>
                                  <p:childTnLst>
                                    <p:set>
                                      <p:cBhvr>
                                        <p:cTn id="47" dur="1" fill="hold">
                                          <p:stCondLst>
                                            <p:cond delay="0"/>
                                          </p:stCondLst>
                                        </p:cTn>
                                        <p:tgtEl>
                                          <p:spTgt spid="46095"/>
                                        </p:tgtEl>
                                        <p:attrNameLst>
                                          <p:attrName>style.visibility</p:attrName>
                                        </p:attrNameLst>
                                      </p:cBhvr>
                                      <p:to>
                                        <p:strVal val="visible"/>
                                      </p:to>
                                    </p:set>
                                    <p:animEffect transition="in" filter="blinds(horizontal)">
                                      <p:cBhvr>
                                        <p:cTn id="48" dur="500" fill="hold"/>
                                        <p:tgtEl>
                                          <p:spTgt spid="46095"/>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3" presetClass="entr" presetSubtype="10" dur="500" fill="hold" grpId="0" nodeType="clickEffect">
                                  <p:stCondLst>
                                    <p:cond delay="0"/>
                                  </p:stCondLst>
                                  <p:childTnLst>
                                    <p:set>
                                      <p:cBhvr>
                                        <p:cTn id="52" dur="1" fill="hold">
                                          <p:stCondLst>
                                            <p:cond delay="0"/>
                                          </p:stCondLst>
                                        </p:cTn>
                                        <p:tgtEl>
                                          <p:spTgt spid="46096"/>
                                        </p:tgtEl>
                                        <p:attrNameLst>
                                          <p:attrName>style.visibility</p:attrName>
                                        </p:attrNameLst>
                                      </p:cBhvr>
                                      <p:to>
                                        <p:strVal val="visible"/>
                                      </p:to>
                                    </p:set>
                                    <p:animEffect transition="in" filter="blinds(horizontal)">
                                      <p:cBhvr>
                                        <p:cTn id="53" dur="500" fill="hold"/>
                                        <p:tgtEl>
                                          <p:spTgt spid="46096"/>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22" presetClass="entr" presetSubtype="4" dur="500" fill="hold" grpId="0" nodeType="clickEffect">
                                  <p:stCondLst>
                                    <p:cond delay="0"/>
                                  </p:stCondLst>
                                  <p:childTnLst>
                                    <p:set>
                                      <p:cBhvr>
                                        <p:cTn id="57" dur="1" fill="hold">
                                          <p:stCondLst>
                                            <p:cond delay="0"/>
                                          </p:stCondLst>
                                        </p:cTn>
                                        <p:tgtEl>
                                          <p:spTgt spid="46089"/>
                                        </p:tgtEl>
                                        <p:attrNameLst>
                                          <p:attrName>style.visibility</p:attrName>
                                        </p:attrNameLst>
                                      </p:cBhvr>
                                      <p:to>
                                        <p:strVal val="visible"/>
                                      </p:to>
                                    </p:set>
                                    <p:animEffect transition="in" filter="wipe(down)">
                                      <p:cBhvr>
                                        <p:cTn id="58" dur="500" fill="hold"/>
                                        <p:tgtEl>
                                          <p:spTgt spid="46089"/>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3" presetClass="entr" presetSubtype="10" dur="500" fill="hold" grpId="0" nodeType="clickEffect">
                                  <p:stCondLst>
                                    <p:cond delay="0"/>
                                  </p:stCondLst>
                                  <p:childTnLst>
                                    <p:set>
                                      <p:cBhvr>
                                        <p:cTn id="62" dur="1" fill="hold">
                                          <p:stCondLst>
                                            <p:cond delay="0"/>
                                          </p:stCondLst>
                                        </p:cTn>
                                        <p:tgtEl>
                                          <p:spTgt spid="46091"/>
                                        </p:tgtEl>
                                        <p:attrNameLst>
                                          <p:attrName>style.visibility</p:attrName>
                                        </p:attrNameLst>
                                      </p:cBhvr>
                                      <p:to>
                                        <p:strVal val="visible"/>
                                      </p:to>
                                    </p:set>
                                    <p:animEffect transition="in" filter="blinds(horizontal)">
                                      <p:cBhvr>
                                        <p:cTn id="63" dur="500" fill="hold"/>
                                        <p:tgtEl>
                                          <p:spTgt spid="46091"/>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22" presetClass="entr" presetSubtype="4" dur="500" fill="hold" grpId="0" nodeType="clickEffect">
                                  <p:stCondLst>
                                    <p:cond delay="0"/>
                                  </p:stCondLst>
                                  <p:childTnLst>
                                    <p:set>
                                      <p:cBhvr>
                                        <p:cTn id="67" dur="1" fill="hold">
                                          <p:stCondLst>
                                            <p:cond delay="0"/>
                                          </p:stCondLst>
                                        </p:cTn>
                                        <p:tgtEl>
                                          <p:spTgt spid="46090"/>
                                        </p:tgtEl>
                                        <p:attrNameLst>
                                          <p:attrName>style.visibility</p:attrName>
                                        </p:attrNameLst>
                                      </p:cBhvr>
                                      <p:to>
                                        <p:strVal val="visible"/>
                                      </p:to>
                                    </p:set>
                                    <p:animEffect transition="in" filter="wipe(down)">
                                      <p:cBhvr>
                                        <p:cTn id="68" dur="500" fill="hold"/>
                                        <p:tgtEl>
                                          <p:spTgt spid="46090"/>
                                        </p:tgtEl>
                                      </p:cBhvr>
                                    </p:animEffect>
                                  </p:childTnLst>
                                </p:cTn>
                              </p:par>
                            </p:childTnLst>
                          </p:cTn>
                        </p:par>
                      </p:childTnLst>
                    </p:cTn>
                  </p:par>
                  <p:par>
                    <p:cTn id="69" fill="hold" nodeType="clickPar">
                      <p:stCondLst>
                        <p:cond delay="indefinite"/>
                      </p:stCondLst>
                      <p:childTnLst>
                        <p:par>
                          <p:cTn id="70" fill="hold">
                            <p:stCondLst>
                              <p:cond delay="0"/>
                            </p:stCondLst>
                            <p:childTnLst>
                              <p:par>
                                <p:cTn id="71" presetID="22" presetClass="entr" presetSubtype="4" dur="500" fill="hold" nodeType="clickEffect">
                                  <p:stCondLst>
                                    <p:cond delay="0"/>
                                  </p:stCondLst>
                                  <p:childTnLst>
                                    <p:set>
                                      <p:cBhvr>
                                        <p:cTn id="72" dur="1" fill="hold">
                                          <p:stCondLst>
                                            <p:cond delay="0"/>
                                          </p:stCondLst>
                                        </p:cTn>
                                        <p:tgtEl>
                                          <p:spTgt spid="46099"/>
                                        </p:tgtEl>
                                        <p:attrNameLst>
                                          <p:attrName>style.visibility</p:attrName>
                                        </p:attrNameLst>
                                      </p:cBhvr>
                                      <p:to>
                                        <p:strVal val="visible"/>
                                      </p:to>
                                    </p:set>
                                    <p:animEffect transition="in" filter="wipe(down)">
                                      <p:cBhvr>
                                        <p:cTn id="73" dur="500" fill="hold"/>
                                        <p:tgtEl>
                                          <p:spTgt spid="46099"/>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22" presetClass="entr" presetSubtype="4" dur="500" fill="hold" grpId="0" nodeType="clickEffect">
                                  <p:stCondLst>
                                    <p:cond delay="0"/>
                                  </p:stCondLst>
                                  <p:childTnLst>
                                    <p:set>
                                      <p:cBhvr>
                                        <p:cTn id="77" dur="1" fill="hold">
                                          <p:stCondLst>
                                            <p:cond delay="0"/>
                                          </p:stCondLst>
                                        </p:cTn>
                                        <p:tgtEl>
                                          <p:spTgt spid="46097"/>
                                        </p:tgtEl>
                                        <p:attrNameLst>
                                          <p:attrName>style.visibility</p:attrName>
                                        </p:attrNameLst>
                                      </p:cBhvr>
                                      <p:to>
                                        <p:strVal val="visible"/>
                                      </p:to>
                                    </p:set>
                                    <p:animEffect transition="in" filter="wipe(down)">
                                      <p:cBhvr>
                                        <p:cTn id="78" dur="500" fill="hold"/>
                                        <p:tgtEl>
                                          <p:spTgt spid="46097"/>
                                        </p:tgtEl>
                                      </p:cBhvr>
                                    </p:animEffect>
                                  </p:childTnLst>
                                </p:cTn>
                              </p:par>
                            </p:childTnLst>
                          </p:cTn>
                        </p:par>
                      </p:childTnLst>
                    </p:cTn>
                  </p:par>
                  <p:par>
                    <p:cTn id="79" fill="hold" nodeType="clickPar">
                      <p:stCondLst>
                        <p:cond delay="indefinite"/>
                      </p:stCondLst>
                      <p:childTnLst>
                        <p:par>
                          <p:cTn id="80" fill="hold">
                            <p:stCondLst>
                              <p:cond delay="0"/>
                            </p:stCondLst>
                            <p:childTnLst>
                              <p:par>
                                <p:cTn id="81" presetID="22" presetClass="entr" presetSubtype="4" dur="500" fill="hold" grpId="0" nodeType="clickEffect">
                                  <p:stCondLst>
                                    <p:cond delay="0"/>
                                  </p:stCondLst>
                                  <p:childTnLst>
                                    <p:set>
                                      <p:cBhvr>
                                        <p:cTn id="82" dur="1" fill="hold">
                                          <p:stCondLst>
                                            <p:cond delay="0"/>
                                          </p:stCondLst>
                                        </p:cTn>
                                        <p:tgtEl>
                                          <p:spTgt spid="46098"/>
                                        </p:tgtEl>
                                        <p:attrNameLst>
                                          <p:attrName>style.visibility</p:attrName>
                                        </p:attrNameLst>
                                      </p:cBhvr>
                                      <p:to>
                                        <p:strVal val="visible"/>
                                      </p:to>
                                    </p:set>
                                    <p:animEffect transition="in" filter="wipe(down)">
                                      <p:cBhvr>
                                        <p:cTn id="83" dur="500" fill="hold"/>
                                        <p:tgtEl>
                                          <p:spTgt spid="46098"/>
                                        </p:tgtEl>
                                      </p:cBhvr>
                                    </p:animEffect>
                                  </p:childTnLst>
                                </p:cTn>
                              </p:par>
                            </p:childTnLst>
                          </p:cTn>
                        </p:par>
                      </p:childTnLst>
                    </p:cTn>
                  </p:par>
                  <p:par>
                    <p:cTn id="84" fill="hold" nodeType="clickPar">
                      <p:stCondLst>
                        <p:cond delay="indefinite"/>
                      </p:stCondLst>
                      <p:childTnLst>
                        <p:par>
                          <p:cTn id="85" fill="hold">
                            <p:stCondLst>
                              <p:cond delay="0"/>
                            </p:stCondLst>
                            <p:childTnLst>
                              <p:par>
                                <p:cTn id="86" presetID="22" presetClass="entr" presetSubtype="4" dur="500" fill="hold" grpId="0" nodeType="clickEffect">
                                  <p:stCondLst>
                                    <p:cond delay="0"/>
                                  </p:stCondLst>
                                  <p:childTnLst>
                                    <p:set>
                                      <p:cBhvr>
                                        <p:cTn id="87" dur="1" fill="hold">
                                          <p:stCondLst>
                                            <p:cond delay="0"/>
                                          </p:stCondLst>
                                        </p:cTn>
                                        <p:tgtEl>
                                          <p:spTgt spid="46102"/>
                                        </p:tgtEl>
                                        <p:attrNameLst>
                                          <p:attrName>style.visibility</p:attrName>
                                        </p:attrNameLst>
                                      </p:cBhvr>
                                      <p:to>
                                        <p:strVal val="visible"/>
                                      </p:to>
                                    </p:set>
                                    <p:animEffect transition="in" filter="wipe(down)">
                                      <p:cBhvr>
                                        <p:cTn id="88" dur="500" fill="hold"/>
                                        <p:tgtEl>
                                          <p:spTgt spid="46102"/>
                                        </p:tgtEl>
                                      </p:cBhvr>
                                    </p:animEffect>
                                  </p:childTnLst>
                                </p:cTn>
                              </p:par>
                            </p:childTnLst>
                          </p:cTn>
                        </p:par>
                      </p:childTnLst>
                    </p:cTn>
                  </p:par>
                  <p:par>
                    <p:cTn id="89" fill="hold" nodeType="clickPar">
                      <p:stCondLst>
                        <p:cond delay="indefinite"/>
                      </p:stCondLst>
                      <p:childTnLst>
                        <p:par>
                          <p:cTn id="90" fill="hold">
                            <p:stCondLst>
                              <p:cond delay="0"/>
                            </p:stCondLst>
                            <p:childTnLst>
                              <p:par>
                                <p:cTn id="91" presetID="22" presetClass="entr" presetSubtype="4" dur="500" fill="hold" nodeType="clickEffect">
                                  <p:stCondLst>
                                    <p:cond delay="0"/>
                                  </p:stCondLst>
                                  <p:childTnLst>
                                    <p:set>
                                      <p:cBhvr>
                                        <p:cTn id="92" dur="1" fill="hold">
                                          <p:stCondLst>
                                            <p:cond delay="0"/>
                                          </p:stCondLst>
                                        </p:cTn>
                                        <p:tgtEl>
                                          <p:spTgt spid="46103"/>
                                        </p:tgtEl>
                                        <p:attrNameLst>
                                          <p:attrName>style.visibility</p:attrName>
                                        </p:attrNameLst>
                                      </p:cBhvr>
                                      <p:to>
                                        <p:strVal val="visible"/>
                                      </p:to>
                                    </p:set>
                                    <p:animEffect transition="in" filter="wipe(down)">
                                      <p:cBhvr>
                                        <p:cTn id="93" dur="500" fill="hold"/>
                                        <p:tgtEl>
                                          <p:spTgt spid="46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p:bldP spid="46085" grpId="0"/>
      <p:bldP spid="46086" grpId="0"/>
      <p:bldP spid="46087" grpId="0"/>
      <p:bldP spid="46088" grpId="0"/>
      <p:bldP spid="46089" grpId="0"/>
      <p:bldP spid="46090" grpId="0"/>
      <p:bldP spid="46091" grpId="0"/>
      <p:bldP spid="46092" grpId="0"/>
      <p:bldP spid="46093" grpId="0"/>
      <p:bldP spid="46094" grpId="0"/>
      <p:bldP spid="46095" grpId="0"/>
      <p:bldP spid="46096" grpId="0"/>
      <p:bldP spid="46097" grpId="0"/>
      <p:bldP spid="46098" grpId="0"/>
      <p:bldP spid="4610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5" name="Text Box 2" title=""/>
          <p:cNvSpPr/>
          <p:nvPr/>
        </p:nvSpPr>
        <p:spPr>
          <a:xfrm>
            <a:off x="150813" y="-331787"/>
            <a:ext cx="12041187" cy="2600325"/>
          </a:xfrm>
          <a:prstGeom prst="rect">
            <a:avLst/>
          </a:prstGeom>
          <a:noFill/>
          <a:ln>
            <a:noFill/>
            <a:miter lim="800000"/>
          </a:ln>
        </p:spPr>
        <p:txBody>
          <a:bodyPr lIns="0" tIns="0" rIns="0" bIns="0"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229995" eaLnBrk="1" hangingPunct="1">
              <a:lnSpc>
                <a:spcPts val="1350"/>
              </a:lnSpc>
              <a:tabLst>
                <a:tab pos="820420"/>
              </a:tabLst>
            </a:pPr>
            <a:endParaRPr lang="en-US" altLang="zh-CN" sz="24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1350"/>
              </a:lnSpc>
              <a:tabLst>
                <a:tab pos="820420"/>
              </a:tabLst>
            </a:pPr>
            <a:endParaRPr lang="en-US" altLang="zh-CN" sz="24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ct val="130000"/>
              </a:lnSpc>
              <a:tabLst>
                <a:tab pos="820420"/>
              </a:tabLst>
            </a:pPr>
            <a:r>
              <a:rPr lang="en-US" altLang="zh-CN" sz="2800" b="1">
                <a:solidFill>
                  <a:srgbClr val="000000"/>
                </a:solidFill>
                <a:latin typeface="黑体" panose="02010609060101010101" pitchFamily="49" charset="-122"/>
                <a:ea typeface="黑体" panose="02010609060101010101" pitchFamily="49" charset="-122"/>
              </a:rPr>
              <a:t>3</a:t>
            </a:r>
            <a:r>
              <a:rPr lang="zh-CN" altLang="en-US" sz="2800" b="1">
                <a:solidFill>
                  <a:srgbClr val="000000"/>
                </a:solidFill>
                <a:latin typeface="黑体" panose="02010609060101010101" pitchFamily="49" charset="-122"/>
                <a:ea typeface="黑体" panose="02010609060101010101" pitchFamily="49" charset="-122"/>
              </a:rPr>
              <a:t>．牵牛花的叶子有普通叶和枫形叶两种，种子有黑色和白色两种。现用普通叶白色种子纯种和枫形叶黑色种子纯种作为亲本进行杂交，得到的 </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1</a:t>
            </a:r>
            <a:r>
              <a:rPr lang="en-US" altLang="zh-CN" sz="2800" b="1">
                <a:solidFill>
                  <a:srgbClr val="000000"/>
                </a:solidFill>
                <a:latin typeface="黑体" panose="02010609060101010101" pitchFamily="49" charset="-122"/>
                <a:ea typeface="黑体" panose="02010609060101010101" pitchFamily="49" charset="-122"/>
              </a:rPr>
              <a:t> </a:t>
            </a:r>
            <a:r>
              <a:rPr lang="zh-CN" altLang="en-US" sz="2800" b="1">
                <a:solidFill>
                  <a:srgbClr val="000000"/>
                </a:solidFill>
                <a:latin typeface="黑体" panose="02010609060101010101" pitchFamily="49" charset="-122"/>
                <a:ea typeface="黑体" panose="02010609060101010101" pitchFamily="49" charset="-122"/>
              </a:rPr>
              <a:t>为普通叶黑色种子，</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1</a:t>
            </a:r>
            <a:r>
              <a:rPr lang="en-US" altLang="zh-CN" sz="2800" b="1">
                <a:solidFill>
                  <a:srgbClr val="000000"/>
                </a:solidFill>
                <a:latin typeface="黑体" panose="02010609060101010101" pitchFamily="49" charset="-122"/>
                <a:ea typeface="黑体" panose="02010609060101010101" pitchFamily="49" charset="-122"/>
              </a:rPr>
              <a:t> </a:t>
            </a:r>
            <a:r>
              <a:rPr lang="zh-CN" altLang="en-US" sz="2800" b="1">
                <a:solidFill>
                  <a:srgbClr val="000000"/>
                </a:solidFill>
                <a:latin typeface="黑体" panose="02010609060101010101" pitchFamily="49" charset="-122"/>
                <a:ea typeface="黑体" panose="02010609060101010101" pitchFamily="49" charset="-122"/>
              </a:rPr>
              <a:t>自交得 </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2</a:t>
            </a:r>
            <a:r>
              <a:rPr lang="zh-CN" altLang="en-US" sz="2800" b="1">
                <a:solidFill>
                  <a:srgbClr val="000000"/>
                </a:solidFill>
                <a:latin typeface="黑体" panose="02010609060101010101" pitchFamily="49" charset="-122"/>
                <a:ea typeface="黑体" panose="02010609060101010101" pitchFamily="49" charset="-122"/>
              </a:rPr>
              <a:t>，</a:t>
            </a:r>
            <a:r>
              <a:rPr lang="zh-CN" altLang="en-US" sz="2800" b="1">
                <a:solidFill>
                  <a:srgbClr val="FF0000"/>
                </a:solidFill>
                <a:latin typeface="黑体" panose="02010609060101010101" pitchFamily="49" charset="-122"/>
                <a:ea typeface="黑体" panose="02010609060101010101" pitchFamily="49" charset="-122"/>
              </a:rPr>
              <a:t>结果符合基因自由组合定律</a:t>
            </a:r>
            <a:r>
              <a:rPr lang="zh-CN" altLang="en-US" sz="2800" b="1">
                <a:solidFill>
                  <a:srgbClr val="000000"/>
                </a:solidFill>
                <a:latin typeface="黑体" panose="02010609060101010101" pitchFamily="49" charset="-122"/>
                <a:ea typeface="黑体" panose="02010609060101010101" pitchFamily="49" charset="-122"/>
              </a:rPr>
              <a:t>。下列对 </a:t>
            </a:r>
            <a:r>
              <a:rPr lang="en-US" altLang="zh-CN" sz="2800" b="1">
                <a:solidFill>
                  <a:srgbClr val="000000"/>
                </a:solidFill>
                <a:latin typeface="黑体" panose="02010609060101010101" pitchFamily="49" charset="-122"/>
                <a:ea typeface="黑体" panose="02010609060101010101" pitchFamily="49" charset="-122"/>
              </a:rPr>
              <a:t>F</a:t>
            </a:r>
            <a:r>
              <a:rPr lang="en-US" altLang="zh-CN" sz="2800" b="1" baseline="-25000">
                <a:solidFill>
                  <a:srgbClr val="000000"/>
                </a:solidFill>
                <a:latin typeface="黑体" panose="02010609060101010101" pitchFamily="49" charset="-122"/>
                <a:ea typeface="黑体" panose="02010609060101010101" pitchFamily="49" charset="-122"/>
              </a:rPr>
              <a:t>2</a:t>
            </a:r>
            <a:r>
              <a:rPr lang="en-US" altLang="zh-CN" sz="2800" b="1">
                <a:solidFill>
                  <a:srgbClr val="000000"/>
                </a:solidFill>
                <a:latin typeface="黑体" panose="02010609060101010101" pitchFamily="49" charset="-122"/>
                <a:ea typeface="黑体" panose="02010609060101010101" pitchFamily="49" charset="-122"/>
              </a:rPr>
              <a:t> </a:t>
            </a:r>
            <a:r>
              <a:rPr lang="zh-CN" altLang="en-US" sz="2800" b="1">
                <a:solidFill>
                  <a:srgbClr val="000000"/>
                </a:solidFill>
                <a:latin typeface="黑体" panose="02010609060101010101" pitchFamily="49" charset="-122"/>
                <a:ea typeface="黑体" panose="02010609060101010101" pitchFamily="49" charset="-122"/>
              </a:rPr>
              <a:t>的叙述中错误的是</a:t>
            </a:r>
            <a:endParaRPr lang="zh-CN" altLang="en-US" sz="2800" b="1">
              <a:solidFill>
                <a:srgbClr val="000000"/>
              </a:solidFill>
              <a:latin typeface="黑体" panose="02010609060101010101" pitchFamily="49" charset="-122"/>
              <a:ea typeface="黑体" panose="02010609060101010101" pitchFamily="49" charset="-122"/>
            </a:endParaRPr>
          </a:p>
        </p:txBody>
      </p:sp>
      <p:sp>
        <p:nvSpPr>
          <p:cNvPr id="47106" name="Text Box 5" title=""/>
          <p:cNvSpPr/>
          <p:nvPr/>
        </p:nvSpPr>
        <p:spPr>
          <a:xfrm>
            <a:off x="150813" y="2716213"/>
            <a:ext cx="6665912" cy="3476625"/>
          </a:xfrm>
          <a:prstGeom prst="rect">
            <a:avLst/>
          </a:prstGeom>
          <a:noFill/>
          <a:ln>
            <a:noFill/>
            <a:miter lim="800000"/>
          </a:ln>
        </p:spPr>
        <p:txBody>
          <a:bodyPr lIns="0" tIns="0" rIns="0" bIns="0"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229995" eaLnBrk="1" hangingPunct="1">
              <a:lnSpc>
                <a:spcPts val="3460"/>
              </a:lnSpc>
              <a:tabLst>
                <a:tab pos="820420"/>
              </a:tabLst>
            </a:pPr>
            <a:r>
              <a:rPr lang="en-US" altLang="zh-CN" sz="2800" b="1">
                <a:solidFill>
                  <a:srgbClr val="000000"/>
                </a:solidFill>
                <a:latin typeface="黑体" panose="02010609060101010101" pitchFamily="49" charset="-122"/>
                <a:ea typeface="黑体" panose="02010609060101010101" pitchFamily="49" charset="-122"/>
              </a:rPr>
              <a:t>A</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F2 </a:t>
            </a:r>
            <a:r>
              <a:rPr lang="zh-CN" altLang="en-US" sz="2800" b="1">
                <a:solidFill>
                  <a:srgbClr val="000000"/>
                </a:solidFill>
                <a:latin typeface="黑体" panose="02010609060101010101" pitchFamily="49" charset="-122"/>
                <a:ea typeface="黑体" panose="02010609060101010101" pitchFamily="49" charset="-122"/>
              </a:rPr>
              <a:t>中有 </a:t>
            </a:r>
            <a:r>
              <a:rPr lang="en-US" altLang="zh-CN" sz="2800" b="1">
                <a:solidFill>
                  <a:srgbClr val="000000"/>
                </a:solidFill>
                <a:latin typeface="黑体" panose="02010609060101010101" pitchFamily="49" charset="-122"/>
                <a:ea typeface="黑体" panose="02010609060101010101" pitchFamily="49" charset="-122"/>
              </a:rPr>
              <a:t>9 </a:t>
            </a:r>
            <a:r>
              <a:rPr lang="zh-CN" altLang="en-US" sz="2800" b="1">
                <a:solidFill>
                  <a:srgbClr val="000000"/>
                </a:solidFill>
                <a:latin typeface="黑体" panose="02010609060101010101" pitchFamily="49" charset="-122"/>
                <a:ea typeface="黑体" panose="02010609060101010101" pitchFamily="49" charset="-122"/>
              </a:rPr>
              <a:t>种基因型，</a:t>
            </a:r>
            <a:r>
              <a:rPr lang="en-US" altLang="zh-CN" sz="2800" b="1">
                <a:solidFill>
                  <a:srgbClr val="000000"/>
                </a:solidFill>
                <a:latin typeface="黑体" panose="02010609060101010101" pitchFamily="49" charset="-122"/>
                <a:ea typeface="黑体" panose="02010609060101010101" pitchFamily="49" charset="-122"/>
              </a:rPr>
              <a:t>4 </a:t>
            </a:r>
            <a:r>
              <a:rPr lang="zh-CN" altLang="en-US" sz="2800" b="1">
                <a:solidFill>
                  <a:srgbClr val="000000"/>
                </a:solidFill>
                <a:latin typeface="黑体" panose="02010609060101010101" pitchFamily="49" charset="-122"/>
                <a:ea typeface="黑体" panose="02010609060101010101" pitchFamily="49" charset="-122"/>
              </a:rPr>
              <a:t>种表现型</a:t>
            </a:r>
            <a:endParaRPr lang="zh-CN" altLang="en-US" sz="28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1350"/>
              </a:lnSpc>
              <a:tabLst>
                <a:tab pos="820420"/>
              </a:tabLst>
            </a:pPr>
            <a:endParaRPr lang="zh-CN" altLang="en-US" sz="28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4725"/>
              </a:lnSpc>
              <a:tabLst>
                <a:tab pos="820420"/>
              </a:tabLst>
            </a:pPr>
            <a:r>
              <a:rPr lang="en-US" altLang="zh-CN" sz="2800" b="1">
                <a:solidFill>
                  <a:srgbClr val="000000"/>
                </a:solidFill>
                <a:latin typeface="黑体" panose="02010609060101010101" pitchFamily="49" charset="-122"/>
                <a:ea typeface="黑体" panose="02010609060101010101" pitchFamily="49" charset="-122"/>
              </a:rPr>
              <a:t>B</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F2 </a:t>
            </a:r>
            <a:r>
              <a:rPr lang="zh-CN" altLang="en-US" sz="2800" b="1">
                <a:solidFill>
                  <a:srgbClr val="000000"/>
                </a:solidFill>
                <a:latin typeface="黑体" panose="02010609060101010101" pitchFamily="49" charset="-122"/>
                <a:ea typeface="黑体" panose="02010609060101010101" pitchFamily="49" charset="-122"/>
              </a:rPr>
              <a:t>中普通叶与枫形叶之比为 </a:t>
            </a:r>
            <a:r>
              <a:rPr lang="en-US" altLang="zh-CN" sz="2800" b="1">
                <a:solidFill>
                  <a:srgbClr val="000000"/>
                </a:solidFill>
                <a:latin typeface="黑体" panose="02010609060101010101" pitchFamily="49" charset="-122"/>
                <a:ea typeface="黑体" panose="02010609060101010101" pitchFamily="49" charset="-122"/>
              </a:rPr>
              <a:t>3∶1</a:t>
            </a:r>
            <a:endParaRPr lang="en-US" altLang="zh-CN" sz="28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1350"/>
              </a:lnSpc>
              <a:tabLst>
                <a:tab pos="820420"/>
              </a:tabLst>
            </a:pPr>
            <a:endParaRPr lang="en-US" altLang="zh-CN" sz="28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4790"/>
              </a:lnSpc>
              <a:tabLst>
                <a:tab pos="820420"/>
              </a:tabLst>
            </a:pPr>
            <a:r>
              <a:rPr lang="en-US" altLang="zh-CN" sz="2800" b="1">
                <a:solidFill>
                  <a:srgbClr val="000000"/>
                </a:solidFill>
                <a:latin typeface="黑体" panose="02010609060101010101" pitchFamily="49" charset="-122"/>
                <a:ea typeface="黑体" panose="02010609060101010101" pitchFamily="49" charset="-122"/>
              </a:rPr>
              <a:t>C</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F2 </a:t>
            </a:r>
            <a:r>
              <a:rPr lang="zh-CN" altLang="en-US" sz="2800" b="1">
                <a:solidFill>
                  <a:srgbClr val="000000"/>
                </a:solidFill>
                <a:latin typeface="黑体" panose="02010609060101010101" pitchFamily="49" charset="-122"/>
                <a:ea typeface="黑体" panose="02010609060101010101" pitchFamily="49" charset="-122"/>
              </a:rPr>
              <a:t>中普通叶白色种子与枫形叶白色种子个体杂交将会得到两种比例相同的个体</a:t>
            </a:r>
            <a:endParaRPr lang="zh-CN" altLang="en-US" sz="28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1350"/>
              </a:lnSpc>
              <a:tabLst>
                <a:tab pos="820420"/>
              </a:tabLst>
            </a:pPr>
            <a:endParaRPr lang="zh-CN" altLang="en-US" sz="28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1350"/>
              </a:lnSpc>
              <a:tabLst>
                <a:tab pos="820420"/>
              </a:tabLst>
            </a:pPr>
            <a:endParaRPr lang="zh-CN" altLang="en-US" sz="2800" b="1">
              <a:solidFill>
                <a:srgbClr val="000000"/>
              </a:solidFill>
              <a:latin typeface="黑体" panose="02010609060101010101" pitchFamily="49" charset="-122"/>
              <a:ea typeface="黑体" panose="02010609060101010101" pitchFamily="49" charset="-122"/>
            </a:endParaRPr>
          </a:p>
          <a:p>
            <a:pPr marL="0" lvl="0" indent="0" defTabSz="1229995" eaLnBrk="1" hangingPunct="1">
              <a:lnSpc>
                <a:spcPts val="3700"/>
              </a:lnSpc>
              <a:tabLst>
                <a:tab pos="820420"/>
              </a:tabLst>
            </a:pPr>
            <a:r>
              <a:rPr lang="en-US" altLang="zh-CN" sz="2800" b="1">
                <a:solidFill>
                  <a:srgbClr val="000000"/>
                </a:solidFill>
                <a:latin typeface="黑体" panose="02010609060101010101" pitchFamily="49" charset="-122"/>
                <a:ea typeface="黑体" panose="02010609060101010101" pitchFamily="49" charset="-122"/>
              </a:rPr>
              <a:t>D</a:t>
            </a:r>
            <a:r>
              <a:rPr lang="zh-CN" altLang="en-US" sz="2800" b="1">
                <a:solidFill>
                  <a:srgbClr val="000000"/>
                </a:solidFill>
                <a:latin typeface="黑体" panose="02010609060101010101" pitchFamily="49" charset="-122"/>
                <a:ea typeface="黑体" panose="02010609060101010101" pitchFamily="49" charset="-122"/>
              </a:rPr>
              <a:t>．</a:t>
            </a:r>
            <a:r>
              <a:rPr lang="en-US" altLang="zh-CN" sz="2800" b="1">
                <a:solidFill>
                  <a:srgbClr val="000000"/>
                </a:solidFill>
                <a:latin typeface="黑体" panose="02010609060101010101" pitchFamily="49" charset="-122"/>
                <a:ea typeface="黑体" panose="02010609060101010101" pitchFamily="49" charset="-122"/>
              </a:rPr>
              <a:t>F2 </a:t>
            </a:r>
            <a:r>
              <a:rPr lang="zh-CN" altLang="en-US" sz="2800" b="1">
                <a:solidFill>
                  <a:srgbClr val="000000"/>
                </a:solidFill>
                <a:latin typeface="黑体" panose="02010609060101010101" pitchFamily="49" charset="-122"/>
                <a:ea typeface="黑体" panose="02010609060101010101" pitchFamily="49" charset="-122"/>
              </a:rPr>
              <a:t>中重组类型占 </a:t>
            </a:r>
            <a:r>
              <a:rPr lang="en-US" altLang="zh-CN" sz="2800" b="1">
                <a:solidFill>
                  <a:srgbClr val="000000"/>
                </a:solidFill>
                <a:latin typeface="黑体" panose="02010609060101010101" pitchFamily="49" charset="-122"/>
                <a:ea typeface="黑体" panose="02010609060101010101" pitchFamily="49" charset="-122"/>
              </a:rPr>
              <a:t>5/8</a:t>
            </a:r>
            <a:endParaRPr lang="en-US" altLang="zh-CN" sz="2800" b="1">
              <a:solidFill>
                <a:srgbClr val="000000"/>
              </a:solidFill>
              <a:latin typeface="黑体" panose="02010609060101010101" pitchFamily="49" charset="-122"/>
              <a:ea typeface="黑体" panose="02010609060101010101" pitchFamily="49" charset="-122"/>
            </a:endParaRPr>
          </a:p>
        </p:txBody>
      </p:sp>
      <p:sp>
        <p:nvSpPr>
          <p:cNvPr id="47107" name="Rectangle 6" title=""/>
          <p:cNvSpPr/>
          <p:nvPr/>
        </p:nvSpPr>
        <p:spPr>
          <a:xfrm>
            <a:off x="2565400" y="1703388"/>
            <a:ext cx="444500" cy="522287"/>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C</a:t>
            </a:r>
            <a:endParaRPr lang="en-US" altLang="zh-CN" sz="2800" b="1">
              <a:solidFill>
                <a:srgbClr val="FF0000"/>
              </a:solidFill>
              <a:latin typeface="Arial" pitchFamily="34" charset="0"/>
              <a:ea typeface="黑体" panose="02010609060101010101" pitchFamily="49" charset="-122"/>
            </a:endParaRPr>
          </a:p>
        </p:txBody>
      </p:sp>
      <p:sp>
        <p:nvSpPr>
          <p:cNvPr id="47108" name="文本框 15" title=""/>
          <p:cNvSpPr/>
          <p:nvPr/>
        </p:nvSpPr>
        <p:spPr>
          <a:xfrm>
            <a:off x="7732713" y="3155950"/>
            <a:ext cx="1416050"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a:solidFill>
                  <a:srgbClr val="000000"/>
                </a:solidFill>
                <a:latin typeface="Arial" pitchFamily="34" charset="0"/>
                <a:ea typeface="宋体" panose="02010600030101010101" pitchFamily="2" charset="-122"/>
              </a:rPr>
              <a:t>普通白色</a:t>
            </a:r>
            <a:endParaRPr lang="zh-CN" altLang="en-US" sz="2400">
              <a:solidFill>
                <a:srgbClr val="000000"/>
              </a:solidFill>
              <a:latin typeface="Arial" pitchFamily="34" charset="0"/>
              <a:ea typeface="Arial" pitchFamily="34" charset="0"/>
            </a:endParaRPr>
          </a:p>
        </p:txBody>
      </p:sp>
      <p:sp>
        <p:nvSpPr>
          <p:cNvPr id="47109" name="文本框 16" title=""/>
          <p:cNvSpPr/>
          <p:nvPr/>
        </p:nvSpPr>
        <p:spPr>
          <a:xfrm>
            <a:off x="9313863" y="3155950"/>
            <a:ext cx="339725"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X</a:t>
            </a:r>
            <a:endParaRPr lang="en-US" altLang="zh-CN" sz="2400" b="1">
              <a:solidFill>
                <a:srgbClr val="000000"/>
              </a:solidFill>
              <a:latin typeface="黑体" panose="02010609060101010101" pitchFamily="49" charset="-122"/>
              <a:ea typeface="黑体" panose="02010609060101010101" pitchFamily="49" charset="-122"/>
              <a:sym typeface="+mn-ea"/>
            </a:endParaRPr>
          </a:p>
        </p:txBody>
      </p:sp>
      <p:sp>
        <p:nvSpPr>
          <p:cNvPr id="47110" name="文本框 22" title=""/>
          <p:cNvSpPr/>
          <p:nvPr/>
        </p:nvSpPr>
        <p:spPr>
          <a:xfrm>
            <a:off x="10242550" y="3155950"/>
            <a:ext cx="1416050"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a:solidFill>
                  <a:srgbClr val="000000"/>
                </a:solidFill>
                <a:latin typeface="Arial" pitchFamily="34" charset="0"/>
                <a:ea typeface="宋体" panose="02010600030101010101" pitchFamily="2" charset="-122"/>
              </a:rPr>
              <a:t>枫形黑色</a:t>
            </a:r>
            <a:endParaRPr lang="zh-CN" altLang="en-US" sz="2400">
              <a:solidFill>
                <a:srgbClr val="000000"/>
              </a:solidFill>
              <a:latin typeface="Arial" pitchFamily="34" charset="0"/>
              <a:ea typeface="Arial" pitchFamily="34" charset="0"/>
            </a:endParaRPr>
          </a:p>
        </p:txBody>
      </p:sp>
      <p:sp>
        <p:nvSpPr>
          <p:cNvPr id="47111" name="文本框 23" title=""/>
          <p:cNvSpPr/>
          <p:nvPr/>
        </p:nvSpPr>
        <p:spPr>
          <a:xfrm>
            <a:off x="6958013" y="3125788"/>
            <a:ext cx="495300" cy="4603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P:</a:t>
            </a:r>
            <a:endParaRPr lang="en-US" altLang="zh-CN" sz="2400">
              <a:solidFill>
                <a:srgbClr val="000000"/>
              </a:solidFill>
              <a:latin typeface="Arial" pitchFamily="34" charset="0"/>
              <a:ea typeface="黑体" panose="02010609060101010101" pitchFamily="49" charset="-122"/>
            </a:endParaRPr>
          </a:p>
        </p:txBody>
      </p:sp>
      <p:sp>
        <p:nvSpPr>
          <p:cNvPr id="47112" name="文本框 24" title=""/>
          <p:cNvSpPr/>
          <p:nvPr/>
        </p:nvSpPr>
        <p:spPr>
          <a:xfrm>
            <a:off x="7026275" y="4251325"/>
            <a:ext cx="650875"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F1:</a:t>
            </a:r>
            <a:endParaRPr lang="en-US" altLang="zh-CN" sz="2400">
              <a:solidFill>
                <a:srgbClr val="000000"/>
              </a:solidFill>
              <a:latin typeface="Arial" pitchFamily="34" charset="0"/>
              <a:ea typeface="黑体" panose="02010609060101010101" pitchFamily="49" charset="-122"/>
            </a:endParaRPr>
          </a:p>
        </p:txBody>
      </p:sp>
      <p:sp>
        <p:nvSpPr>
          <p:cNvPr id="47113" name="文本框 25" title=""/>
          <p:cNvSpPr/>
          <p:nvPr/>
        </p:nvSpPr>
        <p:spPr>
          <a:xfrm>
            <a:off x="8626475" y="4251325"/>
            <a:ext cx="1414463"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a:solidFill>
                  <a:srgbClr val="000000"/>
                </a:solidFill>
                <a:latin typeface="Arial" pitchFamily="34" charset="0"/>
                <a:ea typeface="宋体" panose="02010600030101010101" pitchFamily="2" charset="-122"/>
              </a:rPr>
              <a:t>普通黑色</a:t>
            </a:r>
            <a:endParaRPr lang="zh-CN" altLang="en-US" sz="2400">
              <a:solidFill>
                <a:srgbClr val="000000"/>
              </a:solidFill>
              <a:latin typeface="Arial" pitchFamily="34" charset="0"/>
              <a:ea typeface="Arial" pitchFamily="34" charset="0"/>
            </a:endParaRPr>
          </a:p>
        </p:txBody>
      </p:sp>
      <p:sp>
        <p:nvSpPr>
          <p:cNvPr id="47114" name="文本框 26" title=""/>
          <p:cNvSpPr/>
          <p:nvPr/>
        </p:nvSpPr>
        <p:spPr>
          <a:xfrm>
            <a:off x="10717213" y="4203700"/>
            <a:ext cx="803275"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b="1">
                <a:solidFill>
                  <a:srgbClr val="FF0000"/>
                </a:solidFill>
                <a:latin typeface="黑体" panose="02010609060101010101" pitchFamily="49" charset="-122"/>
                <a:ea typeface="黑体" panose="02010609060101010101" pitchFamily="49" charset="-122"/>
                <a:sym typeface="+mn-ea"/>
              </a:rPr>
              <a:t>显性</a:t>
            </a:r>
            <a:endParaRPr lang="zh-CN" altLang="en-US" sz="2400" b="1">
              <a:solidFill>
                <a:srgbClr val="FF0000"/>
              </a:solidFill>
              <a:latin typeface="黑体" panose="02010609060101010101" pitchFamily="49" charset="-122"/>
              <a:ea typeface="黑体" panose="02010609060101010101" pitchFamily="49" charset="-122"/>
              <a:sym typeface="+mn-ea"/>
            </a:endParaRPr>
          </a:p>
        </p:txBody>
      </p:sp>
      <p:sp>
        <p:nvSpPr>
          <p:cNvPr id="47115" name="Rectangle 10" title=""/>
          <p:cNvSpPr/>
          <p:nvPr/>
        </p:nvSpPr>
        <p:spPr>
          <a:xfrm>
            <a:off x="9202738" y="4640263"/>
            <a:ext cx="1504950" cy="522287"/>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A__B__</a:t>
            </a:r>
            <a:endParaRPr lang="en-US" altLang="zh-CN" sz="2800" b="1">
              <a:solidFill>
                <a:srgbClr val="FF0000"/>
              </a:solidFill>
              <a:latin typeface="Arial" pitchFamily="34" charset="0"/>
              <a:ea typeface="黑体" panose="02010609060101010101" pitchFamily="49" charset="-122"/>
            </a:endParaRPr>
          </a:p>
        </p:txBody>
      </p:sp>
      <p:sp>
        <p:nvSpPr>
          <p:cNvPr id="47116" name="Rectangle 10" title=""/>
          <p:cNvSpPr/>
          <p:nvPr/>
        </p:nvSpPr>
        <p:spPr>
          <a:xfrm>
            <a:off x="10420350" y="2757488"/>
            <a:ext cx="1104900" cy="5238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aaBB</a:t>
            </a:r>
            <a:endParaRPr lang="en-US" altLang="zh-CN" sz="2800" b="1">
              <a:solidFill>
                <a:srgbClr val="FF0000"/>
              </a:solidFill>
              <a:latin typeface="Arial" pitchFamily="34" charset="0"/>
              <a:ea typeface="黑体" panose="02010609060101010101" pitchFamily="49" charset="-122"/>
            </a:endParaRPr>
          </a:p>
        </p:txBody>
      </p:sp>
      <p:sp>
        <p:nvSpPr>
          <p:cNvPr id="47117" name="Rectangle 10" title=""/>
          <p:cNvSpPr/>
          <p:nvPr/>
        </p:nvSpPr>
        <p:spPr>
          <a:xfrm>
            <a:off x="7978775" y="2757488"/>
            <a:ext cx="1192213" cy="52387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a:solidFill>
                  <a:srgbClr val="FF0000"/>
                </a:solidFill>
                <a:latin typeface="Arial" pitchFamily="34" charset="0"/>
                <a:ea typeface="黑体" panose="02010609060101010101" pitchFamily="49" charset="-122"/>
              </a:rPr>
              <a:t>AAbb</a:t>
            </a:r>
            <a:endParaRPr lang="en-US" altLang="zh-CN" sz="2800" b="1">
              <a:solidFill>
                <a:srgbClr val="FF0000"/>
              </a:solidFill>
              <a:latin typeface="Arial" pitchFamily="34" charset="0"/>
              <a:ea typeface="黑体" panose="02010609060101010101" pitchFamily="49" charset="-122"/>
            </a:endParaRPr>
          </a:p>
        </p:txBody>
      </p:sp>
      <p:sp>
        <p:nvSpPr>
          <p:cNvPr id="47118" name="文本框 30" title=""/>
          <p:cNvSpPr/>
          <p:nvPr/>
        </p:nvSpPr>
        <p:spPr>
          <a:xfrm>
            <a:off x="6880225" y="3713163"/>
            <a:ext cx="1108075" cy="460375"/>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a:solidFill>
                  <a:srgbClr val="000000"/>
                </a:solidFill>
                <a:latin typeface="Arial" pitchFamily="34" charset="0"/>
                <a:ea typeface="宋体" panose="02010600030101010101" pitchFamily="2" charset="-122"/>
              </a:rPr>
              <a:t>配子：</a:t>
            </a:r>
            <a:endParaRPr lang="zh-CN" altLang="en-US" sz="2400">
              <a:solidFill>
                <a:srgbClr val="000000"/>
              </a:solidFill>
              <a:latin typeface="Arial" pitchFamily="34" charset="0"/>
              <a:ea typeface="Arial" pitchFamily="34" charset="0"/>
            </a:endParaRPr>
          </a:p>
        </p:txBody>
      </p:sp>
      <p:sp>
        <p:nvSpPr>
          <p:cNvPr id="47119" name="Rectangle 10" title=""/>
          <p:cNvSpPr/>
          <p:nvPr/>
        </p:nvSpPr>
        <p:spPr>
          <a:xfrm>
            <a:off x="10627518" y="3554784"/>
            <a:ext cx="646113" cy="522288"/>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err="1">
                <a:solidFill>
                  <a:srgbClr val="FF0000"/>
                </a:solidFill>
                <a:latin typeface="Arial" pitchFamily="34" charset="0"/>
                <a:ea typeface="黑体" panose="02010609060101010101" pitchFamily="49" charset="-122"/>
              </a:rPr>
              <a:t>aB</a:t>
            </a:r>
            <a:endParaRPr lang="en-US" altLang="zh-CN" sz="2800" b="1">
              <a:solidFill>
                <a:srgbClr val="FF0000"/>
              </a:solidFill>
              <a:latin typeface="Arial" pitchFamily="34" charset="0"/>
              <a:ea typeface="黑体" panose="02010609060101010101" pitchFamily="49" charset="-122"/>
            </a:endParaRPr>
          </a:p>
        </p:txBody>
      </p:sp>
      <p:sp>
        <p:nvSpPr>
          <p:cNvPr id="47120" name="Rectangle 10" title=""/>
          <p:cNvSpPr/>
          <p:nvPr/>
        </p:nvSpPr>
        <p:spPr>
          <a:xfrm>
            <a:off x="8108950" y="3554785"/>
            <a:ext cx="663575" cy="522287"/>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800" b="1" err="1">
                <a:solidFill>
                  <a:srgbClr val="FF0000"/>
                </a:solidFill>
                <a:latin typeface="Arial" pitchFamily="34" charset="0"/>
                <a:ea typeface="黑体" panose="02010609060101010101" pitchFamily="49" charset="-122"/>
              </a:rPr>
              <a:t>Ab</a:t>
            </a:r>
            <a:endParaRPr lang="en-US" altLang="zh-CN" sz="2800" b="1">
              <a:solidFill>
                <a:srgbClr val="FF0000"/>
              </a:solidFill>
              <a:latin typeface="Arial" pitchFamily="34" charset="0"/>
              <a:ea typeface="黑体" panose="02010609060101010101" pitchFamily="49" charset="-122"/>
            </a:endParaRPr>
          </a:p>
        </p:txBody>
      </p:sp>
      <p:sp>
        <p:nvSpPr>
          <p:cNvPr id="47121" name="Rectangle 10" title=""/>
          <p:cNvSpPr/>
          <p:nvPr/>
        </p:nvSpPr>
        <p:spPr>
          <a:xfrm>
            <a:off x="9558444" y="4592108"/>
            <a:ext cx="385042" cy="523220"/>
          </a:xfrm>
          <a:prstGeom prst="rect">
            <a:avLst/>
          </a:prstGeom>
          <a:noFill/>
          <a:ln w="9525">
            <a:noFill/>
          </a:ln>
        </p:spPr>
        <p:txBody>
          <a:bodyPr wrap="none">
            <a:sp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gradFill>
                  <a:gsLst>
                    <a:gs pos="0">
                      <a:srgbClr val="7B32B2"/>
                    </a:gs>
                    <a:gs pos="100000">
                      <a:srgbClr val="401A5D"/>
                    </a:gs>
                  </a:gsLst>
                  <a:lin scaled="0"/>
                </a:gradFill>
                <a:uLnTx/>
                <a:uFillTx/>
                <a:latin typeface="+mn-lt"/>
                <a:ea typeface="黑体" panose="02010609060101010101" pitchFamily="49" charset="-122"/>
                <a:cs typeface="+mn-cs"/>
              </a:rPr>
              <a:t>a</a:t>
            </a:r>
            <a:endParaRPr kumimoji="0" lang="en-US" altLang="zh-CN" sz="2800" b="1" i="0" u="none" strike="noStrike" kern="1200" cap="none" spc="0" normalizeH="0" baseline="0" noProof="0">
              <a:ln>
                <a:noFill/>
              </a:ln>
              <a:gradFill>
                <a:gsLst>
                  <a:gs pos="0">
                    <a:srgbClr val="7B32B2"/>
                  </a:gs>
                  <a:gs pos="100000">
                    <a:srgbClr val="401A5D"/>
                  </a:gs>
                </a:gsLst>
                <a:lin scaled="0"/>
              </a:gradFill>
              <a:effectLst/>
              <a:uLnTx/>
              <a:uFillTx/>
              <a:latin typeface="+mn-lt"/>
              <a:ea typeface="黑体" panose="02010609060101010101" pitchFamily="49" charset="-122"/>
              <a:cs typeface="+mn-cs"/>
            </a:endParaRPr>
          </a:p>
        </p:txBody>
      </p:sp>
      <p:sp>
        <p:nvSpPr>
          <p:cNvPr id="47122" name="Rectangle 10" title=""/>
          <p:cNvSpPr/>
          <p:nvPr/>
        </p:nvSpPr>
        <p:spPr>
          <a:xfrm>
            <a:off x="10237471" y="4592108"/>
            <a:ext cx="404278" cy="523220"/>
          </a:xfrm>
          <a:prstGeom prst="rect">
            <a:avLst/>
          </a:prstGeom>
          <a:noFill/>
          <a:ln w="9525">
            <a:noFill/>
          </a:ln>
        </p:spPr>
        <p:txBody>
          <a:bodyPr wrap="none">
            <a:sp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gradFill>
                  <a:gsLst>
                    <a:gs pos="0">
                      <a:srgbClr val="7B32B2"/>
                    </a:gs>
                    <a:gs pos="100000">
                      <a:srgbClr val="401A5D"/>
                    </a:gs>
                  </a:gsLst>
                  <a:lin scaled="0"/>
                </a:gradFill>
                <a:uLnTx/>
                <a:uFillTx/>
                <a:latin typeface="+mn-lt"/>
                <a:ea typeface="黑体" panose="02010609060101010101" pitchFamily="49" charset="-122"/>
                <a:cs typeface="+mn-cs"/>
              </a:rPr>
              <a:t>b</a:t>
            </a:r>
            <a:endParaRPr kumimoji="0" lang="en-US" altLang="zh-CN" sz="2800" b="1" i="0" u="none" strike="noStrike" kern="1200" cap="none" spc="0" normalizeH="0" baseline="0" noProof="0">
              <a:ln>
                <a:noFill/>
              </a:ln>
              <a:gradFill>
                <a:gsLst>
                  <a:gs pos="0">
                    <a:srgbClr val="7B32B2"/>
                  </a:gs>
                  <a:gs pos="100000">
                    <a:srgbClr val="401A5D"/>
                  </a:gs>
                </a:gsLst>
                <a:lin scaled="0"/>
              </a:gradFill>
              <a:effectLst/>
              <a:uLnTx/>
              <a:uFillTx/>
              <a:latin typeface="+mn-lt"/>
              <a:ea typeface="黑体" panose="02010609060101010101" pitchFamily="49" charset="-122"/>
              <a:cs typeface="+mn-cs"/>
            </a:endParaRPr>
          </a:p>
        </p:txBody>
      </p:sp>
      <p:sp>
        <p:nvSpPr>
          <p:cNvPr id="47123" name="文本框 35" title=""/>
          <p:cNvSpPr/>
          <p:nvPr/>
        </p:nvSpPr>
        <p:spPr>
          <a:xfrm>
            <a:off x="7107238" y="5121275"/>
            <a:ext cx="650875"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F2:</a:t>
            </a:r>
            <a:endParaRPr lang="en-US" altLang="zh-CN" sz="2400">
              <a:solidFill>
                <a:srgbClr val="000000"/>
              </a:solidFill>
              <a:latin typeface="Arial" pitchFamily="34" charset="0"/>
              <a:ea typeface="黑体" panose="02010609060101010101" pitchFamily="49" charset="-122"/>
            </a:endParaRPr>
          </a:p>
        </p:txBody>
      </p:sp>
      <p:sp>
        <p:nvSpPr>
          <p:cNvPr id="47124" name="文本框 36" title=""/>
          <p:cNvSpPr/>
          <p:nvPr/>
        </p:nvSpPr>
        <p:spPr>
          <a:xfrm>
            <a:off x="5948363" y="5611813"/>
            <a:ext cx="6243637" cy="831850"/>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zh-CN" altLang="en-US" sz="2400">
                <a:solidFill>
                  <a:srgbClr val="000000"/>
                </a:solidFill>
                <a:latin typeface="Arial" pitchFamily="34" charset="0"/>
                <a:ea typeface="宋体" panose="02010600030101010101" pitchFamily="2" charset="-122"/>
                <a:sym typeface="+mn-ea"/>
              </a:rPr>
              <a:t>普通黑色：</a:t>
            </a:r>
            <a:r>
              <a:rPr lang="zh-CN" altLang="en-US" sz="2400" b="1">
                <a:solidFill>
                  <a:srgbClr val="000000"/>
                </a:solidFill>
                <a:latin typeface="Arial" pitchFamily="34" charset="0"/>
                <a:ea typeface="宋体" panose="02010600030101010101" pitchFamily="2" charset="-122"/>
                <a:sym typeface="+mn-ea"/>
              </a:rPr>
              <a:t>普通白色</a:t>
            </a:r>
            <a:r>
              <a:rPr lang="zh-CN" altLang="en-US" sz="2400">
                <a:solidFill>
                  <a:srgbClr val="000000"/>
                </a:solidFill>
                <a:latin typeface="Arial" pitchFamily="34" charset="0"/>
                <a:ea typeface="宋体" panose="02010600030101010101" pitchFamily="2" charset="-122"/>
                <a:sym typeface="+mn-ea"/>
              </a:rPr>
              <a:t>：</a:t>
            </a:r>
            <a:r>
              <a:rPr lang="zh-CN" altLang="en-US" sz="2400" b="1">
                <a:solidFill>
                  <a:srgbClr val="000000"/>
                </a:solidFill>
                <a:latin typeface="Arial" pitchFamily="34" charset="0"/>
                <a:ea typeface="宋体" panose="02010600030101010101" pitchFamily="2" charset="-122"/>
                <a:sym typeface="+mn-ea"/>
              </a:rPr>
              <a:t>枫形黑色</a:t>
            </a:r>
            <a:r>
              <a:rPr lang="zh-CN" altLang="en-US" sz="2400">
                <a:solidFill>
                  <a:srgbClr val="000000"/>
                </a:solidFill>
                <a:latin typeface="Arial" pitchFamily="34" charset="0"/>
                <a:ea typeface="宋体" panose="02010600030101010101" pitchFamily="2" charset="-122"/>
                <a:sym typeface="+mn-ea"/>
              </a:rPr>
              <a:t>：枫形白色</a:t>
            </a:r>
            <a:endParaRPr lang="zh-CN" altLang="en-US" sz="2400">
              <a:solidFill>
                <a:srgbClr val="000000"/>
              </a:solidFill>
              <a:latin typeface="Arial" pitchFamily="34" charset="0"/>
              <a:ea typeface="宋体" panose="02010600030101010101" pitchFamily="2" charset="-122"/>
            </a:endParaRPr>
          </a:p>
          <a:p>
            <a:pPr lvl="0" eaLnBrk="1" hangingPunct="1"/>
            <a:endParaRPr lang="zh-CN" altLang="en-US" sz="2400">
              <a:solidFill>
                <a:srgbClr val="000000"/>
              </a:solidFill>
              <a:latin typeface="Arial" pitchFamily="34" charset="0"/>
              <a:ea typeface="Arial" pitchFamily="34" charset="0"/>
            </a:endParaRPr>
          </a:p>
        </p:txBody>
      </p:sp>
      <p:grpSp>
        <p:nvGrpSpPr>
          <p:cNvPr id="47125" name="组合 37" title=""/>
          <p:cNvGrpSpPr/>
          <p:nvPr/>
        </p:nvGrpSpPr>
        <p:grpSpPr>
          <a:xfrm>
            <a:off x="10001250" y="4168775"/>
            <a:ext cx="560388" cy="460375"/>
            <a:chOff x="6100" y="5875"/>
            <a:chExt cx="662" cy="545"/>
          </a:xfrm>
        </p:grpSpPr>
        <p:sp>
          <p:nvSpPr>
            <p:cNvPr id="47126" name="Oval 27"/>
            <p:cNvSpPr/>
            <p:nvPr/>
          </p:nvSpPr>
          <p:spPr>
            <a:xfrm>
              <a:off x="6196" y="5935"/>
              <a:ext cx="471" cy="442"/>
            </a:xfrm>
            <a:prstGeom prst="ellipse">
              <a:avLst/>
            </a:prstGeom>
            <a:noFill/>
            <a:ln w="28575" cap="flat" cmpd="sng">
              <a:solidFill>
                <a:schemeClr val="tx1"/>
              </a:solidFill>
              <a:prstDash val="solid"/>
              <a:headEnd type="none" w="med" len="med"/>
              <a:tailEnd type="none" w="med" len="med"/>
            </a:ln>
          </p:spPr>
          <p:txBody>
            <a:bodyPr wrap="none" anchor="ctr" anchorCtr="0"/>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eaLnBrk="1" hangingPunct="1"/>
              <a:endParaRPr lang="zh-CN" altLang="zh-CN" sz="1700" b="1">
                <a:solidFill>
                  <a:srgbClr val="000000"/>
                </a:solidFill>
                <a:latin typeface="宋体" panose="02010600030101010101" pitchFamily="2" charset="-122"/>
                <a:ea typeface="宋体" panose="02010600030101010101" pitchFamily="2" charset="-122"/>
                <a:sym typeface="Calibri"/>
              </a:endParaRPr>
            </a:p>
          </p:txBody>
        </p:sp>
        <p:sp>
          <p:nvSpPr>
            <p:cNvPr id="47127" name="Text Box 26"/>
            <p:cNvSpPr/>
            <p:nvPr/>
          </p:nvSpPr>
          <p:spPr>
            <a:xfrm>
              <a:off x="6100" y="5875"/>
              <a:ext cx="662" cy="545"/>
            </a:xfrm>
            <a:prstGeom prst="rect">
              <a:avLst/>
            </a:prstGeom>
            <a:noFill/>
            <a:ln>
              <a:noFill/>
              <a:miter lim="800000"/>
            </a:ln>
          </p:spPr>
          <p:txBody>
            <a:bodyPr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spcBef>
                  <a:spcPct val="50000"/>
                </a:spcBef>
              </a:pPr>
              <a:r>
                <a:rPr lang="en-US" altLang="zh-CN" sz="2400" b="1">
                  <a:solidFill>
                    <a:srgbClr val="000000"/>
                  </a:solidFill>
                  <a:latin typeface="宋体" panose="02010600030101010101" pitchFamily="2" charset="-122"/>
                  <a:sym typeface="华文新魏" panose="02010800040101010101" pitchFamily="2" charset="-122"/>
                </a:rPr>
                <a:t>×</a:t>
              </a:r>
              <a:endParaRPr lang="en-US" altLang="zh-CN" sz="2400">
                <a:solidFill>
                  <a:srgbClr val="000000"/>
                </a:solidFill>
                <a:latin typeface="宋体" panose="02010600030101010101" pitchFamily="2" charset="-122"/>
                <a:ea typeface="Arial" pitchFamily="34" charset="0"/>
              </a:endParaRPr>
            </a:p>
          </p:txBody>
        </p:sp>
      </p:grpSp>
      <p:sp>
        <p:nvSpPr>
          <p:cNvPr id="47128" name="文本框 41" title=""/>
          <p:cNvSpPr/>
          <p:nvPr/>
        </p:nvSpPr>
        <p:spPr>
          <a:xfrm>
            <a:off x="6475413" y="6162675"/>
            <a:ext cx="4845050" cy="461963"/>
          </a:xfrm>
          <a:prstGeom prst="rect">
            <a:avLst/>
          </a:prstGeom>
          <a:noFill/>
          <a:ln>
            <a:noFill/>
            <a:miter lim="800000"/>
          </a:ln>
        </p:spPr>
        <p:txBody>
          <a:bodyPr wrap="none" anchor="t" anchorCtr="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lang="zh-CN" altLang="en-US" sz="1400" b="0" i="0" u="none" kern="1200" baseline="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lang="en-US" altLang="zh-CN" sz="2400" b="1">
                <a:solidFill>
                  <a:srgbClr val="000000"/>
                </a:solidFill>
                <a:latin typeface="黑体" panose="02010609060101010101" pitchFamily="49" charset="-122"/>
                <a:ea typeface="黑体" panose="02010609060101010101" pitchFamily="49" charset="-122"/>
                <a:sym typeface="+mn-ea"/>
              </a:rPr>
              <a:t>9   ∶  3    ∶  3      </a:t>
            </a:r>
            <a:r>
              <a:rPr lang="zh-CN" altLang="en-US" sz="2400" b="1">
                <a:solidFill>
                  <a:srgbClr val="000000"/>
                </a:solidFill>
                <a:latin typeface="黑体" panose="02010609060101010101" pitchFamily="49" charset="-122"/>
                <a:ea typeface="黑体" panose="02010609060101010101" pitchFamily="49" charset="-122"/>
                <a:sym typeface="+mn-ea"/>
              </a:rPr>
              <a:t>：   </a:t>
            </a:r>
            <a:r>
              <a:rPr lang="en-US" altLang="zh-CN" sz="2400" b="1">
                <a:solidFill>
                  <a:srgbClr val="000000"/>
                </a:solidFill>
                <a:latin typeface="黑体" panose="02010609060101010101" pitchFamily="49" charset="-122"/>
                <a:ea typeface="黑体" panose="02010609060101010101" pitchFamily="49" charset="-122"/>
                <a:sym typeface="+mn-ea"/>
              </a:rPr>
              <a:t>1</a:t>
            </a:r>
            <a:endParaRPr lang="en-US" altLang="zh-CN" sz="2400" b="1">
              <a:solidFill>
                <a:srgbClr val="000000"/>
              </a:solidFill>
              <a:latin typeface="黑体" panose="02010609060101010101" pitchFamily="49" charset="-122"/>
              <a:ea typeface="黑体" panose="02010609060101010101" pitchFamily="49"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7107"/>
                                        </p:tgtEl>
                                        <p:attrNameLst>
                                          <p:attrName>style.visibility</p:attrName>
                                        </p:attrNameLst>
                                      </p:cBhvr>
                                      <p:to>
                                        <p:strVal val="visible"/>
                                      </p:to>
                                    </p:set>
                                    <p:animEffect transition="in" filter="blinds(horizontal)">
                                      <p:cBhvr>
                                        <p:cTn id="7" dur="500" fill="hold"/>
                                        <p:tgtEl>
                                          <p:spTgt spid="4710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47111"/>
                                        </p:tgtEl>
                                        <p:attrNameLst>
                                          <p:attrName>style.visibility</p:attrName>
                                        </p:attrNameLst>
                                      </p:cBhvr>
                                      <p:to>
                                        <p:strVal val="visible"/>
                                      </p:to>
                                    </p:set>
                                    <p:animEffect transition="in" filter="wipe(down)">
                                      <p:cBhvr>
                                        <p:cTn id="12" dur="500" fill="hold"/>
                                        <p:tgtEl>
                                          <p:spTgt spid="471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47108"/>
                                        </p:tgtEl>
                                        <p:attrNameLst>
                                          <p:attrName>style.visibility</p:attrName>
                                        </p:attrNameLst>
                                      </p:cBhvr>
                                      <p:to>
                                        <p:strVal val="visible"/>
                                      </p:to>
                                    </p:set>
                                    <p:animEffect transition="in" filter="wipe(down)">
                                      <p:cBhvr>
                                        <p:cTn id="17" dur="500" fill="hold"/>
                                        <p:tgtEl>
                                          <p:spTgt spid="4710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grpId="0" nodeType="clickEffect">
                                  <p:stCondLst>
                                    <p:cond delay="0"/>
                                  </p:stCondLst>
                                  <p:childTnLst>
                                    <p:set>
                                      <p:cBhvr>
                                        <p:cTn id="21" dur="1" fill="hold">
                                          <p:stCondLst>
                                            <p:cond delay="0"/>
                                          </p:stCondLst>
                                        </p:cTn>
                                        <p:tgtEl>
                                          <p:spTgt spid="47109"/>
                                        </p:tgtEl>
                                        <p:attrNameLst>
                                          <p:attrName>style.visibility</p:attrName>
                                        </p:attrNameLst>
                                      </p:cBhvr>
                                      <p:to>
                                        <p:strVal val="visible"/>
                                      </p:to>
                                    </p:set>
                                    <p:animEffect transition="in" filter="wipe(down)">
                                      <p:cBhvr>
                                        <p:cTn id="22" dur="500" fill="hold"/>
                                        <p:tgtEl>
                                          <p:spTgt spid="4710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dur="500" fill="hold" grpId="0" nodeType="clickEffect">
                                  <p:stCondLst>
                                    <p:cond delay="0"/>
                                  </p:stCondLst>
                                  <p:childTnLst>
                                    <p:set>
                                      <p:cBhvr>
                                        <p:cTn id="26" dur="1" fill="hold">
                                          <p:stCondLst>
                                            <p:cond delay="0"/>
                                          </p:stCondLst>
                                        </p:cTn>
                                        <p:tgtEl>
                                          <p:spTgt spid="47110"/>
                                        </p:tgtEl>
                                        <p:attrNameLst>
                                          <p:attrName>style.visibility</p:attrName>
                                        </p:attrNameLst>
                                      </p:cBhvr>
                                      <p:to>
                                        <p:strVal val="visible"/>
                                      </p:to>
                                    </p:set>
                                    <p:animEffect transition="in" filter="wipe(down)">
                                      <p:cBhvr>
                                        <p:cTn id="27" dur="500" fill="hold"/>
                                        <p:tgtEl>
                                          <p:spTgt spid="47110"/>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4" dur="500" fill="hold" grpId="0" nodeType="clickEffect">
                                  <p:stCondLst>
                                    <p:cond delay="0"/>
                                  </p:stCondLst>
                                  <p:childTnLst>
                                    <p:set>
                                      <p:cBhvr>
                                        <p:cTn id="31" dur="1" fill="hold">
                                          <p:stCondLst>
                                            <p:cond delay="0"/>
                                          </p:stCondLst>
                                        </p:cTn>
                                        <p:tgtEl>
                                          <p:spTgt spid="47112"/>
                                        </p:tgtEl>
                                        <p:attrNameLst>
                                          <p:attrName>style.visibility</p:attrName>
                                        </p:attrNameLst>
                                      </p:cBhvr>
                                      <p:to>
                                        <p:strVal val="visible"/>
                                      </p:to>
                                    </p:set>
                                    <p:animEffect transition="in" filter="wipe(down)">
                                      <p:cBhvr>
                                        <p:cTn id="32" dur="500" fill="hold"/>
                                        <p:tgtEl>
                                          <p:spTgt spid="4711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4" dur="500" fill="hold" grpId="0" nodeType="clickEffect">
                                  <p:stCondLst>
                                    <p:cond delay="0"/>
                                  </p:stCondLst>
                                  <p:childTnLst>
                                    <p:set>
                                      <p:cBhvr>
                                        <p:cTn id="36" dur="1" fill="hold">
                                          <p:stCondLst>
                                            <p:cond delay="0"/>
                                          </p:stCondLst>
                                        </p:cTn>
                                        <p:tgtEl>
                                          <p:spTgt spid="47113"/>
                                        </p:tgtEl>
                                        <p:attrNameLst>
                                          <p:attrName>style.visibility</p:attrName>
                                        </p:attrNameLst>
                                      </p:cBhvr>
                                      <p:to>
                                        <p:strVal val="visible"/>
                                      </p:to>
                                    </p:set>
                                    <p:animEffect transition="in" filter="wipe(down)">
                                      <p:cBhvr>
                                        <p:cTn id="37" dur="500" fill="hold"/>
                                        <p:tgtEl>
                                          <p:spTgt spid="47113"/>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4" dur="500" fill="hold" grpId="0" nodeType="clickEffect">
                                  <p:stCondLst>
                                    <p:cond delay="0"/>
                                  </p:stCondLst>
                                  <p:childTnLst>
                                    <p:set>
                                      <p:cBhvr>
                                        <p:cTn id="41" dur="1" fill="hold">
                                          <p:stCondLst>
                                            <p:cond delay="0"/>
                                          </p:stCondLst>
                                        </p:cTn>
                                        <p:tgtEl>
                                          <p:spTgt spid="47114"/>
                                        </p:tgtEl>
                                        <p:attrNameLst>
                                          <p:attrName>style.visibility</p:attrName>
                                        </p:attrNameLst>
                                      </p:cBhvr>
                                      <p:to>
                                        <p:strVal val="visible"/>
                                      </p:to>
                                    </p:set>
                                    <p:animEffect transition="in" filter="wipe(down)">
                                      <p:cBhvr>
                                        <p:cTn id="42" dur="500" fill="hold"/>
                                        <p:tgtEl>
                                          <p:spTgt spid="47114"/>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47115"/>
                                        </p:tgtEl>
                                        <p:attrNameLst>
                                          <p:attrName>style.visibility</p:attrName>
                                        </p:attrNameLst>
                                      </p:cBhvr>
                                      <p:to>
                                        <p:strVal val="visible"/>
                                      </p:to>
                                    </p:set>
                                    <p:animEffect transition="in" filter="blinds(horizontal)">
                                      <p:cBhvr>
                                        <p:cTn id="47" dur="500" fill="hold"/>
                                        <p:tgtEl>
                                          <p:spTgt spid="47115"/>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grpId="0" nodeType="clickEffect">
                                  <p:stCondLst>
                                    <p:cond delay="0"/>
                                  </p:stCondLst>
                                  <p:childTnLst>
                                    <p:set>
                                      <p:cBhvr>
                                        <p:cTn id="51" dur="1" fill="hold">
                                          <p:stCondLst>
                                            <p:cond delay="0"/>
                                          </p:stCondLst>
                                        </p:cTn>
                                        <p:tgtEl>
                                          <p:spTgt spid="47116"/>
                                        </p:tgtEl>
                                        <p:attrNameLst>
                                          <p:attrName>style.visibility</p:attrName>
                                        </p:attrNameLst>
                                      </p:cBhvr>
                                      <p:to>
                                        <p:strVal val="visible"/>
                                      </p:to>
                                    </p:set>
                                    <p:animEffect transition="in" filter="blinds(horizontal)">
                                      <p:cBhvr>
                                        <p:cTn id="52" dur="500" fill="hold"/>
                                        <p:tgtEl>
                                          <p:spTgt spid="47116"/>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3" presetClass="entr" presetSubtype="10" dur="500" fill="hold" grpId="0" nodeType="clickEffect">
                                  <p:stCondLst>
                                    <p:cond delay="0"/>
                                  </p:stCondLst>
                                  <p:childTnLst>
                                    <p:set>
                                      <p:cBhvr>
                                        <p:cTn id="56" dur="1" fill="hold">
                                          <p:stCondLst>
                                            <p:cond delay="0"/>
                                          </p:stCondLst>
                                        </p:cTn>
                                        <p:tgtEl>
                                          <p:spTgt spid="47117"/>
                                        </p:tgtEl>
                                        <p:attrNameLst>
                                          <p:attrName>style.visibility</p:attrName>
                                        </p:attrNameLst>
                                      </p:cBhvr>
                                      <p:to>
                                        <p:strVal val="visible"/>
                                      </p:to>
                                    </p:set>
                                    <p:animEffect transition="in" filter="blinds(horizontal)">
                                      <p:cBhvr>
                                        <p:cTn id="57" dur="500" fill="hold"/>
                                        <p:tgtEl>
                                          <p:spTgt spid="47117"/>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22" presetClass="entr" presetSubtype="4" dur="500" fill="hold" grpId="0" nodeType="clickEffect">
                                  <p:stCondLst>
                                    <p:cond delay="0"/>
                                  </p:stCondLst>
                                  <p:childTnLst>
                                    <p:set>
                                      <p:cBhvr>
                                        <p:cTn id="61" dur="1" fill="hold">
                                          <p:stCondLst>
                                            <p:cond delay="0"/>
                                          </p:stCondLst>
                                        </p:cTn>
                                        <p:tgtEl>
                                          <p:spTgt spid="47118"/>
                                        </p:tgtEl>
                                        <p:attrNameLst>
                                          <p:attrName>style.visibility</p:attrName>
                                        </p:attrNameLst>
                                      </p:cBhvr>
                                      <p:to>
                                        <p:strVal val="visible"/>
                                      </p:to>
                                    </p:set>
                                    <p:animEffect transition="in" filter="wipe(down)">
                                      <p:cBhvr>
                                        <p:cTn id="62" dur="500" fill="hold"/>
                                        <p:tgtEl>
                                          <p:spTgt spid="47118"/>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3" presetClass="entr" presetSubtype="10" dur="500" fill="hold" grpId="0" nodeType="clickEffect">
                                  <p:stCondLst>
                                    <p:cond delay="0"/>
                                  </p:stCondLst>
                                  <p:childTnLst>
                                    <p:set>
                                      <p:cBhvr>
                                        <p:cTn id="66" dur="1" fill="hold">
                                          <p:stCondLst>
                                            <p:cond delay="0"/>
                                          </p:stCondLst>
                                        </p:cTn>
                                        <p:tgtEl>
                                          <p:spTgt spid="47119"/>
                                        </p:tgtEl>
                                        <p:attrNameLst>
                                          <p:attrName>style.visibility</p:attrName>
                                        </p:attrNameLst>
                                      </p:cBhvr>
                                      <p:to>
                                        <p:strVal val="visible"/>
                                      </p:to>
                                    </p:set>
                                    <p:animEffect transition="in" filter="blinds(horizontal)">
                                      <p:cBhvr>
                                        <p:cTn id="67" dur="500" fill="hold"/>
                                        <p:tgtEl>
                                          <p:spTgt spid="47119"/>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3" presetClass="entr" presetSubtype="10" dur="500" fill="hold" grpId="0" nodeType="clickEffect">
                                  <p:stCondLst>
                                    <p:cond delay="0"/>
                                  </p:stCondLst>
                                  <p:childTnLst>
                                    <p:set>
                                      <p:cBhvr>
                                        <p:cTn id="71" dur="1" fill="hold">
                                          <p:stCondLst>
                                            <p:cond delay="0"/>
                                          </p:stCondLst>
                                        </p:cTn>
                                        <p:tgtEl>
                                          <p:spTgt spid="47120"/>
                                        </p:tgtEl>
                                        <p:attrNameLst>
                                          <p:attrName>style.visibility</p:attrName>
                                        </p:attrNameLst>
                                      </p:cBhvr>
                                      <p:to>
                                        <p:strVal val="visible"/>
                                      </p:to>
                                    </p:set>
                                    <p:animEffect transition="in" filter="blinds(horizontal)">
                                      <p:cBhvr>
                                        <p:cTn id="72" dur="500" fill="hold"/>
                                        <p:tgtEl>
                                          <p:spTgt spid="47120"/>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3" presetClass="entr" presetSubtype="10" dur="500" fill="hold" nodeType="clickEffect">
                                  <p:stCondLst>
                                    <p:cond delay="0"/>
                                  </p:stCondLst>
                                  <p:childTnLst>
                                    <p:set>
                                      <p:cBhvr>
                                        <p:cTn id="76" dur="1" fill="hold">
                                          <p:stCondLst>
                                            <p:cond delay="0"/>
                                          </p:stCondLst>
                                        </p:cTn>
                                        <p:tgtEl>
                                          <p:spTgt spid="47121"/>
                                        </p:tgtEl>
                                        <p:attrNameLst>
                                          <p:attrName>style.visibility</p:attrName>
                                        </p:attrNameLst>
                                      </p:cBhvr>
                                      <p:to>
                                        <p:strVal val="visible"/>
                                      </p:to>
                                    </p:set>
                                    <p:animEffect transition="in" filter="blinds(horizontal)">
                                      <p:cBhvr>
                                        <p:cTn id="77" dur="500" fill="hold"/>
                                        <p:tgtEl>
                                          <p:spTgt spid="47121"/>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3" presetClass="entr" presetSubtype="10" dur="500" fill="hold" nodeType="clickEffect">
                                  <p:stCondLst>
                                    <p:cond delay="0"/>
                                  </p:stCondLst>
                                  <p:childTnLst>
                                    <p:set>
                                      <p:cBhvr>
                                        <p:cTn id="81" dur="1" fill="hold">
                                          <p:stCondLst>
                                            <p:cond delay="0"/>
                                          </p:stCondLst>
                                        </p:cTn>
                                        <p:tgtEl>
                                          <p:spTgt spid="47122"/>
                                        </p:tgtEl>
                                        <p:attrNameLst>
                                          <p:attrName>style.visibility</p:attrName>
                                        </p:attrNameLst>
                                      </p:cBhvr>
                                      <p:to>
                                        <p:strVal val="visible"/>
                                      </p:to>
                                    </p:set>
                                    <p:animEffect transition="in" filter="blinds(horizontal)">
                                      <p:cBhvr>
                                        <p:cTn id="82" dur="500" fill="hold"/>
                                        <p:tgtEl>
                                          <p:spTgt spid="47122"/>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22" presetClass="entr" presetSubtype="4" dur="500" fill="hold" nodeType="clickEffect">
                                  <p:stCondLst>
                                    <p:cond delay="0"/>
                                  </p:stCondLst>
                                  <p:childTnLst>
                                    <p:set>
                                      <p:cBhvr>
                                        <p:cTn id="86" dur="1" fill="hold">
                                          <p:stCondLst>
                                            <p:cond delay="0"/>
                                          </p:stCondLst>
                                        </p:cTn>
                                        <p:tgtEl>
                                          <p:spTgt spid="47125"/>
                                        </p:tgtEl>
                                        <p:attrNameLst>
                                          <p:attrName>style.visibility</p:attrName>
                                        </p:attrNameLst>
                                      </p:cBhvr>
                                      <p:to>
                                        <p:strVal val="visible"/>
                                      </p:to>
                                    </p:set>
                                    <p:animEffect transition="in" filter="wipe(down)">
                                      <p:cBhvr>
                                        <p:cTn id="87" dur="500" fill="hold"/>
                                        <p:tgtEl>
                                          <p:spTgt spid="47125"/>
                                        </p:tgtEl>
                                      </p:cBhvr>
                                    </p:animEffect>
                                  </p:childTnLst>
                                </p:cTn>
                              </p:par>
                            </p:childTnLst>
                          </p:cTn>
                        </p:par>
                      </p:childTnLst>
                    </p:cTn>
                  </p:par>
                  <p:par>
                    <p:cTn id="88" fill="hold" nodeType="clickPar">
                      <p:stCondLst>
                        <p:cond delay="indefinite"/>
                      </p:stCondLst>
                      <p:childTnLst>
                        <p:par>
                          <p:cTn id="89" fill="hold">
                            <p:stCondLst>
                              <p:cond delay="0"/>
                            </p:stCondLst>
                            <p:childTnLst>
                              <p:par>
                                <p:cTn id="90" presetID="22" presetClass="entr" presetSubtype="4" dur="500" fill="hold" grpId="0" nodeType="clickEffect">
                                  <p:stCondLst>
                                    <p:cond delay="0"/>
                                  </p:stCondLst>
                                  <p:childTnLst>
                                    <p:set>
                                      <p:cBhvr>
                                        <p:cTn id="91" dur="1" fill="hold">
                                          <p:stCondLst>
                                            <p:cond delay="0"/>
                                          </p:stCondLst>
                                        </p:cTn>
                                        <p:tgtEl>
                                          <p:spTgt spid="47123"/>
                                        </p:tgtEl>
                                        <p:attrNameLst>
                                          <p:attrName>style.visibility</p:attrName>
                                        </p:attrNameLst>
                                      </p:cBhvr>
                                      <p:to>
                                        <p:strVal val="visible"/>
                                      </p:to>
                                    </p:set>
                                    <p:animEffect transition="in" filter="wipe(down)">
                                      <p:cBhvr>
                                        <p:cTn id="92" dur="500" fill="hold"/>
                                        <p:tgtEl>
                                          <p:spTgt spid="47123"/>
                                        </p:tgtEl>
                                      </p:cBhvr>
                                    </p:animEffect>
                                  </p:childTnLst>
                                </p:cTn>
                              </p:par>
                            </p:childTnLst>
                          </p:cTn>
                        </p:par>
                      </p:childTnLst>
                    </p:cTn>
                  </p:par>
                  <p:par>
                    <p:cTn id="93" fill="hold" nodeType="clickPar">
                      <p:stCondLst>
                        <p:cond delay="indefinite"/>
                      </p:stCondLst>
                      <p:childTnLst>
                        <p:par>
                          <p:cTn id="94" fill="hold">
                            <p:stCondLst>
                              <p:cond delay="0"/>
                            </p:stCondLst>
                            <p:childTnLst>
                              <p:par>
                                <p:cTn id="95" presetID="22" presetClass="entr" presetSubtype="4" dur="500" fill="hold" grpId="0" nodeType="clickEffect">
                                  <p:stCondLst>
                                    <p:cond delay="0"/>
                                  </p:stCondLst>
                                  <p:childTnLst>
                                    <p:set>
                                      <p:cBhvr>
                                        <p:cTn id="96" dur="1" fill="hold">
                                          <p:stCondLst>
                                            <p:cond delay="0"/>
                                          </p:stCondLst>
                                        </p:cTn>
                                        <p:tgtEl>
                                          <p:spTgt spid="47124"/>
                                        </p:tgtEl>
                                        <p:attrNameLst>
                                          <p:attrName>style.visibility</p:attrName>
                                        </p:attrNameLst>
                                      </p:cBhvr>
                                      <p:to>
                                        <p:strVal val="visible"/>
                                      </p:to>
                                    </p:set>
                                    <p:animEffect transition="in" filter="wipe(down)">
                                      <p:cBhvr>
                                        <p:cTn id="97" dur="500" fill="hold"/>
                                        <p:tgtEl>
                                          <p:spTgt spid="47124"/>
                                        </p:tgtEl>
                                      </p:cBhvr>
                                    </p:animEffect>
                                  </p:childTnLst>
                                </p:cTn>
                              </p:par>
                            </p:childTnLst>
                          </p:cTn>
                        </p:par>
                      </p:childTnLst>
                    </p:cTn>
                  </p:par>
                  <p:par>
                    <p:cTn id="98" fill="hold" nodeType="clickPar">
                      <p:stCondLst>
                        <p:cond delay="indefinite"/>
                      </p:stCondLst>
                      <p:childTnLst>
                        <p:par>
                          <p:cTn id="99" fill="hold">
                            <p:stCondLst>
                              <p:cond delay="0"/>
                            </p:stCondLst>
                            <p:childTnLst>
                              <p:par>
                                <p:cTn id="100" presetID="22" presetClass="entr" presetSubtype="4" dur="500" fill="hold" grpId="0" nodeType="clickEffect">
                                  <p:stCondLst>
                                    <p:cond delay="0"/>
                                  </p:stCondLst>
                                  <p:childTnLst>
                                    <p:set>
                                      <p:cBhvr>
                                        <p:cTn id="101" dur="1" fill="hold">
                                          <p:stCondLst>
                                            <p:cond delay="0"/>
                                          </p:stCondLst>
                                        </p:cTn>
                                        <p:tgtEl>
                                          <p:spTgt spid="47128"/>
                                        </p:tgtEl>
                                        <p:attrNameLst>
                                          <p:attrName>style.visibility</p:attrName>
                                        </p:attrNameLst>
                                      </p:cBhvr>
                                      <p:to>
                                        <p:strVal val="visible"/>
                                      </p:to>
                                    </p:set>
                                    <p:animEffect transition="in" filter="wipe(down)">
                                      <p:cBhvr>
                                        <p:cTn id="102" dur="500" fill="hold"/>
                                        <p:tgtEl>
                                          <p:spTgt spid="47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p:bldP spid="47108" grpId="0"/>
      <p:bldP spid="47109" grpId="0"/>
      <p:bldP spid="47110" grpId="0"/>
      <p:bldP spid="47111" grpId="0"/>
      <p:bldP spid="47112" grpId="0"/>
      <p:bldP spid="47113" grpId="0"/>
      <p:bldP spid="47114" grpId="0"/>
      <p:bldP spid="47115" grpId="0"/>
      <p:bldP spid="47116" grpId="0"/>
      <p:bldP spid="47117" grpId="0"/>
      <p:bldP spid="47118" grpId="0"/>
      <p:bldP spid="47119" grpId="0"/>
      <p:bldP spid="47120" grpId="0"/>
      <p:bldP spid="47123" grpId="0"/>
      <p:bldP spid="47124" grpId="0"/>
      <p:bldP spid="47128"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https://d.book118.com/636214205111010054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SHOW_EDIT_AREA_INDICATION" val="1"/>
  <p:tag name="KSO_WM_UNIT_TYPE" val="b"/>
  <p:tag name="KSO_WM_UNIT_VALUE" val="111"/>
</p:tagLst>
</file>

<file path=ppt/tags/tag6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 name="KSO_WM_BEAUTIFY_FLAG" val="#wm#"/>
  <p:tag name="KSO_WM_TEMPLATE_CATEGORY" val="custom"/>
  <p:tag name="KSO_WM_TEMPLATE_INDEX" val="20187308"/>
</p:tagLst>
</file>

<file path=ppt/tags/tag67.xml><?xml version="1.0" encoding="utf-8"?>
<p:tagLst xmlns:p="http://schemas.openxmlformats.org/presentationml/2006/main">
  <p:tag name="KSO_WM_UNIT_PLACING_PICTURE_USER_VIEWPORT" val="{&quot;height&quot;:7297,&quot;width&quot;:6723}"/>
  <p:tag name="REFSHAPE" val="1494617580"/>
</p:tagLst>
</file>

<file path=ppt/tags/tag68.xml><?xml version="1.0" encoding="utf-8"?>
<p:tagLst xmlns:p="http://schemas.openxmlformats.org/presentationml/2006/main">
  <p:tag name="KSO_WM_UNIT_PLACING_PICTURE_USER_VIEWPORT" val="{&quot;height&quot;:7297,&quot;width&quot;:6723}"/>
  <p:tag name="REFSHAPE" val="1494617580"/>
</p:tagLst>
</file>

<file path=ppt/tags/tag6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214</Paragraphs>
  <Slides>18</Slides>
  <Notes>1</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18</vt:i4>
      </vt:variant>
    </vt:vector>
  </HeadingPairs>
  <TitlesOfParts>
    <vt:vector baseType="lpstr" size="33">
      <vt:lpstr>Arial</vt:lpstr>
      <vt:lpstr>Calibri</vt:lpstr>
      <vt:lpstr>微软雅黑</vt:lpstr>
      <vt:lpstr>Wingdings</vt:lpstr>
      <vt:lpstr>宋体</vt:lpstr>
      <vt:lpstr>Tahoma</vt:lpstr>
      <vt:lpstr>黑体</vt:lpstr>
      <vt:lpstr>Comic Sans MS</vt:lpstr>
      <vt:lpstr>楷体_GB2312</vt:lpstr>
      <vt:lpstr>方正姚体</vt:lpstr>
      <vt:lpstr>华文行楷</vt:lpstr>
      <vt:lpstr>楷体</vt:lpstr>
      <vt:lpstr>Calibri Light</vt:lpstr>
      <vt:lpstr>华文新魏</vt:lpstr>
      <vt:lpstr>Office Theme</vt:lpstr>
      <vt:lpstr>1.2.2孟德尔的豌豆杂交实验（二）</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自由组合定律的应用</vt:lpstr>
      <vt:lpstr>PowerPoint Presentation</vt:lpstr>
      <vt:lpstr>PowerPoint Presentation</vt:lpstr>
      <vt:lpstr>思考题</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2024-09-21T12:12:00.073</cp:lastPrinted>
  <dcterms:created xsi:type="dcterms:W3CDTF">2024-09-21T04:12:00Z</dcterms:created>
  <dcterms:modified xsi:type="dcterms:W3CDTF">2024-09-21T04:12:02Z</dcterms:modified>
</cp:coreProperties>
</file>