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611AEB-B3CF-4332-A3F6-ED2B714983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D2D3D7-EDC2-469B-9277-804229E94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19C5D3-F627-4FD3-AF2B-1BF5A83748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93EE60-DAB3-4FF5-ADA9-13038F866A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E096EE-9E77-48B7-B6B9-5A93F9BFEC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9E1AFA-80D2-4B68-8A34-26BAC346EF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727869-6CF4-412F-8F8B-742BDE4CDB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D55EF2-1CE3-41FB-B8D8-9BCB34D9AB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544BB5-D229-4C75-9A62-86AD2AAB7C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7BAE6D-8275-4F2E-97E7-440B320D19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25DB77-A83E-49DE-8848-39BC2C5FA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22200213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solidFill>
                <a:latin typeface="Microsoft Yahei"/>
                <a:ea typeface="Microsoft Yahei"/>
                <a:cs typeface="Microsoft Yahei"/>
              </a:rPr>
              <a:t>给孩子科普性知识</a:t>
            </a:r>
          </a:p>
        </p:txBody>
      </p:sp>
      <p:sp>
        <p:nvSpPr>
          <p:cNvPr id="3" name="AutoShape 3"/>
          <p:cNvSpPr/>
          <p:nvPr/>
        </p:nvSpPr>
        <p:spPr>
          <a:xfrm>
            <a:off x="3887301" y="4906518"/>
            <a:ext cx="2473866"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汇报人：&lt;XXX&gt;</a:t>
            </a:r>
            <a:endParaRPr lang="en-US" sz="1100"/>
          </a:p>
        </p:txBody>
      </p:sp>
      <p:sp>
        <p:nvSpPr>
          <p:cNvPr id="4" name="AutoShape 4"/>
          <p:cNvSpPr/>
          <p:nvPr/>
        </p:nvSpPr>
        <p:spPr>
          <a:xfrm>
            <a:off x="6497278" y="4906518"/>
            <a:ext cx="2419908"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2024-01-03</a:t>
            </a:r>
            <a:endParaRPr lang="en-US" sz="1100"/>
          </a:p>
        </p:txBody>
      </p:sp>
      <p:sp>
        <p:nvSpPr>
          <p:cNvPr id="5" name="AutoShape 5"/>
          <p:cNvSpPr/>
          <p:nvPr/>
        </p:nvSpPr>
        <p:spPr>
          <a:xfrm>
            <a:off x="240326" y="276691"/>
            <a:ext cx="1591602" cy="4191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solidFill>
                <a:latin typeface="Microsoft Yahei"/>
                <a:ea typeface="Microsoft Yahei"/>
                <a:cs typeface="Microsoft Yahei"/>
              </a:rPr>
              <a:t>https://wenku.baidu.com</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solidFill>
                <a:latin typeface="Microsoft Yahei"/>
                <a:ea typeface="Microsoft Yahei"/>
                <a:cs typeface="Microsoft Yahei"/>
              </a:rPr>
              <a:t>目</a:t>
            </a:r>
          </a:p>
          <a:p>
            <a:pPr algn="ctr">
              <a:lnSpc>
                <a:spcPct val="112000"/>
              </a:lnSpc>
            </a:pPr>
            <a:r>
              <a:rPr lang="en-US" sz="5700" b="1">
                <a:solidFill>
                  <a:schemeClr val="dk1"/>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solidFill>
                <a:latin typeface="Microsoft Yahei"/>
                <a:ea typeface="Microsoft Yahei"/>
                <a:cs typeface="Microsoft Yahei"/>
              </a:rPr>
              <a:t>性别的认知</a:t>
            </a:r>
          </a:p>
          <a:p>
            <a:pPr marL="203200" lvl="0" indent="-203200">
              <a:lnSpc>
                <a:spcPct val="120000"/>
              </a:lnSpc>
              <a:buFont typeface="Arial"/>
              <a:buChar char="•"/>
            </a:pPr>
            <a:r>
              <a:rPr lang="en-US" sz="2400" b="1">
                <a:solidFill>
                  <a:schemeClr val="dk1"/>
                </a:solidFill>
                <a:latin typeface="Microsoft Yahei"/>
                <a:ea typeface="Microsoft Yahei"/>
                <a:cs typeface="Microsoft Yahei"/>
              </a:rPr>
              <a:t>性与生殖健康</a:t>
            </a:r>
          </a:p>
          <a:p>
            <a:pPr marL="203200" lvl="0" indent="-203200">
              <a:lnSpc>
                <a:spcPct val="120000"/>
              </a:lnSpc>
              <a:buFont typeface="Arial"/>
              <a:buChar char="•"/>
            </a:pPr>
            <a:r>
              <a:rPr lang="en-US" sz="2400" b="1">
                <a:solidFill>
                  <a:schemeClr val="dk1"/>
                </a:solidFill>
                <a:latin typeface="Microsoft Yahei"/>
                <a:ea typeface="Microsoft Yahei"/>
                <a:cs typeface="Microsoft Yahei"/>
              </a:rPr>
              <a:t>性行为与性教育</a:t>
            </a:r>
          </a:p>
          <a:p>
            <a:pPr marL="203200" lvl="0" indent="-203200">
              <a:lnSpc>
                <a:spcPct val="120000"/>
              </a:lnSpc>
              <a:buFont typeface="Arial"/>
              <a:buChar char="•"/>
            </a:pPr>
            <a:r>
              <a:rPr lang="en-US" sz="2400" b="1">
                <a:solidFill>
                  <a:schemeClr val="dk1"/>
                </a:solidFill>
                <a:latin typeface="Microsoft Yahei"/>
                <a:ea typeface="Microsoft Yahei"/>
                <a:cs typeface="Microsoft Yahei"/>
              </a:rPr>
              <a:t>性心理与情感</a:t>
            </a:r>
          </a:p>
          <a:p>
            <a:pPr marL="203200" lvl="0" indent="-203200">
              <a:lnSpc>
                <a:spcPct val="120000"/>
              </a:lnSpc>
              <a:buFont typeface="Arial"/>
              <a:buChar char="•"/>
            </a:pPr>
            <a:r>
              <a:rPr lang="en-US" sz="2400" b="1">
                <a:solidFill>
                  <a:schemeClr val="dk1"/>
                </a:solidFill>
                <a:latin typeface="Microsoft Yahei"/>
                <a:ea typeface="Microsoft Yahei"/>
                <a:cs typeface="Microsoft Yahei"/>
              </a:rPr>
              <a:t>性与文化与社会</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性别的认知</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男女性别的生理特征</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男性生理特征</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男性拥有睾丸、阴茎、前列腺等生殖器官，以及肌肉发达的体格和较粗的骨骼。</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女性生理特征</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女性拥有卵巢、子宫、乳房等生殖器官，以及较为丰满的脂肪组织和较小的骨骼。</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生殖器官的功能</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男性产生精子和雄激素，女性产生卵子和雌激素，这些激素对人体的生长发育和生理功能起着重要作用。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个体对自己是男性还是女性的认知和认同，可能与社会性别角色相符或不符。</a:t>
            </a:r>
          </a:p>
        </p:txBody>
      </p:sp>
      <p:pic>
        <p:nvPicPr>
          <p:cNvPr id="6" name="Picture 6"/>
          <p:cNvPicPr>
            <a:picLocks noChangeAspect="1"/>
          </p:cNvPicPr>
          <p:nvPr/>
        </p:nvPicPr>
        <p:blipFill>
          <a:blip r:embed="rId2"/>
          <a:srcRect l="49" r="4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性别认同</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个体通过着装、言谈举止等方式展示自己的性别特征，可以与生理性别相符或不符。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性别表达</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2490" b="249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指那些出生时被赋予一种性别特征，但内心认同另一种性别的人，他们同样应该受到尊重和平等对待。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跨性别者</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性别认同与表达</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无论性别如何，每个人都应该被平等对待，享有相同的权利和机会。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尊重个体权利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667" r="10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消除性别歧视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5875" r="5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倡导性别平等</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000" r="11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在教育、就业、政治等领域，应消除对某一性别的歧视和偏见，创造一个公平的社会环境。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通过教育和宣传，倡导性别平等观念，推动社会对不同性别的理解和接纳。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尊重与平等对待不同性别的人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性与生殖健康</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包括阴茎、睾丸、附睾、阴囊等器官，负责产生精子和分泌雄激素。</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男性生殖系统</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包括阴道、子宫、卵巢等器官，负责产生卵子和分泌性激素。</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女性生殖系统</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生殖系统的功能是繁殖后代和维持性健康，同时对人体的生长发育和生理健康也有重要作用。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生殖系统的功能</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人体生殖系统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促进家庭和谐</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正确的性知识和生殖健康知识有助于家庭成员之间的沟通和相互理解，促进家庭和谐。</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预防性传播疾病和意外怀孕</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了解性传播疾病和意外怀孕的预防措施有助于降低相关风险，保护自己和他人的健康。</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提高自我保护意识</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了解性知识和生殖健康的重要性有助于孩子建立正确的价值观和自我保护意识，避免受到性侵害和不良信息的影响。</a:t>
            </a:r>
          </a:p>
        </p:txBody>
      </p:sp>
      <p:pic>
        <p:nvPicPr>
          <p:cNvPr id="8" name="Picture 8"/>
          <p:cNvPicPr>
            <a:picLocks noChangeAspect="1"/>
          </p:cNvPicPr>
          <p:nvPr/>
        </p:nvPicPr>
        <p:blipFill>
          <a:blip r:embed="rId2"/>
          <a:srcRect l="9417" r="9417"/>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性与生殖健康的重要性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避免不安全性行为</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教育孩子了解不安全性行为的危害，避免与陌生人或不熟悉的人发生性行为。</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使用安全套</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正确使用安全套是预防性传播疾病和意外怀孕的有效方法之一，家长应教育孩子如何正确使用安全套。</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及时就医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如果孩子或家庭成员出现性传播疾病的症状或疑虑，应及时就医并告知医生自己的情况。</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284" r="16284"/>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1625" r="11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预防性传播疾病和意外怀孕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性行为与性教育</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https://d.book118.com/636222002134010100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2024-09-24T17:24:02.815</cp:lastPrinted>
  <dcterms:created xsi:type="dcterms:W3CDTF">2024-09-24T09:24:02Z</dcterms:created>
  <dcterms:modified xsi:type="dcterms:W3CDTF">2024-09-24T09:24:04Z</dcterms:modified>
</cp:coreProperties>
</file>