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CC0F022-FAED-4152-92F7-6A57DD51F8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14FCD68-34EF-4069-9859-A90A6D0BB5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A978BB6-ECCC-45D5-80AF-F3F9F92AEC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D334F32-ADD3-4C74-B612-71D970E397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09E2E4F-F81E-4AD6-B746-19CC62062D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5DE6EA2-FC36-4887-A92C-C537B445B7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E8500EA-77BC-4AE4-AA4D-BFB8158B79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53F4884-F3F7-45E7-9E24-AB8AB1DA14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0608420-40DC-4FFE-953A-005609C18F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14C5677-2504-4C17-8BB4-FE7ACACE8B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272E350-3705-4AD5-BA21-D1E5C6EE8A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36230014235010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52425" y="255977"/>
            <a:ext cx="5497697" cy="508573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200">
                <a:solidFill>
                  <a:srgbClr val="DE9A39"/>
                </a:solidFill>
                <a:latin typeface="Microsoft Yahei"/>
                <a:ea typeface="Microsoft Yahei"/>
                <a:cs typeface="Microsoft Yahei"/>
              </a:rPr>
              <a:t>可编辑文档</a:t>
            </a:r>
            <a:endParaRPr lang="en-US" sz="1100"/>
          </a:p>
        </p:txBody>
      </p:sp>
      <p:sp>
        <p:nvSpPr>
          <p:cNvPr id="3" name="TextBox 3"/>
          <p:cNvSpPr txBox="1"/>
          <p:nvPr/>
        </p:nvSpPr>
        <p:spPr>
          <a:xfrm>
            <a:off x="1032908" y="1995037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950" b="1">
                <a:solidFill>
                  <a:srgbClr val="754807"/>
                </a:solidFill>
                <a:latin typeface="Microsoft Yahei"/>
                <a:ea typeface="Microsoft Yahei"/>
                <a:cs typeface="Microsoft Yahei"/>
              </a:rPr>
              <a:t>大客户营销策略研究报告总结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631828" y="4629987"/>
            <a:ext cx="2411730" cy="3867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800">
                <a:solidFill>
                  <a:srgbClr val="754807"/>
                </a:solidFill>
                <a:latin typeface="Microsoft Yahei"/>
                <a:ea typeface="Microsoft Yahei"/>
                <a:cs typeface="Microsoft Yahei"/>
              </a:rPr>
              <a:t>汇报人：&lt;XXX&gt;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32395" y="4606174"/>
            <a:ext cx="2411730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800">
                <a:solidFill>
                  <a:srgbClr val="754807"/>
                </a:solidFill>
                <a:latin typeface="Microsoft Yahei"/>
                <a:ea typeface="Microsoft Yahei"/>
                <a:cs typeface="Microsoft Yahei"/>
              </a:rPr>
              <a:t>xx年xx月xx日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9579590" y="309453"/>
            <a:ext cx="2040255" cy="11772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700" b="1">
                <a:solidFill>
                  <a:srgbClr val="754807"/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584732" y="1439118"/>
            <a:ext cx="2127531" cy="35645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rgbClr val="DE9A39">
                    <a:alpha val="6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470410" y="1406395"/>
            <a:ext cx="4818538" cy="44253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754807"/>
                </a:solidFill>
                <a:latin typeface="Microsoft Yahei"/>
                <a:ea typeface="Microsoft Yahei"/>
                <a:cs typeface="Microsoft Yahei"/>
              </a:rPr>
              <a:t>大客户营销策略概述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754807"/>
                </a:solidFill>
                <a:latin typeface="Microsoft Yahei"/>
                <a:ea typeface="Microsoft Yahei"/>
                <a:cs typeface="Microsoft Yahei"/>
              </a:rPr>
              <a:t>大客户营销策略的核心要素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754807"/>
                </a:solidFill>
                <a:latin typeface="Microsoft Yahei"/>
                <a:ea typeface="Microsoft Yahei"/>
                <a:cs typeface="Microsoft Yahei"/>
              </a:rPr>
              <a:t>大客户营销策略的执行与监控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754807"/>
                </a:solidFill>
                <a:latin typeface="Microsoft Yahei"/>
                <a:ea typeface="Microsoft Yahei"/>
                <a:cs typeface="Microsoft Yahei"/>
              </a:rPr>
              <a:t>大客户营销策略的成功案例分析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754807"/>
                </a:solidFill>
                <a:latin typeface="Microsoft Yahei"/>
                <a:ea typeface="Microsoft Yahei"/>
                <a:cs typeface="Microsoft Yahei"/>
              </a:rPr>
              <a:t>大客户营销策略的挑战与解决方案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754807"/>
                </a:solidFill>
                <a:latin typeface="Microsoft Yahei"/>
                <a:ea typeface="Microsoft Yahei"/>
                <a:cs typeface="Microsoft Yahei"/>
              </a:rPr>
              <a:t>大客户营销策略的未来展望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90464" y="2536882"/>
            <a:ext cx="2922600" cy="71231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975" b="1">
                <a:solidFill>
                  <a:srgbClr val="754807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863348" y="3329232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500" b="1">
                <a:solidFill>
                  <a:srgbClr val="754807"/>
                </a:solidFill>
                <a:latin typeface="Microsoft Yahei"/>
                <a:ea typeface="Microsoft Yahei"/>
                <a:cs typeface="Microsoft Yahei"/>
              </a:rPr>
              <a:t>大客户营销策略概述</a:t>
            </a:r>
          </a:p>
        </p:txBody>
      </p:sp>
      <p:sp>
        <p:nvSpPr>
          <p:cNvPr id="4" name="AutoShape 4"/>
          <p:cNvSpPr/>
          <p:nvPr/>
        </p:nvSpPr>
        <p:spPr>
          <a:xfrm>
            <a:off x="352425" y="6254177"/>
            <a:ext cx="5497697" cy="508573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200">
                <a:solidFill>
                  <a:srgbClr val="DE9A39"/>
                </a:solidFill>
                <a:latin typeface="Microsoft Yahei"/>
                <a:ea typeface="Microsoft Yahei"/>
                <a:cs typeface="Microsoft Yahei"/>
              </a:rPr>
              <a:t>可编辑文档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0365" r="30365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0365" r="30365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大客户通常是指在业务中占据重要地位，具有较大购买规模或较高利润贡献的客户。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大客户的定义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大客户通常具有较高的忠诚度、稳定的购买需求和长期合作意愿，同时对产品或服务的质量、性能和价值有更高的要求。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大客户的特点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大客户的定义与特点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大客户是企业的核心客户之一，通过有效的营销策略，可以维护与大客户的良好关系，提高客户满意度和忠诚度。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维护客户关系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通过与大客户的合作，可以提升企业的品牌形象和知名度，增加企业在行业内的竞争力和影响力。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提升品牌形象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21875" r="21875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大客户通常具有较长的生命周期和较大的购买潜力，通过有效的营销策略，可以实现企业的长期收益和增长。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实现长期收益</a:t>
            </a:r>
          </a:p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大客户营销的重要性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9488" r="29488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早期的营销策略主要关注产品的特点和优势，而现代的营销策略更加注重客户的需求和体验。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从产品导向到客户导向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随着消费者需求的多样化，大客户营销策略越来越注重提供个性化和定制化的产品或服务，以满足大客户的特殊需求。</a:t>
            </a:r>
          </a:p>
        </p:txBody>
      </p:sp>
      <p:sp>
        <p:nvSpPr>
          <p:cNvPr id="9" name="AutoShape 9"/>
          <p:cNvSpPr/>
          <p:nvPr/>
        </p:nvSpPr>
        <p:spPr>
          <a:xfrm>
            <a:off x="4854091" y="1391888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343439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03474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个性化与定制化服务</a:t>
            </a:r>
          </a:p>
        </p:txBody>
      </p:sp>
      <p:sp>
        <p:nvSpPr>
          <p:cNvPr id="13" name="AutoShape 13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大数据技术的应用使得企业可以更好地了解大客户的需求和行为，从而制定更加精准和有效的营销策略。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TextBox 17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数据驱动的营销</a:t>
            </a:r>
          </a:p>
        </p:txBody>
      </p:sp>
      <p:sp>
        <p:nvSpPr>
          <p:cNvPr id="18" name="AutoShape 18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现代大客户营销策略更加注重建立长期、稳定的合作关系，实现双方的共赢和共同发展。</a:t>
            </a:r>
          </a:p>
        </p:txBody>
      </p:sp>
      <p:sp>
        <p:nvSpPr>
          <p:cNvPr id="21" name="AutoShape 21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TextBox 22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建立长期合作关系</a:t>
            </a:r>
          </a:p>
        </p:txBody>
      </p:sp>
      <p:sp>
        <p:nvSpPr>
          <p:cNvPr id="23" name="AutoShape 2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大客户营销策略的演变与趋势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90464" y="2536882"/>
            <a:ext cx="2922600" cy="71231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975" b="1">
                <a:solidFill>
                  <a:srgbClr val="754807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863348" y="3329232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500" b="1">
                <a:solidFill>
                  <a:srgbClr val="754807"/>
                </a:solidFill>
                <a:latin typeface="Microsoft Yahei"/>
                <a:ea typeface="Microsoft Yahei"/>
                <a:cs typeface="Microsoft Yahei"/>
              </a:rPr>
              <a:t>大客户营销策略的核心要素</a:t>
            </a:r>
          </a:p>
        </p:txBody>
      </p:sp>
      <p:sp>
        <p:nvSpPr>
          <p:cNvPr id="4" name="AutoShape 4"/>
          <p:cNvSpPr/>
          <p:nvPr/>
        </p:nvSpPr>
        <p:spPr>
          <a:xfrm>
            <a:off x="352425" y="6254177"/>
            <a:ext cx="5497697" cy="508573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200">
                <a:solidFill>
                  <a:srgbClr val="DE9A39"/>
                </a:solidFill>
                <a:latin typeface="Microsoft Yahei"/>
                <a:ea typeface="Microsoft Yahei"/>
                <a:cs typeface="Microsoft Yahei"/>
              </a:rPr>
              <a:t>可编辑文档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962413" y="1498809"/>
            <a:ext cx="4267184" cy="4267182"/>
          </a:xfrm>
          <a:prstGeom prst="ellipse">
            <a:avLst/>
          </a:prstGeom>
          <a:ln w="3248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 rot="16200000" flipH="1">
            <a:off x="6170371" y="2356670"/>
            <a:ext cx="1798884" cy="2551460"/>
          </a:xfrm>
          <a:custGeom>
            <a:rect l="l" t="t" r="r" b="b"/>
            <a:pathLst>
              <a:path w="1468685" h="2083120">
                <a:moveTo>
                  <a:pt x="0" y="1764196"/>
                </a:moveTo>
                <a:lnTo>
                  <a:pt x="2311" y="1764196"/>
                </a:lnTo>
                <a:lnTo>
                  <a:pt x="734343" y="0"/>
                </a:lnTo>
                <a:lnTo>
                  <a:pt x="1466374" y="1764196"/>
                </a:lnTo>
                <a:lnTo>
                  <a:pt x="1468685" y="1764196"/>
                </a:lnTo>
                <a:cubicBezTo>
                  <a:pt x="1285526" y="1960771"/>
                  <a:pt x="1024222" y="2083120"/>
                  <a:pt x="734343" y="2083120"/>
                </a:cubicBezTo>
                <a:cubicBezTo>
                  <a:pt x="444464" y="2083120"/>
                  <a:pt x="183161" y="1960771"/>
                  <a:pt x="0" y="1764196"/>
                </a:cubicBez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1339" y="2426017"/>
            <a:ext cx="617410" cy="61741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661339" y="4234434"/>
            <a:ext cx="617410" cy="61741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036814" y="3330226"/>
            <a:ext cx="617410" cy="61741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5400000">
            <a:off x="4167489" y="2356670"/>
            <a:ext cx="1798884" cy="2551460"/>
          </a:xfrm>
          <a:custGeom>
            <a:rect l="l" t="t" r="r" b="b"/>
            <a:pathLst>
              <a:path w="1468685" h="2083120">
                <a:moveTo>
                  <a:pt x="0" y="1764196"/>
                </a:moveTo>
                <a:lnTo>
                  <a:pt x="2311" y="1764196"/>
                </a:lnTo>
                <a:lnTo>
                  <a:pt x="734343" y="0"/>
                </a:lnTo>
                <a:lnTo>
                  <a:pt x="1466374" y="1764196"/>
                </a:lnTo>
                <a:lnTo>
                  <a:pt x="1468685" y="1764196"/>
                </a:lnTo>
                <a:cubicBezTo>
                  <a:pt x="1285526" y="1960771"/>
                  <a:pt x="1024222" y="2083120"/>
                  <a:pt x="734343" y="2083120"/>
                </a:cubicBezTo>
                <a:cubicBezTo>
                  <a:pt x="444464" y="2083120"/>
                  <a:pt x="183161" y="1960771"/>
                  <a:pt x="0" y="1764196"/>
                </a:cubicBez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887819" y="2426017"/>
            <a:ext cx="617410" cy="61741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522821" y="3330226"/>
            <a:ext cx="617410" cy="61741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887819" y="4234434"/>
            <a:ext cx="617410" cy="61741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346287" y="2886646"/>
            <a:ext cx="1499330" cy="1499330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445393" y="3517200"/>
            <a:ext cx="623854" cy="250324"/>
          </a:xfrm>
          <a:prstGeom prst="rightArrow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flipH="1">
            <a:off x="7144249" y="3517200"/>
            <a:ext cx="623854" cy="250324"/>
          </a:xfrm>
          <a:prstGeom prst="rightArrow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964750" y="3351841"/>
            <a:ext cx="262604" cy="26593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5804254" y="3659213"/>
            <a:ext cx="583501" cy="253746"/>
          </a:xfrm>
          <a:custGeom>
            <a:rect l="l" t="t" r="r" b="b"/>
            <a:pathLst>
              <a:path w="200" h="87">
                <a:moveTo>
                  <a:pt x="35" y="87"/>
                </a:moveTo>
                <a:cubicBezTo>
                  <a:pt x="35" y="72"/>
                  <a:pt x="35" y="72"/>
                  <a:pt x="35" y="72"/>
                </a:cubicBezTo>
                <a:cubicBezTo>
                  <a:pt x="46" y="72"/>
                  <a:pt x="46" y="72"/>
                  <a:pt x="46" y="72"/>
                </a:cubicBezTo>
                <a:cubicBezTo>
                  <a:pt x="46" y="87"/>
                  <a:pt x="46" y="87"/>
                  <a:pt x="46" y="87"/>
                </a:cubicBezTo>
                <a:cubicBezTo>
                  <a:pt x="155" y="87"/>
                  <a:pt x="155" y="87"/>
                  <a:pt x="155" y="87"/>
                </a:cubicBezTo>
                <a:cubicBezTo>
                  <a:pt x="155" y="72"/>
                  <a:pt x="155" y="72"/>
                  <a:pt x="155" y="72"/>
                </a:cubicBezTo>
                <a:cubicBezTo>
                  <a:pt x="166" y="72"/>
                  <a:pt x="166" y="72"/>
                  <a:pt x="166" y="72"/>
                </a:cubicBezTo>
                <a:cubicBezTo>
                  <a:pt x="166" y="87"/>
                  <a:pt x="166" y="87"/>
                  <a:pt x="166" y="87"/>
                </a:cubicBezTo>
                <a:cubicBezTo>
                  <a:pt x="199" y="87"/>
                  <a:pt x="199" y="87"/>
                  <a:pt x="199" y="87"/>
                </a:cubicBezTo>
                <a:cubicBezTo>
                  <a:pt x="199" y="47"/>
                  <a:pt x="200" y="43"/>
                  <a:pt x="200" y="43"/>
                </a:cubicBezTo>
                <a:cubicBezTo>
                  <a:pt x="200" y="19"/>
                  <a:pt x="180" y="0"/>
                  <a:pt x="156" y="0"/>
                </a:cubicBezTo>
                <a:cubicBezTo>
                  <a:pt x="156" y="0"/>
                  <a:pt x="156" y="0"/>
                  <a:pt x="156" y="0"/>
                </a:cubicBezTo>
                <a:cubicBezTo>
                  <a:pt x="156" y="0"/>
                  <a:pt x="156" y="0"/>
                  <a:pt x="156" y="0"/>
                </a:cubicBezTo>
                <a:cubicBezTo>
                  <a:pt x="140" y="0"/>
                  <a:pt x="140" y="0"/>
                  <a:pt x="140" y="0"/>
                </a:cubicBezTo>
                <a:cubicBezTo>
                  <a:pt x="100" y="80"/>
                  <a:pt x="100" y="80"/>
                  <a:pt x="100" y="80"/>
                </a:cubicBezTo>
                <a:cubicBezTo>
                  <a:pt x="60" y="0"/>
                  <a:pt x="60" y="0"/>
                  <a:pt x="60" y="0"/>
                </a:cubicBezTo>
                <a:cubicBezTo>
                  <a:pt x="45" y="0"/>
                  <a:pt x="45" y="0"/>
                  <a:pt x="45" y="0"/>
                </a:cubicBezTo>
                <a:cubicBezTo>
                  <a:pt x="45" y="0"/>
                  <a:pt x="45" y="0"/>
                  <a:pt x="45" y="0"/>
                </a:cubicBezTo>
                <a:cubicBezTo>
                  <a:pt x="45" y="0"/>
                  <a:pt x="44" y="0"/>
                  <a:pt x="44" y="0"/>
                </a:cubicBezTo>
                <a:cubicBezTo>
                  <a:pt x="20" y="0"/>
                  <a:pt x="1" y="19"/>
                  <a:pt x="1" y="43"/>
                </a:cubicBezTo>
                <a:cubicBezTo>
                  <a:pt x="1" y="43"/>
                  <a:pt x="0" y="47"/>
                  <a:pt x="0" y="87"/>
                </a:cubicBezTo>
                <a:lnTo>
                  <a:pt x="35" y="87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产品与服务策略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323860" y="1451184"/>
            <a:ext cx="3286271" cy="1172597"/>
          </a:xfrm>
          <a:prstGeom prst="rect">
            <a:avLst/>
          </a:prstGeom>
        </p:spPr>
        <p:txBody>
          <a:bodyPr wrap="square" lIns="66008" tIns="33052" rIns="66008" bIns="33052" rtlCol="0" anchor="b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提供定制化、高附加值的产品与服务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181203" y="3072914"/>
            <a:ext cx="3286271" cy="1172597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针对大客户的特殊需求，提供定制化的产品和服务，增加产品的附加值，提高客户满意度。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545256" y="4966595"/>
            <a:ext cx="3286271" cy="1172597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强化产品创新与研发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8724537" y="3072914"/>
            <a:ext cx="3286271" cy="1172597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提供卓越的售后服务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8168429" y="4966595"/>
            <a:ext cx="3286271" cy="1172597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建立完善的售后服务体系，为大客户提供及时、专业的售后服务，增强客户信任。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8581879" y="1451184"/>
            <a:ext cx="3286271" cy="1172597"/>
          </a:xfrm>
          <a:prstGeom prst="rect">
            <a:avLst/>
          </a:prstGeom>
        </p:spPr>
        <p:txBody>
          <a:bodyPr wrap="square" lIns="66008" tIns="33052" rIns="66008" bIns="33052" rtlCol="0" anchor="b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不断投入研发，推出新产品或改进现有产品，保持与大客户需求的同步。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76773" y="2562728"/>
            <a:ext cx="2438400" cy="243840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76903" y="1099688"/>
            <a:ext cx="4352925" cy="6096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在此添加您的文本17字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334724" y="1099688"/>
            <a:ext cx="4495800" cy="6096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在此添加您的文本16字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7334724" y="2964493"/>
            <a:ext cx="4495800" cy="6096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在此添加您的文本16字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7334724" y="4921535"/>
            <a:ext cx="4495800" cy="6096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在此添加您的文本16字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376903" y="4921535"/>
            <a:ext cx="4410075" cy="638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9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在此添加您的文本16字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376903" y="2964493"/>
            <a:ext cx="4352925" cy="6096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在此添加您的文本16字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376903" y="1462400"/>
            <a:ext cx="44862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采用灵活的定价策略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76903" y="3348767"/>
            <a:ext cx="44862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根据大客户的购买规模、需求和市场状况，制定灵活的定价策略，满足客户的价格需求。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376903" y="5308631"/>
            <a:ext cx="44862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实施有针对性的促销活动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7334724" y="1462400"/>
            <a:ext cx="44862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针对大客户的特定需求，开展有针对性的促销活动，提高客户购买意愿。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7334724" y="3348767"/>
            <a:ext cx="44862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提供折扣与优惠政策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7334724" y="5308631"/>
            <a:ext cx="44862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为大客户提供一定的折扣和优惠政策，增加客户粘性，促进长期合作。</a:t>
            </a:r>
          </a:p>
        </p:txBody>
      </p:sp>
      <p:sp>
        <p:nvSpPr>
          <p:cNvPr id="15" name="Freeform 15"/>
          <p:cNvSpPr/>
          <p:nvPr/>
        </p:nvSpPr>
        <p:spPr>
          <a:xfrm>
            <a:off x="5496912" y="3182867"/>
            <a:ext cx="1198122" cy="1198122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价格与促销策略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 rot="5400000">
            <a:off x="4261455" y="1786438"/>
            <a:ext cx="3669090" cy="4127726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 rot="5400000">
            <a:off x="6507340" y="1418322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 rot="5400000">
            <a:off x="7484017" y="3252867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rot="5400000">
            <a:off x="6495148" y="5075220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 rot="5400000">
            <a:off x="4599191" y="1418322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5400000">
            <a:off x="3589249" y="3252867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5400000">
            <a:off x="4611383" y="5087412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776775" y="1589036"/>
            <a:ext cx="3522286" cy="14478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针对大客户建立专门的销售渠道，提供一对一的专业服务，提高客户体验。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94207" y="3423581"/>
            <a:ext cx="3329778" cy="10477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与大客户的合作伙伴建立良好的关系，通过合作实现共赢，拓展销售渠道。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7776775" y="5258126"/>
            <a:ext cx="3305175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优化分销网络，提高产品覆盖率，为大客户提供便捷的购买渠道。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89125" y="1589036"/>
            <a:ext cx="3657600" cy="10477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建立直接销售渠道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69245" y="3423581"/>
            <a:ext cx="3305175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发展合作伙伴关系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48052" y="5258126"/>
            <a:ext cx="3305175" cy="10477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优化分销网络</a:t>
            </a:r>
          </a:p>
        </p:txBody>
      </p:sp>
      <p:sp>
        <p:nvSpPr>
          <p:cNvPr id="15" name="Freeform 15"/>
          <p:cNvSpPr/>
          <p:nvPr/>
        </p:nvSpPr>
        <p:spPr>
          <a:xfrm>
            <a:off x="5410459" y="3071807"/>
            <a:ext cx="1371081" cy="1371081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4552613" y="1454924"/>
            <a:ext cx="1089371" cy="115576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6359254" y="1454924"/>
            <a:ext cx="1276572" cy="115576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3457298" y="3289469"/>
            <a:ext cx="1260437" cy="115576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7365244" y="3289469"/>
            <a:ext cx="1247260" cy="115576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4552613" y="5124014"/>
            <a:ext cx="1089371" cy="115576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6359254" y="5124014"/>
            <a:ext cx="1276572" cy="115576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06</a:t>
            </a:r>
          </a:p>
        </p:txBody>
      </p:sp>
      <p:sp>
        <p:nvSpPr>
          <p:cNvPr id="22" name="AutoShape 2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TextBox 4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渠道与分销策略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76302" y="2035960"/>
            <a:ext cx="3553224" cy="1998628"/>
          </a:xfrm>
          <a:prstGeom prst="roundRect">
            <a:avLst/>
          </a:prstGeom>
          <a:solidFill>
            <a:schemeClr val="accent2">
              <a:alpha val="2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260531" y="3557475"/>
            <a:ext cx="656574" cy="12724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2778017" y="2474443"/>
            <a:ext cx="1581150" cy="1600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4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01021" y="2433294"/>
            <a:ext cx="25050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塑造专业品牌形象</a:t>
            </a:r>
          </a:p>
        </p:txBody>
      </p:sp>
      <p:sp>
        <p:nvSpPr>
          <p:cNvPr id="6" name="AutoShape 6"/>
          <p:cNvSpPr/>
          <p:nvPr/>
        </p:nvSpPr>
        <p:spPr>
          <a:xfrm>
            <a:off x="4318541" y="2035960"/>
            <a:ext cx="3553224" cy="1998628"/>
          </a:xfrm>
          <a:prstGeom prst="roundRect">
            <a:avLst/>
          </a:prstGeom>
          <a:solidFill>
            <a:schemeClr val="accent2">
              <a:alpha val="2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002770" y="3557475"/>
            <a:ext cx="656574" cy="12724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6502382" y="2474443"/>
            <a:ext cx="1581150" cy="1600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4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502110" y="2433294"/>
            <a:ext cx="25050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通过专业化的品牌形象塑造，提升大客户对企业的认知度和信任度。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060781" y="2035960"/>
            <a:ext cx="3553224" cy="1998628"/>
          </a:xfrm>
          <a:prstGeom prst="roundRect">
            <a:avLst/>
          </a:prstGeom>
          <a:solidFill>
            <a:schemeClr val="accent2">
              <a:alpha val="2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0757202" y="3557475"/>
            <a:ext cx="656574" cy="12724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10243446" y="2474443"/>
            <a:ext cx="1581150" cy="1600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4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256542" y="2433294"/>
            <a:ext cx="25050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加强品牌传播与推广</a:t>
            </a:r>
          </a:p>
        </p:txBody>
      </p:sp>
      <p:sp>
        <p:nvSpPr>
          <p:cNvPr id="14" name="AutoShape 14"/>
          <p:cNvSpPr/>
          <p:nvPr/>
        </p:nvSpPr>
        <p:spPr>
          <a:xfrm>
            <a:off x="576302" y="4282090"/>
            <a:ext cx="3553224" cy="1998628"/>
          </a:xfrm>
          <a:prstGeom prst="roundRect">
            <a:avLst/>
          </a:prstGeom>
          <a:solidFill>
            <a:schemeClr val="accent2">
              <a:alpha val="2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260531" y="5817193"/>
            <a:ext cx="656574" cy="12724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2758967" y="4720573"/>
            <a:ext cx="1581150" cy="1600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4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801021" y="4679425"/>
            <a:ext cx="25050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利用多种渠道进行品牌传播与推广，提高品牌知名度，吸引大客户关注。</a:t>
            </a:r>
          </a:p>
        </p:txBody>
      </p:sp>
      <p:sp>
        <p:nvSpPr>
          <p:cNvPr id="18" name="AutoShape 18"/>
          <p:cNvSpPr/>
          <p:nvPr/>
        </p:nvSpPr>
        <p:spPr>
          <a:xfrm>
            <a:off x="4318541" y="4282090"/>
            <a:ext cx="3553224" cy="1998628"/>
          </a:xfrm>
          <a:prstGeom prst="roundRect">
            <a:avLst/>
          </a:prstGeom>
          <a:solidFill>
            <a:schemeClr val="accent2">
              <a:alpha val="2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002770" y="5817193"/>
            <a:ext cx="656574" cy="12724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6501206" y="4720573"/>
            <a:ext cx="1581150" cy="1600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4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502110" y="4679425"/>
            <a:ext cx="25050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建立企业社会责任形象</a:t>
            </a:r>
          </a:p>
        </p:txBody>
      </p:sp>
      <p:sp>
        <p:nvSpPr>
          <p:cNvPr id="22" name="AutoShape 22"/>
          <p:cNvSpPr/>
          <p:nvPr/>
        </p:nvSpPr>
        <p:spPr>
          <a:xfrm>
            <a:off x="8060781" y="4282090"/>
            <a:ext cx="3553224" cy="1998628"/>
          </a:xfrm>
          <a:prstGeom prst="roundRect">
            <a:avLst/>
          </a:prstGeom>
          <a:solidFill>
            <a:schemeClr val="accent2">
              <a:alpha val="2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10757202" y="5817193"/>
            <a:ext cx="656574" cy="12724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TextBox 24"/>
          <p:cNvSpPr txBox="1"/>
          <p:nvPr/>
        </p:nvSpPr>
        <p:spPr>
          <a:xfrm>
            <a:off x="10243446" y="4720573"/>
            <a:ext cx="1581150" cy="1600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4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06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8256542" y="4679425"/>
            <a:ext cx="25050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积极参与社会公益事业，树立企业良好的社会形象，提升大客户忠诚度。</a:t>
            </a:r>
          </a:p>
        </p:txBody>
      </p:sp>
      <p:sp>
        <p:nvSpPr>
          <p:cNvPr id="26" name="AutoShape 2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TextBox 4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品牌与形象策略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768485" y="3856609"/>
            <a:ext cx="1333631" cy="1748539"/>
          </a:xfrm>
          <a:custGeom>
            <a:rect l="l" t="t" r="r" b="b"/>
            <a:pathLst>
              <a:path w="110" h="145">
                <a:moveTo>
                  <a:pt x="26" y="3"/>
                </a:moveTo>
                <a:cubicBezTo>
                  <a:pt x="14" y="0"/>
                  <a:pt x="0" y="30"/>
                  <a:pt x="12" y="68"/>
                </a:cubicBezTo>
                <a:cubicBezTo>
                  <a:pt x="26" y="112"/>
                  <a:pt x="50" y="142"/>
                  <a:pt x="81" y="143"/>
                </a:cubicBezTo>
                <a:cubicBezTo>
                  <a:pt x="110" y="145"/>
                  <a:pt x="111" y="119"/>
                  <a:pt x="93" y="78"/>
                </a:cubicBezTo>
                <a:cubicBezTo>
                  <a:pt x="76" y="43"/>
                  <a:pt x="38" y="5"/>
                  <a:pt x="26" y="3"/>
                </a:cubicBezTo>
                <a:close/>
              </a:path>
            </a:pathLst>
          </a:custGeom>
          <a:solidFill>
            <a:schemeClr val="accent5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6359093" y="3744415"/>
            <a:ext cx="1466995" cy="1157930"/>
          </a:xfrm>
          <a:custGeom>
            <a:rect l="l" t="t" r="r" b="b"/>
            <a:pathLst>
              <a:path w="122" h="96">
                <a:moveTo>
                  <a:pt x="2" y="5"/>
                </a:moveTo>
                <a:cubicBezTo>
                  <a:pt x="0" y="13"/>
                  <a:pt x="34" y="53"/>
                  <a:pt x="69" y="74"/>
                </a:cubicBezTo>
                <a:cubicBezTo>
                  <a:pt x="103" y="94"/>
                  <a:pt x="122" y="96"/>
                  <a:pt x="119" y="75"/>
                </a:cubicBezTo>
                <a:cubicBezTo>
                  <a:pt x="116" y="55"/>
                  <a:pt x="97" y="37"/>
                  <a:pt x="67" y="19"/>
                </a:cubicBezTo>
                <a:cubicBezTo>
                  <a:pt x="52" y="10"/>
                  <a:pt x="36" y="4"/>
                  <a:pt x="24" y="2"/>
                </a:cubicBezTo>
                <a:cubicBezTo>
                  <a:pt x="11" y="0"/>
                  <a:pt x="2" y="1"/>
                  <a:pt x="2" y="5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5205397" y="2290121"/>
            <a:ext cx="973763" cy="1049970"/>
          </a:xfrm>
          <a:custGeom>
            <a:rect l="l" t="t" r="r" b="b"/>
            <a:pathLst>
              <a:path w="81" h="87">
                <a:moveTo>
                  <a:pt x="62" y="84"/>
                </a:moveTo>
                <a:cubicBezTo>
                  <a:pt x="73" y="87"/>
                  <a:pt x="81" y="66"/>
                  <a:pt x="71" y="45"/>
                </a:cubicBezTo>
                <a:cubicBezTo>
                  <a:pt x="60" y="24"/>
                  <a:pt x="47" y="12"/>
                  <a:pt x="27" y="6"/>
                </a:cubicBezTo>
                <a:cubicBezTo>
                  <a:pt x="6" y="0"/>
                  <a:pt x="0" y="8"/>
                  <a:pt x="8" y="29"/>
                </a:cubicBezTo>
                <a:cubicBezTo>
                  <a:pt x="16" y="50"/>
                  <a:pt x="50" y="82"/>
                  <a:pt x="62" y="84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4017829" y="2436186"/>
            <a:ext cx="1661748" cy="1047853"/>
          </a:xfrm>
          <a:custGeom>
            <a:rect l="l" t="t" r="r" b="b"/>
            <a:pathLst>
              <a:path w="138" h="87">
                <a:moveTo>
                  <a:pt x="135" y="83"/>
                </a:moveTo>
                <a:cubicBezTo>
                  <a:pt x="138" y="76"/>
                  <a:pt x="111" y="43"/>
                  <a:pt x="79" y="25"/>
                </a:cubicBezTo>
                <a:cubicBezTo>
                  <a:pt x="48" y="6"/>
                  <a:pt x="25" y="0"/>
                  <a:pt x="13" y="12"/>
                </a:cubicBezTo>
                <a:cubicBezTo>
                  <a:pt x="0" y="25"/>
                  <a:pt x="16" y="43"/>
                  <a:pt x="52" y="64"/>
                </a:cubicBezTo>
                <a:cubicBezTo>
                  <a:pt x="71" y="75"/>
                  <a:pt x="91" y="81"/>
                  <a:pt x="107" y="84"/>
                </a:cubicBezTo>
                <a:cubicBezTo>
                  <a:pt x="123" y="87"/>
                  <a:pt x="134" y="87"/>
                  <a:pt x="135" y="83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6102952" y="2918834"/>
            <a:ext cx="988580" cy="749374"/>
          </a:xfrm>
          <a:custGeom>
            <a:rect l="l" t="t" r="r" b="b"/>
            <a:pathLst>
              <a:path w="82" h="62">
                <a:moveTo>
                  <a:pt x="7" y="44"/>
                </a:moveTo>
                <a:cubicBezTo>
                  <a:pt x="14" y="51"/>
                  <a:pt x="24" y="54"/>
                  <a:pt x="36" y="57"/>
                </a:cubicBezTo>
                <a:cubicBezTo>
                  <a:pt x="49" y="59"/>
                  <a:pt x="58" y="62"/>
                  <a:pt x="69" y="56"/>
                </a:cubicBezTo>
                <a:cubicBezTo>
                  <a:pt x="80" y="50"/>
                  <a:pt x="82" y="37"/>
                  <a:pt x="64" y="20"/>
                </a:cubicBezTo>
                <a:cubicBezTo>
                  <a:pt x="47" y="4"/>
                  <a:pt x="32" y="0"/>
                  <a:pt x="16" y="5"/>
                </a:cubicBezTo>
                <a:cubicBezTo>
                  <a:pt x="0" y="10"/>
                  <a:pt x="0" y="37"/>
                  <a:pt x="7" y="44"/>
                </a:cubicBez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4153309" y="3532728"/>
            <a:ext cx="1706201" cy="1166398"/>
          </a:xfrm>
          <a:custGeom>
            <a:rect l="l" t="t" r="r" b="b"/>
            <a:pathLst>
              <a:path w="142" h="97">
                <a:moveTo>
                  <a:pt x="132" y="19"/>
                </a:moveTo>
                <a:cubicBezTo>
                  <a:pt x="127" y="14"/>
                  <a:pt x="114" y="8"/>
                  <a:pt x="98" y="5"/>
                </a:cubicBezTo>
                <a:cubicBezTo>
                  <a:pt x="82" y="1"/>
                  <a:pt x="62" y="0"/>
                  <a:pt x="47" y="5"/>
                </a:cubicBezTo>
                <a:cubicBezTo>
                  <a:pt x="13" y="15"/>
                  <a:pt x="0" y="34"/>
                  <a:pt x="22" y="63"/>
                </a:cubicBezTo>
                <a:cubicBezTo>
                  <a:pt x="46" y="94"/>
                  <a:pt x="78" y="97"/>
                  <a:pt x="110" y="80"/>
                </a:cubicBezTo>
                <a:cubicBezTo>
                  <a:pt x="138" y="66"/>
                  <a:pt x="142" y="30"/>
                  <a:pt x="132" y="19"/>
                </a:cubicBez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8" name="Connector 8"/>
          <p:cNvCxnSpPr/>
          <p:nvPr/>
        </p:nvCxnSpPr>
        <p:spPr>
          <a:xfrm flipV="1">
            <a:off x="6809988" y="3084536"/>
            <a:ext cx="1552602" cy="211102"/>
          </a:xfrm>
          <a:prstGeom prst="line">
            <a:avLst/>
          </a:prstGeom>
          <a:ln w="12700">
            <a:solidFill>
              <a:schemeClr val="accent1"/>
            </a:solidFill>
            <a:prstDash val="dash"/>
            <a:headEnd type="oval"/>
            <a:tailEnd type="triangle" w="lg" len="lg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 flipV="1">
            <a:off x="5698628" y="1934486"/>
            <a:ext cx="1403489" cy="514401"/>
          </a:xfrm>
          <a:prstGeom prst="line">
            <a:avLst/>
          </a:prstGeom>
          <a:ln w="12700">
            <a:solidFill>
              <a:schemeClr val="accent1"/>
            </a:solidFill>
            <a:prstDash val="dash"/>
            <a:headEnd type="oval"/>
            <a:tailEnd type="triangle" w="lg" len="lg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0" name="Connector 10"/>
          <p:cNvCxnSpPr/>
          <p:nvPr/>
        </p:nvCxnSpPr>
        <p:spPr>
          <a:xfrm flipH="1" flipV="1">
            <a:off x="3435689" y="2328225"/>
            <a:ext cx="1297644" cy="444544"/>
          </a:xfrm>
          <a:prstGeom prst="line">
            <a:avLst/>
          </a:prstGeom>
          <a:ln w="12700">
            <a:solidFill>
              <a:schemeClr val="accent1"/>
            </a:solidFill>
            <a:prstDash val="dash"/>
            <a:headEnd type="oval"/>
            <a:tailEnd type="triangle" w="lg" len="lg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1" name="Connector 11"/>
          <p:cNvCxnSpPr/>
          <p:nvPr/>
        </p:nvCxnSpPr>
        <p:spPr>
          <a:xfrm flipH="1">
            <a:off x="3435689" y="4002674"/>
            <a:ext cx="1570721" cy="776892"/>
          </a:xfrm>
          <a:prstGeom prst="line">
            <a:avLst/>
          </a:prstGeom>
          <a:ln w="12700">
            <a:solidFill>
              <a:schemeClr val="accent1"/>
            </a:solidFill>
            <a:prstDash val="dash"/>
            <a:headEnd type="oval"/>
            <a:tailEnd type="triangle" w="lg" len="lg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6790935" y="5349006"/>
            <a:ext cx="1346333" cy="0"/>
          </a:xfrm>
          <a:prstGeom prst="line">
            <a:avLst/>
          </a:prstGeom>
          <a:ln w="12700">
            <a:solidFill>
              <a:schemeClr val="accent1"/>
            </a:solidFill>
            <a:prstDash val="dash"/>
            <a:headEnd type="oval"/>
            <a:tailEnd type="triangle" w="lg" len="lg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3" name="AutoShape 13"/>
          <p:cNvSpPr/>
          <p:nvPr/>
        </p:nvSpPr>
        <p:spPr>
          <a:xfrm>
            <a:off x="9085628" y="4002674"/>
            <a:ext cx="1280710" cy="245745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7493738" y="4320205"/>
            <a:ext cx="1346333" cy="0"/>
          </a:xfrm>
          <a:prstGeom prst="line">
            <a:avLst/>
          </a:prstGeom>
          <a:ln w="12700">
            <a:solidFill>
              <a:schemeClr val="accent1"/>
            </a:solidFill>
            <a:prstDash val="dash"/>
            <a:headEnd type="oval"/>
            <a:tailEnd type="triangle" w="lg" len="lg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5" name="TextBox 15"/>
          <p:cNvSpPr txBox="1"/>
          <p:nvPr/>
        </p:nvSpPr>
        <p:spPr>
          <a:xfrm>
            <a:off x="7211507" y="1101490"/>
            <a:ext cx="2257425" cy="1188631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实施客户关怀计划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455968" y="2436186"/>
            <a:ext cx="2257425" cy="1138879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制定客户关怀计划，主动关心大客户的经营状况和需求变化，提供个性化支持。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8939120" y="3744415"/>
            <a:ext cx="2257425" cy="1166398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鼓励客户参与与反馈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271740" y="5067174"/>
            <a:ext cx="2257425" cy="1204951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积极鼓励大客户参与企业活动、提出宝贵意见和建议，增强客户归属感。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1094842" y="1594651"/>
            <a:ext cx="2257425" cy="139094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建立长期合作关系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1094842" y="4060187"/>
            <a:ext cx="2257425" cy="18478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通过与大客户建立长期合作关系，实现稳定的业务往来和共同发展。</a:t>
            </a:r>
          </a:p>
        </p:txBody>
      </p:sp>
      <p:sp>
        <p:nvSpPr>
          <p:cNvPr id="21" name="AutoShape 2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TextBox 4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关系与忠诚度策略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90464" y="2536882"/>
            <a:ext cx="2922600" cy="71231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975" b="1">
                <a:solidFill>
                  <a:srgbClr val="754807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863348" y="3329232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500" b="1">
                <a:solidFill>
                  <a:srgbClr val="754807"/>
                </a:solidFill>
                <a:latin typeface="Microsoft Yahei"/>
                <a:ea typeface="Microsoft Yahei"/>
                <a:cs typeface="Microsoft Yahei"/>
              </a:rPr>
              <a:t>大客户营销策略的执行与监控</a:t>
            </a:r>
          </a:p>
        </p:txBody>
      </p:sp>
      <p:sp>
        <p:nvSpPr>
          <p:cNvPr id="4" name="AutoShape 4"/>
          <p:cNvSpPr/>
          <p:nvPr/>
        </p:nvSpPr>
        <p:spPr>
          <a:xfrm>
            <a:off x="352425" y="6254177"/>
            <a:ext cx="5497697" cy="508573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200">
                <a:solidFill>
                  <a:srgbClr val="DE9A39"/>
                </a:solidFill>
                <a:latin typeface="Microsoft Yahei"/>
                <a:ea typeface="Microsoft Yahei"/>
                <a:cs typeface="Microsoft Yahei"/>
              </a:rPr>
              <a:t>可编辑文档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rcRect l="21875" r="21875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总结词：专业高效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详细描述：组建具备专业知识和技能的营销团队，通过定期培训提升团队成员的营销技巧和业务能力，确保团队能够高效执行营销策略。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营销团队的组建与培训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28721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4547" y="1787738"/>
            <a:ext cx="958290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总结词：系统全面</a:t>
            </a:r>
          </a:p>
        </p:txBody>
      </p:sp>
      <p:sp>
        <p:nvSpPr>
          <p:cNvPr id="4" name="AutoShape 4"/>
          <p:cNvSpPr/>
          <p:nvPr/>
        </p:nvSpPr>
        <p:spPr>
          <a:xfrm>
            <a:off x="866575" y="3830586"/>
            <a:ext cx="10458850" cy="2286677"/>
          </a:xfrm>
          <a:prstGeom prst="roundRect">
            <a:avLst/>
          </a:prstGeom>
          <a:solidFill>
            <a:schemeClr val="accent1">
              <a:alpha val="1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218874" y="4371944"/>
            <a:ext cx="958215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详细描述：制定系统全面的大客户营销计划，包括市场分析、目标客户定位、产品策略、价格策略、渠道策略和促销策略等，确保计划的实施能够满足客户需求并实现销售目标。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营销计划的制定与实施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https://d.book118.com/636230014235010035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CFB"/>
      </a:lt1>
      <a:dk2>
        <a:srgbClr val="000000"/>
      </a:dk2>
      <a:lt2>
        <a:srgbClr val="FFFFFF"/>
      </a:lt2>
      <a:accent1>
        <a:srgbClr val="754807"/>
      </a:accent1>
      <a:accent2>
        <a:srgbClr val="B57016"/>
      </a:accent2>
      <a:accent3>
        <a:srgbClr val="DE9A39"/>
      </a:accent3>
      <a:accent4>
        <a:srgbClr val="F2B168"/>
      </a:accent4>
      <a:accent5>
        <a:srgbClr val="FDBE00"/>
      </a:accent5>
      <a:accent6>
        <a:srgbClr val="D16A15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102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2024-09-06T00:49:57.461</cp:lastPrinted>
  <dcterms:created xsi:type="dcterms:W3CDTF">2024-09-05T16:49:57Z</dcterms:created>
  <dcterms:modified xsi:type="dcterms:W3CDTF">2024-09-05T16:49:59Z</dcterms:modified>
</cp:coreProperties>
</file>