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9FB17-8BCE-42AE-8EFE-D73B9432D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175D7-E574-4F56-B27A-3E0EEB35C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7F4F8-AD3F-4A11-8BEA-3DCB8C05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1211D-00E7-4953-BE9F-E276DBB6D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F39EAE-8A00-4820-85D7-B17E4AEB0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CA84F-F8BB-4373-9D0E-6F8BC113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9451B5-14F5-49C5-93AE-CE8928B68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657A5-2FD1-4F6A-934D-328C0544B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2EDF1-E952-4078-99BB-E0C59F243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D6CA0-6747-4D52-89E3-E6D4A697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04129-590F-4067-8892-707408FFD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1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31020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商务谈判的心理策略与实践\n## 1.商务谈判的心理准备\n### 1.1了解谈判对手的心理特点\n### 1.2分析谈判双方的需求与目标\n### 1.3制定商务谈判的心理策略\n## 2.商务谈判中的沟通技巧\n### 2.1运用有效的沟通方式\n### 2.2识别和应对沟通障碍\n### 2.3提高商务谈判的沟通效果\n## 3.商务谈判中的情绪管理\n### 3.1认识情绪对谈判的影响\n### 3.2学会控制自己的情绪波动\n### 3.3运用情绪策略影响谈判结果\n## 4.商务谈判中的信任建立\n### 4.1了解信任在谈判中的作用\n### 4.2建立信任的沟通技巧\n### 4.3维护和发展谈判双方的信任关系\n## 5.商务谈判中的压力应对\n### 5.1识别谈判中的压力来源\n### 5.2学会应对谈判压力的方法\n### 5.3提高抗压能力，优化谈判结果\n## 6.商务谈判中的心理战术\n### 6.1运用积极的心理战术\n### 6.2识别和应对对方的心理战术\n### 6.3提高心理战术的运用效果\n## 7.商务谈判的案例分析\n### 7.1分析成功的商务谈判案例\n### 7.2探讨谈判失败的心理因素\n### 7.3从案例中学习商务谈判的心理策略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商务谈判的心理策略与实践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商务谈判的心理准备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研究对手的背景信息</a:t>
                </a:r>
                <a:endParaRPr/>
              </a:p>
            </p:txBody>
          </p:sp>
          <p:sp>
            <p:nvSpPr>
              <p:cNvPr id="2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了解对方的行业经验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掌握对方的谈判风格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分析对方的优势和劣势</a:t>
                </a:r>
                <a:endParaRPr/>
              </a:p>
            </p:txBody>
          </p:sp>
        </p:grpSp>
        <p:grpSp>
          <p:nvGrpSpPr>
            <p:cNvPr id="2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观察对手的行为举止</a:t>
                </a:r>
                <a:endParaRPr/>
              </a:p>
            </p:txBody>
          </p:sp>
          <p:sp>
            <p:nvSpPr>
              <p:cNvPr id="2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注意对方的肢体语言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识别对方的语气和表情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分析对方的沟通习惯</a:t>
                </a:r>
                <a:endParaRPr/>
              </a:p>
            </p:txBody>
          </p:sp>
        </p:grpSp>
        <p:grpSp>
          <p:nvGrpSpPr>
            <p:cNvPr id="2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了解对手的需求和期望</a:t>
                </a:r>
                <a:endParaRPr/>
              </a:p>
            </p:txBody>
          </p:sp>
          <p:sp>
            <p:nvSpPr>
              <p:cNvPr id="2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探讨对方的谈判目标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分析对方的利益诉求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预测对方的谈判底线</a:t>
                </a:r>
                <a:endParaRPr/>
              </a:p>
            </p:txBody>
          </p:sp>
        </p:grpSp>
      </p:grpSp>
      <p:pic>
        <p:nvPicPr>
          <p:cNvPr id="2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了解谈判对手的心理特点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组合 29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5" name="组合 294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明确自身的需求和目标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确定谈判的主要议题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制定合理的谈判底线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设定期望的谈判结果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0" name="组合 299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分析对方的需求和目标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预测对方的谈判策略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了解对方的谈判筹码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分析对方的谈判动机</a:t>
                </a:r>
                <a:endParaRPr/>
              </a:p>
            </p:txBody>
          </p:sp>
          <p:pic>
            <p:nvPicPr>
              <p:cNvPr id="30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5" name="组合 304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寻找双方的共同点和分歧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探讨双方的合作空间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分析双方的利益冲突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寻求共赢的谈判方案</a:t>
                </a:r>
                <a:endParaRPr/>
              </a:p>
            </p:txBody>
          </p:sp>
          <p:pic>
            <p:nvPicPr>
              <p:cNvPr id="30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分析谈判双方的需求与目标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根据对手的心理特点制定策略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针对双方的需求和目标制定策略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结合谈判的实际情况调整策略</a:t>
                </a:r>
                <a:endParaRPr/>
              </a:p>
            </p:txBody>
          </p:sp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制定有针对性的心理策略</a:t>
                </a:r>
                <a:endParaRPr/>
              </a:p>
            </p:txBody>
          </p:sp>
        </p:grpSp>
        <p:grpSp>
          <p:nvGrpSpPr>
            <p:cNvPr id="3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增强自身的谈判实力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把握谈判的主动权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保持冷静和理智的态度</a:t>
                </a:r>
                <a:endParaRPr/>
              </a:p>
            </p:txBody>
          </p:sp>
          <p:sp>
            <p:nvSpPr>
              <p:cNvPr id="3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保持自信和积极的心态</a:t>
                </a:r>
                <a:endParaRPr/>
              </a:p>
            </p:txBody>
          </p:sp>
          <p:sp>
            <p:nvSpPr>
              <p:cNvPr id="3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预测可能出现的谈判危机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制定应对谈判危机的方案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提高应对谈判危机的能力</a:t>
                </a:r>
                <a:endParaRPr/>
              </a:p>
            </p:txBody>
          </p:sp>
          <p:sp>
            <p:nvSpPr>
              <p:cNvPr id="3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预防和应对谈判危机</a:t>
                </a:r>
                <a:endParaRPr/>
              </a:p>
            </p:txBody>
          </p:sp>
          <p:sp>
            <p:nvSpPr>
              <p:cNvPr id="3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制定商务谈判的心理策略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商务谈判中的沟通技巧</a:t>
            </a:r>
            <a:endParaRPr/>
          </a:p>
        </p:txBody>
      </p:sp>
      <p:sp>
        <p:nvSpPr>
          <p:cNvPr id="3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3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选择合适的沟通渠道</a:t>
                </a:r>
                <a:endParaRPr/>
              </a:p>
            </p:txBody>
          </p:sp>
          <p:sp>
            <p:nvSpPr>
              <p:cNvPr id="3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根据谈判的实际情况选择沟通方式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考虑对方的沟通习惯和偏好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保持沟通的及时性和有效性</a:t>
                </a:r>
                <a:endParaRPr/>
              </a:p>
            </p:txBody>
          </p:sp>
        </p:grpSp>
        <p:grpSp>
          <p:nvGrpSpPr>
            <p:cNvPr id="33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使用清晰明了的语言</a:t>
                </a:r>
                <a:endParaRPr/>
              </a:p>
            </p:txBody>
          </p:sp>
          <p:sp>
            <p:nvSpPr>
              <p:cNvPr id="3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表达观点时避免使用模糊的词汇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保持语言的简洁和准确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注意语言的语气和表情</a:t>
                </a:r>
                <a:endParaRPr/>
              </a:p>
            </p:txBody>
          </p:sp>
        </p:grpSp>
        <p:grpSp>
          <p:nvGrpSpPr>
            <p:cNvPr id="33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倾听对方的观点和需求</a:t>
                </a:r>
                <a:endParaRPr/>
              </a:p>
            </p:txBody>
          </p:sp>
          <p:sp>
            <p:nvSpPr>
              <p:cNvPr id="34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保持开放和尊重的态度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鼓励对方发表意见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善于总结和回应对方的观点</a:t>
                </a:r>
                <a:endParaRPr/>
              </a:p>
            </p:txBody>
          </p: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运用有效的沟通方式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45" name="组合 34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4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识别沟通障碍的类型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语言障碍：语言不同或表达不清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文化障碍：文化差异导致误解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情绪障碍：情绪波动影响沟通效果</a:t>
                </a:r>
                <a:endParaRPr/>
              </a:p>
            </p:txBody>
          </p:sp>
          <p:sp>
            <p:nvSpPr>
              <p:cNvPr id="34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采取有效的沟通策略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针对语言障碍采取翻译或简化语言的方式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针对文化障碍了解对方的文化背景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针对情绪障碍保持冷静和理智的态度</a:t>
                </a:r>
                <a:endParaRPr/>
              </a:p>
            </p:txBody>
          </p:sp>
          <p:sp>
            <p:nvSpPr>
              <p:cNvPr id="35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提高沟通效果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增进双方的了解和信任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促进谈判的顺利进行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提高谈判的成功率</a:t>
                </a:r>
                <a:endParaRPr/>
              </a:p>
            </p:txBody>
          </p:sp>
          <p:sp>
            <p:nvSpPr>
              <p:cNvPr id="35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识别和应对沟通障碍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61" name="组合 36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6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建立良好的沟通氛围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保持友好的态度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尊重对方的观点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鼓励双方的合作和交流</a:t>
                </a:r>
                <a:endParaRPr/>
              </a:p>
            </p:txBody>
          </p:sp>
          <p:sp>
            <p:nvSpPr>
              <p:cNvPr id="36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提高沟通的针对性和有效性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明确沟通的目的和议题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有针对性地传递信息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确保信息的准确传递</a:t>
                </a:r>
                <a:endParaRPr/>
              </a:p>
            </p:txBody>
          </p:sp>
          <p:sp>
            <p:nvSpPr>
              <p:cNvPr id="36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善于运用沟通技巧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使用积极的语言和表达方式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有效地控制和引导谈判话题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提高沟通的说服力和影响力</a:t>
                </a:r>
                <a:endParaRPr/>
              </a:p>
            </p:txBody>
          </p:sp>
          <p:sp>
            <p:nvSpPr>
              <p:cNvPr id="37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提高商务谈判的沟通效果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商务谈判中的情绪管理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认识情绪对谈判的影响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情绪对谈判的影响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情绪波动可能导致判断失误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情绪激动可能影响谈判氛围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情绪消极可能导致谈判失败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情绪管理的意义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保持冷静和理智的态度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促进谈判的顺利进行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提高谈判的成功率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学会识别自己的情绪状态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掌握情绪调节的方法和技巧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提高情绪自控能力</a:t>
                </a:r>
                <a:endParaRPr/>
              </a:p>
            </p:txBody>
          </p:sp>
          <p:sp>
            <p:nvSpPr>
              <p:cNvPr id="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提高情绪自我调节能力</a:t>
                </a:r>
                <a:endParaRPr/>
              </a:p>
            </p:txBody>
          </p:sp>
        </p:grpSp>
        <p:grpSp>
          <p:nvGrpSpPr>
            <p:cNvPr id="2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树立谈判的信心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保持乐观和积极的态度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激发谈判的积极情绪</a:t>
                </a:r>
                <a:endParaRPr/>
              </a:p>
            </p:txBody>
          </p:sp>
          <p:sp>
            <p:nvSpPr>
              <p:cNvPr id="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保持积极的心态</a:t>
                </a:r>
                <a:endParaRPr/>
              </a:p>
            </p:txBody>
          </p:sp>
        </p:grpSp>
        <p:grpSp>
          <p:nvGrpSpPr>
            <p:cNvPr id="3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预测可能出现的问题和冲突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制定应对情绪波动的方案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提高应对情绪危机的能力</a:t>
                </a:r>
                <a:endParaRPr/>
              </a:p>
            </p:txBody>
          </p:sp>
          <p:sp>
            <p:nvSpPr>
              <p:cNvPr id="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制定情绪应对策略</a:t>
                </a:r>
                <a:endParaRPr/>
              </a:p>
            </p:txBody>
          </p:sp>
        </p:grpSp>
      </p:grpSp>
      <p:pic>
        <p:nvPicPr>
          <p:cNvPr id="3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学会控制自己的情绪波动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组合 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2" name="组合 4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激发对方的积极情绪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保持友好的态度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尊重对方的观点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鼓励双方的合作和交流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7" name="组合 4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应对对方的情绪波动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保持冷静和理智的态度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善于倾听和理解对方的情绪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采取有效的情绪应对策略</a:t>
                </a:r>
                <a:endParaRPr/>
              </a:p>
            </p:txBody>
          </p:sp>
          <p:pic>
            <p:nvPicPr>
              <p:cNvPr id="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2" name="组合 5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利用情绪变化调整谈判策略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根据对方的情绪变化调整自己的策略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抓住情绪变化中的谈判机会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提高谈判的成功率</a:t>
                </a:r>
                <a:endParaRPr/>
              </a:p>
            </p:txBody>
          </p:sp>
          <p:pic>
            <p:nvPicPr>
              <p:cNvPr id="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运用情绪策略影响谈判结果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商务谈判中的信任建立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信任对谈判的重要性</a:t>
                </a:r>
                <a:endParaRPr/>
              </a:p>
            </p:txBody>
          </p:sp>
          <p:sp>
            <p:nvSpPr>
              <p:cNvPr id="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信任是谈判成功的基础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信任有助于建立良好的谈判氛围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信任可以提高谈判的效率</a:t>
                </a:r>
                <a:endParaRPr/>
              </a:p>
            </p:txBody>
          </p:sp>
          <p:sp>
            <p:nvSpPr>
              <p:cNvPr id="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信任的建立途径</a:t>
                </a:r>
                <a:endParaRPr/>
              </a:p>
            </p:txBody>
          </p:sp>
          <p:sp>
            <p:nvSpPr>
              <p:cNvPr id="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通过沟通和交流建立信任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通过合作和支持建立信任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通过诚实和透明建立信任</a:t>
                </a:r>
                <a:endParaRPr/>
              </a:p>
            </p:txBody>
          </p:sp>
          <p:sp>
            <p:nvSpPr>
              <p:cNvPr id="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了解信任在谈判中的作用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https://d.book118.com/636231020240010050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商务谈判的心理策略与实践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2024-09-16T12:01:25.757</cp:lastPrinted>
  <dcterms:created xsi:type="dcterms:W3CDTF">2024-09-16T04:01:25Z</dcterms:created>
  <dcterms:modified xsi:type="dcterms:W3CDTF">2024-09-16T04:01:27Z</dcterms:modified>
</cp:coreProperties>
</file>