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C6FC1D7-1791-4C3C-9273-53698A84B85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ED9080B-885C-41F2-8482-45CB4FF3F7B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BF12DFE-A676-46D8-A5BA-A2F68F2AECB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EFD78F4-2E7C-4E96-9BF8-46B7F0E3450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B9B871A-27DE-447F-9CA1-5F267865A97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56DE7D0-CE9F-4A52-9BD3-50D4E78442D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CBFBF51-BA8C-45D7-B8A5-FBDF73C2D58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CBCD968-E15A-4F55-9FC7-FA1D9E75085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8728ED0-0308-4D14-867B-6F2161CB918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625C1C1-5047-40A3-B6C2-E722E9997DF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9AB1280-F1AC-4038-9DE2-7C6683DA7EC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1.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7.jpeg" /><Relationship Id="rId6" Type="http://schemas.openxmlformats.org/officeDocument/2006/relationships/image" Target="../media/image1.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1.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1.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3623211520501004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3" name="TextBox 3"/>
          <p:cNvSpPr txBox="1"/>
          <p:nvPr/>
        </p:nvSpPr>
        <p:spPr>
          <a:xfrm>
            <a:off x="1040840" y="3516888"/>
            <a:ext cx="10110320"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rgbClr val="FFFFFF">
                    <a:alpha val="100000"/>
                  </a:srgbClr>
                </a:solidFill>
                <a:latin typeface="Microsoft Yahei"/>
                <a:ea typeface="Microsoft Yahei"/>
                <a:cs typeface="Microsoft Yahei"/>
              </a:rPr>
              <a:t>餐饮产品量管理</a:t>
            </a:r>
          </a:p>
        </p:txBody>
      </p:sp>
      <p:grpSp>
        <p:nvGrpSpPr>
          <p:cNvPr id="5" name="Group 5"/>
          <p:cNvGrpSpPr/>
          <p:nvPr/>
        </p:nvGrpSpPr>
        <p:grpSpPr>
          <a:xfrm>
            <a:off x="5059558" y="1161765"/>
            <a:ext cx="2072884" cy="2072884"/>
            <a:chOff x="5059558" y="1161765"/>
            <a:chExt cx="2072884" cy="2072884"/>
          </a:xfrm>
        </p:grpSpPr>
        <p:sp>
          <p:nvSpPr>
            <p:cNvPr id="6" name="AutoShape 6"/>
            <p:cNvSpPr/>
            <p:nvPr/>
          </p:nvSpPr>
          <p:spPr>
            <a:xfrm>
              <a:off x="5059558" y="1161765"/>
              <a:ext cx="2072884" cy="2072884"/>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5116739" y="1218945"/>
            <a:ext cx="1958523" cy="1958523"/>
            <a:chOff x="5116739" y="1218945"/>
            <a:chExt cx="1958523" cy="1958523"/>
          </a:xfrm>
        </p:grpSpPr>
        <p:sp>
          <p:nvSpPr>
            <p:cNvPr id="8" name="Freeform 8"/>
            <p:cNvSpPr/>
            <p:nvPr/>
          </p:nvSpPr>
          <p:spPr>
            <a:xfrm>
              <a:off x="5116739" y="1218945"/>
              <a:ext cx="1958523" cy="1958523"/>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116739" y="1218945"/>
              <a:ext cx="1958523" cy="1958523"/>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253411" y="1355617"/>
              <a:ext cx="1685300" cy="1685300"/>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5441229" y="1902429"/>
            <a:ext cx="1309543" cy="896478"/>
            <a:chOff x="5441229" y="1902429"/>
            <a:chExt cx="1309543" cy="896478"/>
          </a:xfrm>
        </p:grpSpPr>
        <p:sp>
          <p:nvSpPr>
            <p:cNvPr id="12" name="Freeform 12"/>
            <p:cNvSpPr/>
            <p:nvPr/>
          </p:nvSpPr>
          <p:spPr>
            <a:xfrm>
              <a:off x="5441229" y="1902429"/>
              <a:ext cx="1309543" cy="896478"/>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AutoShape 13"/>
          <p:cNvSpPr/>
          <p:nvPr/>
        </p:nvSpPr>
        <p:spPr>
          <a:xfrm rot="-5400000">
            <a:off x="10070592" y="3499876"/>
            <a:ext cx="585216" cy="3657600"/>
          </a:xfrm>
          <a:prstGeom prst="round2Same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rot="-5400000" flipV="1">
            <a:off x="1536192" y="3499876"/>
            <a:ext cx="585216" cy="3657600"/>
          </a:xfrm>
          <a:prstGeom prst="round2Same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51200" y="495117"/>
            <a:ext cx="757489" cy="757489"/>
            <a:chOff x="551200" y="495117"/>
            <a:chExt cx="757489" cy="757489"/>
          </a:xfrm>
        </p:grpSpPr>
        <p:sp>
          <p:nvSpPr>
            <p:cNvPr id="3" name="AutoShape 3"/>
            <p:cNvSpPr/>
            <p:nvPr/>
          </p:nvSpPr>
          <p:spPr>
            <a:xfrm>
              <a:off x="551200" y="495117"/>
              <a:ext cx="757489" cy="757489"/>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 name="Group 4"/>
          <p:cNvGrpSpPr/>
          <p:nvPr/>
        </p:nvGrpSpPr>
        <p:grpSpPr>
          <a:xfrm>
            <a:off x="572171" y="516087"/>
            <a:ext cx="715670" cy="715670"/>
            <a:chOff x="572171" y="516087"/>
            <a:chExt cx="715670" cy="715670"/>
          </a:xfrm>
        </p:grpSpPr>
        <p:sp>
          <p:nvSpPr>
            <p:cNvPr id="5" name="Freeform 5"/>
            <p:cNvSpPr/>
            <p:nvPr/>
          </p:nvSpPr>
          <p:spPr>
            <a:xfrm>
              <a:off x="572171" y="516087"/>
              <a:ext cx="715670" cy="715670"/>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72171" y="516087"/>
              <a:ext cx="715670" cy="715670"/>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22036" y="565953"/>
              <a:ext cx="615696" cy="615696"/>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8" name="AutoShape 8"/>
          <p:cNvSpPr/>
          <p:nvPr/>
        </p:nvSpPr>
        <p:spPr>
          <a:xfrm>
            <a:off x="1490568" y="1247584"/>
            <a:ext cx="1681506" cy="766756"/>
          </a:xfrm>
          <a:prstGeom prst="rect">
            <a:avLst/>
          </a:prstGeom>
          <a:noFill/>
        </p:spPr>
        <p:txBody>
          <a:bodyPr vert="horz"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ct val="0"/>
              </a:spcBef>
              <a:defRPr/>
            </a:pPr>
            <a:r>
              <a:rPr lang="en-US" sz="4425" b="1">
                <a:solidFill>
                  <a:srgbClr val="FFFFFF">
                    <a:alpha val="100000"/>
                  </a:srgbClr>
                </a:solidFill>
                <a:latin typeface="黑体"/>
                <a:ea typeface="黑体"/>
                <a:cs typeface="黑体"/>
              </a:rPr>
              <a:t>目录</a:t>
            </a:r>
            <a:endParaRPr lang="en-US" sz="1100"/>
          </a:p>
        </p:txBody>
      </p:sp>
      <p:cxnSp>
        <p:nvCxnSpPr>
          <p:cNvPr id="9" name="Connector 9"/>
          <p:cNvCxnSpPr/>
          <p:nvPr/>
        </p:nvCxnSpPr>
        <p:spPr>
          <a:xfrm>
            <a:off x="4573574" y="1614170"/>
            <a:ext cx="5237390" cy="0"/>
          </a:xfrm>
          <a:prstGeom prst="line">
            <a:avLst/>
          </a:prstGeom>
          <a:ln w="9525">
            <a:solidFill>
              <a:srgbClr val="FFFFFF">
                <a:alpha val="100000"/>
              </a:srgbClr>
            </a:solidFill>
            <a:prstDash val="solid"/>
            <a:headEnd type="oval"/>
            <a:tailEnd type="none"/>
          </a:ln>
        </p:spPr>
      </p:cxnSp>
      <p:sp>
        <p:nvSpPr>
          <p:cNvPr id="10" name="TextBox 10"/>
          <p:cNvSpPr txBox="1"/>
          <p:nvPr/>
        </p:nvSpPr>
        <p:spPr>
          <a:xfrm>
            <a:off x="4596480" y="1789458"/>
            <a:ext cx="6562725"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餐饮产品量管理概述</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餐饮产品量管理体系建立</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原材料采购与库存管理</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加工过程控制与标准化操作</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餐饮服务环节优化提升</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数据分析与持续改进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571585" y="1029917"/>
            <a:ext cx="8683321" cy="114947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8475" b="1">
                <a:solidFill>
                  <a:schemeClr val="accent1">
                    <a:alpha val="100000"/>
                  </a:schemeClr>
                </a:solidFill>
                <a:latin typeface="Microsoft Yahei"/>
                <a:ea typeface="Microsoft Yahei"/>
                <a:cs typeface="Microsoft Yahei"/>
              </a:rPr>
              <a:t>01</a:t>
            </a:r>
          </a:p>
        </p:txBody>
      </p:sp>
      <p:sp>
        <p:nvSpPr>
          <p:cNvPr id="3" name="TextBox 3"/>
          <p:cNvSpPr txBox="1"/>
          <p:nvPr/>
        </p:nvSpPr>
        <p:spPr>
          <a:xfrm>
            <a:off x="1097052" y="2763839"/>
            <a:ext cx="8024317"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rgbClr val="FFFFFF">
                    <a:alpha val="100000"/>
                  </a:srgbClr>
                </a:solidFill>
                <a:latin typeface="Microsoft Yahei"/>
                <a:ea typeface="Microsoft Yahei"/>
                <a:cs typeface="Microsoft Yahei"/>
              </a:rPr>
              <a:t>餐饮产品量管理概述</a:t>
            </a:r>
          </a:p>
        </p:txBody>
      </p:sp>
      <p:sp>
        <p:nvSpPr>
          <p:cNvPr id="4" name="Freeform 4"/>
          <p:cNvSpPr/>
          <p:nvPr/>
        </p:nvSpPr>
        <p:spPr>
          <a:xfrm>
            <a:off x="3033917"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097052" y="5602490"/>
            <a:ext cx="3105564" cy="41033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400">
                <a:solidFill>
                  <a:schemeClr val="accent1">
                    <a:alpha val="100000"/>
                  </a:schemeClr>
                </a:solidFill>
                <a:latin typeface="Microsoft Yahei"/>
                <a:ea typeface="Microsoft Yahei"/>
                <a:cs typeface="Microsoft Yahei"/>
              </a:rPr>
              <a:t>Chapter</a:t>
            </a:r>
          </a:p>
        </p:txBody>
      </p:sp>
      <p:cxnSp>
        <p:nvCxnSpPr>
          <p:cNvPr id="6" name="Connector 6"/>
          <p:cNvCxnSpPr/>
          <p:nvPr/>
        </p:nvCxnSpPr>
        <p:spPr>
          <a:xfrm>
            <a:off x="3377035" y="5849950"/>
            <a:ext cx="8820012"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286235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69079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1097052" y="1098977"/>
            <a:ext cx="1335306" cy="1335306"/>
            <a:chOff x="1097052" y="1098977"/>
            <a:chExt cx="1335306" cy="1335306"/>
          </a:xfrm>
        </p:grpSpPr>
        <p:sp>
          <p:nvSpPr>
            <p:cNvPr id="10" name="AutoShape 10"/>
            <p:cNvSpPr/>
            <p:nvPr/>
          </p:nvSpPr>
          <p:spPr>
            <a:xfrm>
              <a:off x="1097052" y="1098977"/>
              <a:ext cx="1335306" cy="1335306"/>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133886" y="1135811"/>
            <a:ext cx="1261638" cy="1261638"/>
            <a:chOff x="1133886" y="1135811"/>
            <a:chExt cx="1261638" cy="1261638"/>
          </a:xfrm>
        </p:grpSpPr>
        <p:sp>
          <p:nvSpPr>
            <p:cNvPr id="12" name="Freeform 12"/>
            <p:cNvSpPr/>
            <p:nvPr/>
          </p:nvSpPr>
          <p:spPr>
            <a:xfrm>
              <a:off x="1133886" y="1135811"/>
              <a:ext cx="1261638" cy="1261638"/>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3886" y="1135811"/>
              <a:ext cx="1261638" cy="1261638"/>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221928" y="1223852"/>
              <a:ext cx="1085633" cy="1085633"/>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1342916" y="1576096"/>
            <a:ext cx="843579" cy="577491"/>
            <a:chOff x="1342916" y="1576096"/>
            <a:chExt cx="843579" cy="577491"/>
          </a:xfrm>
        </p:grpSpPr>
        <p:sp>
          <p:nvSpPr>
            <p:cNvPr id="16" name="Freeform 16"/>
            <p:cNvSpPr/>
            <p:nvPr/>
          </p:nvSpPr>
          <p:spPr>
            <a:xfrm>
              <a:off x="1342916" y="1576096"/>
              <a:ext cx="843579" cy="577491"/>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28883" y="1711764"/>
            <a:ext cx="4242156" cy="1454089"/>
          </a:xfrm>
          <a:prstGeom prst="roundRect">
            <a:avLst>
              <a:gd name="adj" fmla="val 2049"/>
            </a:avLst>
          </a:prstGeom>
          <a:solidFill>
            <a:schemeClr val="accent1">
              <a:alpha val="100000"/>
            </a:schemeClr>
          </a:solidFill>
          <a:ln w="25432">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996316" y="1711764"/>
            <a:ext cx="4092216" cy="1454089"/>
          </a:xfrm>
          <a:prstGeom prst="roundRect">
            <a:avLst>
              <a:gd name="adj" fmla="val 2049"/>
            </a:avLst>
          </a:prstGeom>
          <a:solidFill>
            <a:schemeClr val="accent2">
              <a:alpha val="100000"/>
            </a:schemeClr>
          </a:solidFill>
          <a:ln w="25432">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6096000" y="3660226"/>
            <a:ext cx="0" cy="2439937"/>
          </a:xfrm>
          <a:prstGeom prst="line">
            <a:avLst/>
          </a:prstGeom>
          <a:ln w="9525">
            <a:solidFill>
              <a:srgbClr val="FFFFFF">
                <a:alpha val="100000"/>
              </a:srgbClr>
            </a:solidFill>
            <a:prstDash val="solid"/>
            <a:headEnd type="none"/>
            <a:tailEnd type="none"/>
          </a:ln>
        </p:spPr>
      </p:cxnSp>
      <p:sp>
        <p:nvSpPr>
          <p:cNvPr id="5" name="AutoShape 5"/>
          <p:cNvSpPr/>
          <p:nvPr/>
        </p:nvSpPr>
        <p:spPr>
          <a:xfrm>
            <a:off x="1128883" y="3468001"/>
            <a:ext cx="4382762" cy="2756521"/>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rgbClr val="FFFFFF">
                    <a:alpha val="100000"/>
                  </a:srgbClr>
                </a:solidFill>
                <a:latin typeface="Microsoft Yahei"/>
                <a:ea typeface="Microsoft Yahei"/>
                <a:cs typeface="Microsoft Yahei"/>
              </a:rPr>
              <a:t>餐饮产品量管理是指对餐饮企业在生产经营过程中所涉及的各种产品数量、质量、成本等方面进行计划、组织、协调和控制的一系列活动。</a:t>
            </a:r>
            <a:endParaRPr lang="en-US" sz="1100"/>
          </a:p>
        </p:txBody>
      </p:sp>
      <p:sp>
        <p:nvSpPr>
          <p:cNvPr id="6" name="AutoShape 6"/>
          <p:cNvSpPr/>
          <p:nvPr/>
        </p:nvSpPr>
        <p:spPr>
          <a:xfrm>
            <a:off x="6851043" y="3468001"/>
            <a:ext cx="4382762" cy="2756521"/>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rgbClr val="FFFFFF">
                    <a:alpha val="100000"/>
                  </a:srgbClr>
                </a:solidFill>
                <a:latin typeface="Microsoft Yahei"/>
                <a:ea typeface="Microsoft Yahei"/>
                <a:cs typeface="Microsoft Yahei"/>
              </a:rPr>
              <a:t>餐饮产品量管理是餐饮企业管理的核心，它直接关系到企业的经济效益和顾客满意度，对于提高餐饮产品质量、降低成本、增加利润具有重要意义。</a:t>
            </a:r>
            <a:endParaRPr lang="en-US" sz="1100"/>
          </a:p>
        </p:txBody>
      </p:sp>
      <p:sp>
        <p:nvSpPr>
          <p:cNvPr id="7" name="AutoShape 7"/>
          <p:cNvSpPr/>
          <p:nvPr/>
        </p:nvSpPr>
        <p:spPr>
          <a:xfrm>
            <a:off x="1128883" y="2489009"/>
            <a:ext cx="4242156" cy="439617"/>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rgbClr val="FFFFFF">
                    <a:alpha val="100000"/>
                  </a:srgbClr>
                </a:solidFill>
                <a:latin typeface="Microsoft Yahei"/>
                <a:ea typeface="Microsoft Yahei"/>
                <a:cs typeface="Microsoft Yahei"/>
              </a:rPr>
              <a:t>定义</a:t>
            </a:r>
            <a:endParaRPr lang="en-US" sz="1100"/>
          </a:p>
        </p:txBody>
      </p:sp>
      <p:sp>
        <p:nvSpPr>
          <p:cNvPr id="8" name="AutoShape 8"/>
          <p:cNvSpPr/>
          <p:nvPr/>
        </p:nvSpPr>
        <p:spPr>
          <a:xfrm>
            <a:off x="6996316" y="2489009"/>
            <a:ext cx="4092216" cy="439617"/>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rgbClr val="FFFFFF">
                    <a:alpha val="100000"/>
                  </a:srgbClr>
                </a:solidFill>
                <a:latin typeface="Microsoft Yahei"/>
                <a:ea typeface="Microsoft Yahei"/>
                <a:cs typeface="Microsoft Yahei"/>
              </a:rPr>
              <a:t>重要性</a:t>
            </a:r>
            <a:endParaRPr lang="en-US" sz="1100"/>
          </a:p>
        </p:txBody>
      </p:sp>
      <p:sp>
        <p:nvSpPr>
          <p:cNvPr id="9" name="Freeform 9"/>
          <p:cNvSpPr/>
          <p:nvPr/>
        </p:nvSpPr>
        <p:spPr>
          <a:xfrm>
            <a:off x="3032529" y="2003945"/>
            <a:ext cx="434864" cy="434864"/>
          </a:xfrm>
          <a:custGeom>
            <a:rect l="l" t="t" r="r" b="b"/>
            <a:pathLst>
              <a:path w="9753600" h="9753600">
                <a:moveTo>
                  <a:pt x="8367503" y="4412961"/>
                </a:moveTo>
                <a:cubicBezTo>
                  <a:pt x="8156175" y="3938286"/>
                  <a:pt x="7853813" y="3517798"/>
                  <a:pt x="7469088" y="3164500"/>
                </a:cubicBezTo>
                <a:lnTo>
                  <a:pt x="7153722" y="2875143"/>
                </a:lnTo>
                <a:cubicBezTo>
                  <a:pt x="7107121" y="2833961"/>
                  <a:pt x="7033428" y="2852385"/>
                  <a:pt x="7012836" y="2910906"/>
                </a:cubicBezTo>
                <a:lnTo>
                  <a:pt x="6871951" y="3315139"/>
                </a:lnTo>
                <a:cubicBezTo>
                  <a:pt x="6784169" y="3568732"/>
                  <a:pt x="6622692" y="3827745"/>
                  <a:pt x="6394025" y="4082422"/>
                </a:cubicBezTo>
                <a:cubicBezTo>
                  <a:pt x="6378853" y="4098678"/>
                  <a:pt x="6361513" y="4103013"/>
                  <a:pt x="6349592" y="4104097"/>
                </a:cubicBezTo>
                <a:cubicBezTo>
                  <a:pt x="6337671" y="4105181"/>
                  <a:pt x="6319247" y="4103013"/>
                  <a:pt x="6302991" y="4087841"/>
                </a:cubicBezTo>
                <a:cubicBezTo>
                  <a:pt x="6287819" y="4074836"/>
                  <a:pt x="6280233" y="4055329"/>
                  <a:pt x="6281317" y="4035822"/>
                </a:cubicBezTo>
                <a:cubicBezTo>
                  <a:pt x="6321415" y="3383415"/>
                  <a:pt x="6126343" y="2647563"/>
                  <a:pt x="5699351" y="1846682"/>
                </a:cubicBezTo>
                <a:cubicBezTo>
                  <a:pt x="5346059" y="1181271"/>
                  <a:pt x="4855121" y="662161"/>
                  <a:pt x="4241730" y="300194"/>
                </a:cubicBezTo>
                <a:lnTo>
                  <a:pt x="3794148" y="36847"/>
                </a:lnTo>
                <a:cubicBezTo>
                  <a:pt x="3735627" y="2167"/>
                  <a:pt x="3660849" y="47684"/>
                  <a:pt x="3664101" y="115959"/>
                </a:cubicBezTo>
                <a:lnTo>
                  <a:pt x="3687943" y="636151"/>
                </a:lnTo>
                <a:cubicBezTo>
                  <a:pt x="3704199" y="991615"/>
                  <a:pt x="3663017" y="1305898"/>
                  <a:pt x="3565481" y="1567078"/>
                </a:cubicBezTo>
                <a:cubicBezTo>
                  <a:pt x="3446270" y="1886778"/>
                  <a:pt x="3275041" y="2183722"/>
                  <a:pt x="3056126" y="2450320"/>
                </a:cubicBezTo>
                <a:cubicBezTo>
                  <a:pt x="2902236" y="2636723"/>
                  <a:pt x="2729922" y="2804701"/>
                  <a:pt x="2541353" y="2949922"/>
                </a:cubicBezTo>
                <a:cubicBezTo>
                  <a:pt x="2085102" y="3299967"/>
                  <a:pt x="1709046" y="3756220"/>
                  <a:pt x="1454369" y="4266658"/>
                </a:cubicBezTo>
                <a:cubicBezTo>
                  <a:pt x="1197521" y="4782512"/>
                  <a:pt x="1062057" y="5360146"/>
                  <a:pt x="1062057" y="5938857"/>
                </a:cubicBezTo>
                <a:cubicBezTo>
                  <a:pt x="1062057" y="6450379"/>
                  <a:pt x="1162843" y="6945649"/>
                  <a:pt x="1362250" y="7412736"/>
                </a:cubicBezTo>
                <a:cubicBezTo>
                  <a:pt x="1555154" y="7862486"/>
                  <a:pt x="1830423" y="8267802"/>
                  <a:pt x="2180469" y="8614601"/>
                </a:cubicBezTo>
                <a:cubicBezTo>
                  <a:pt x="2531598" y="8961395"/>
                  <a:pt x="2939082" y="9234496"/>
                  <a:pt x="3393163" y="9424149"/>
                </a:cubicBezTo>
                <a:cubicBezTo>
                  <a:pt x="3863511" y="9621393"/>
                  <a:pt x="4362031" y="9721120"/>
                  <a:pt x="4876800" y="9721120"/>
                </a:cubicBezTo>
                <a:cubicBezTo>
                  <a:pt x="5391569" y="9721120"/>
                  <a:pt x="5890089" y="9621416"/>
                  <a:pt x="6360433" y="9425261"/>
                </a:cubicBezTo>
                <a:cubicBezTo>
                  <a:pt x="6814517" y="9235608"/>
                  <a:pt x="7223085" y="8963591"/>
                  <a:pt x="7573127" y="8615712"/>
                </a:cubicBezTo>
                <a:cubicBezTo>
                  <a:pt x="7924257" y="8268917"/>
                  <a:pt x="8199526" y="7863601"/>
                  <a:pt x="8391346" y="7413848"/>
                </a:cubicBezTo>
                <a:cubicBezTo>
                  <a:pt x="8590753" y="6946759"/>
                  <a:pt x="8691540" y="6451489"/>
                  <a:pt x="8691540" y="5939968"/>
                </a:cubicBezTo>
                <a:cubicBezTo>
                  <a:pt x="8691540" y="5411106"/>
                  <a:pt x="8583166" y="4897419"/>
                  <a:pt x="8367503" y="441298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8832836" y="2019632"/>
            <a:ext cx="419176" cy="419176"/>
          </a:xfrm>
          <a:custGeom>
            <a:rect l="l" t="t" r="r" b="b"/>
            <a:pathLst>
              <a:path w="9753600" h="9753600">
                <a:moveTo>
                  <a:pt x="9713690" y="5376882"/>
                </a:moveTo>
                <a:lnTo>
                  <a:pt x="8390668" y="876176"/>
                </a:lnTo>
                <a:cubicBezTo>
                  <a:pt x="8308131" y="628565"/>
                  <a:pt x="8110284" y="462277"/>
                  <a:pt x="7845680" y="462277"/>
                </a:cubicBezTo>
                <a:cubicBezTo>
                  <a:pt x="7581075" y="462277"/>
                  <a:pt x="7366236" y="611572"/>
                  <a:pt x="7283699" y="859184"/>
                </a:cubicBezTo>
                <a:lnTo>
                  <a:pt x="6407348" y="3473672"/>
                </a:lnTo>
                <a:lnTo>
                  <a:pt x="3349866" y="3473672"/>
                </a:lnTo>
                <a:lnTo>
                  <a:pt x="2473509" y="860398"/>
                </a:lnTo>
                <a:cubicBezTo>
                  <a:pt x="2390972" y="612787"/>
                  <a:pt x="2176133" y="463491"/>
                  <a:pt x="1911528" y="463491"/>
                </a:cubicBezTo>
                <a:cubicBezTo>
                  <a:pt x="1646924" y="463491"/>
                  <a:pt x="1432085" y="628565"/>
                  <a:pt x="1366540" y="877391"/>
                </a:cubicBezTo>
                <a:lnTo>
                  <a:pt x="44737" y="5376882"/>
                </a:lnTo>
                <a:cubicBezTo>
                  <a:pt x="-5029" y="5541956"/>
                  <a:pt x="61730" y="5724023"/>
                  <a:pt x="194031" y="5823553"/>
                </a:cubicBezTo>
                <a:lnTo>
                  <a:pt x="4871949" y="9331382"/>
                </a:lnTo>
                <a:lnTo>
                  <a:pt x="9565641" y="5823553"/>
                </a:lnTo>
                <a:cubicBezTo>
                  <a:pt x="9696730" y="5725237"/>
                  <a:pt x="9763487" y="5543169"/>
                  <a:pt x="9713722" y="5376882"/>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定义与重要性</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0" y="2999626"/>
            <a:ext cx="12192000" cy="2994303"/>
          </a:xfrm>
          <a:custGeom>
            <a:rect l="l" t="t" r="r" b="b"/>
            <a:pathLst>
              <a:path w="3906440" h="959406">
                <a:moveTo>
                  <a:pt x="3906441" y="0"/>
                </a:moveTo>
                <a:cubicBezTo>
                  <a:pt x="3906441" y="0"/>
                  <a:pt x="3440259" y="420722"/>
                  <a:pt x="2248734" y="702350"/>
                </a:cubicBezTo>
                <a:cubicBezTo>
                  <a:pt x="1358146" y="912852"/>
                  <a:pt x="0" y="918924"/>
                  <a:pt x="0" y="918924"/>
                </a:cubicBezTo>
                <a:lnTo>
                  <a:pt x="0" y="959406"/>
                </a:lnTo>
                <a:cubicBezTo>
                  <a:pt x="0" y="959406"/>
                  <a:pt x="1563345" y="913864"/>
                  <a:pt x="2248734" y="759023"/>
                </a:cubicBezTo>
                <a:cubicBezTo>
                  <a:pt x="3467219" y="483751"/>
                  <a:pt x="3906441" y="141684"/>
                  <a:pt x="3906441" y="141684"/>
                </a:cubicBezTo>
                <a:lnTo>
                  <a:pt x="3906441" y="0"/>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34600" y="5805199"/>
            <a:ext cx="188731" cy="188731"/>
          </a:xfrm>
          <a:prstGeom prst="ellipse">
            <a:avLst/>
          </a:prstGeom>
          <a:solidFill>
            <a:srgbClr val="FFFFFF">
              <a:alpha val="100000"/>
            </a:srgb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4" name="AutoShape 4"/>
          <p:cNvSpPr/>
          <p:nvPr/>
        </p:nvSpPr>
        <p:spPr>
          <a:xfrm>
            <a:off x="2899431" y="5710833"/>
            <a:ext cx="188731" cy="188731"/>
          </a:xfrm>
          <a:prstGeom prst="ellipse">
            <a:avLst/>
          </a:prstGeom>
          <a:solidFill>
            <a:srgbClr val="FFFFFF">
              <a:alpha val="100000"/>
            </a:srgb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5" name="AutoShape 5"/>
          <p:cNvSpPr/>
          <p:nvPr/>
        </p:nvSpPr>
        <p:spPr>
          <a:xfrm>
            <a:off x="4999059" y="5427737"/>
            <a:ext cx="283096" cy="283096"/>
          </a:xfrm>
          <a:prstGeom prst="ellipse">
            <a:avLst/>
          </a:prstGeom>
          <a:solidFill>
            <a:srgbClr val="FFFFFF">
              <a:alpha val="100000"/>
            </a:srgb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6" name="AutoShape 6"/>
          <p:cNvSpPr/>
          <p:nvPr/>
        </p:nvSpPr>
        <p:spPr>
          <a:xfrm>
            <a:off x="7204880" y="5038512"/>
            <a:ext cx="283096" cy="283096"/>
          </a:xfrm>
          <a:prstGeom prst="ellipse">
            <a:avLst/>
          </a:prstGeom>
          <a:solidFill>
            <a:srgbClr val="FFFFFF">
              <a:alpha val="100000"/>
            </a:srgb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7" name="AutoShape 7"/>
          <p:cNvSpPr/>
          <p:nvPr/>
        </p:nvSpPr>
        <p:spPr>
          <a:xfrm>
            <a:off x="9406737" y="4300183"/>
            <a:ext cx="393189" cy="393189"/>
          </a:xfrm>
          <a:prstGeom prst="ellipse">
            <a:avLst/>
          </a:prstGeom>
          <a:solidFill>
            <a:srgbClr val="FFFFFF">
              <a:alpha val="100000"/>
            </a:srgb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cxnSp>
        <p:nvCxnSpPr>
          <p:cNvPr id="8" name="Connector 8"/>
          <p:cNvCxnSpPr/>
          <p:nvPr/>
        </p:nvCxnSpPr>
        <p:spPr>
          <a:xfrm flipH="1">
            <a:off x="713700" y="3236486"/>
            <a:ext cx="0" cy="2276186"/>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9" name="Group 9"/>
          <p:cNvGrpSpPr/>
          <p:nvPr/>
        </p:nvGrpSpPr>
        <p:grpSpPr>
          <a:xfrm>
            <a:off x="5221195" y="2558712"/>
            <a:ext cx="2095500" cy="1627035"/>
            <a:chOff x="5221195" y="2558712"/>
            <a:chExt cx="2095500" cy="1627035"/>
          </a:xfrm>
        </p:grpSpPr>
        <p:sp>
          <p:nvSpPr>
            <p:cNvPr id="10" name="TextBox 10"/>
            <p:cNvSpPr txBox="1"/>
            <p:nvPr/>
          </p:nvSpPr>
          <p:spPr>
            <a:xfrm>
              <a:off x="5221195" y="2558712"/>
              <a:ext cx="2095500" cy="342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500" b="1">
                  <a:solidFill>
                    <a:schemeClr val="accent1">
                      <a:alpha val="100000"/>
                    </a:schemeClr>
                  </a:solidFill>
                  <a:latin typeface="Microsoft Yahei"/>
                  <a:ea typeface="Microsoft Yahei"/>
                  <a:cs typeface="Microsoft Yahei"/>
                </a:rPr>
                <a:t>全面质量管理</a:t>
              </a:r>
            </a:p>
          </p:txBody>
        </p:sp>
        <p:sp>
          <p:nvSpPr>
            <p:cNvPr id="11" name="TextBox 11"/>
            <p:cNvSpPr txBox="1"/>
            <p:nvPr/>
          </p:nvSpPr>
          <p:spPr>
            <a:xfrm>
              <a:off x="5221195" y="2928447"/>
              <a:ext cx="1971675"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从原料采购到产品加工、销售等各个环节实行全面质量管理，确保产品质量符合要求。</a:t>
              </a:r>
            </a:p>
          </p:txBody>
        </p:sp>
      </p:grpSp>
      <p:cxnSp>
        <p:nvCxnSpPr>
          <p:cNvPr id="12" name="Connector 12"/>
          <p:cNvCxnSpPr/>
          <p:nvPr/>
        </p:nvCxnSpPr>
        <p:spPr>
          <a:xfrm flipH="1">
            <a:off x="2993796" y="2915292"/>
            <a:ext cx="0" cy="2264768"/>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13" name="Connector 13"/>
          <p:cNvCxnSpPr/>
          <p:nvPr/>
        </p:nvCxnSpPr>
        <p:spPr>
          <a:xfrm flipH="1">
            <a:off x="5189375" y="2671457"/>
            <a:ext cx="0" cy="2264768"/>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14" name="Connector 14"/>
          <p:cNvCxnSpPr/>
          <p:nvPr/>
        </p:nvCxnSpPr>
        <p:spPr>
          <a:xfrm flipH="1">
            <a:off x="7346428" y="2084183"/>
            <a:ext cx="0" cy="2264768"/>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15" name="Connector 15"/>
          <p:cNvCxnSpPr/>
          <p:nvPr/>
        </p:nvCxnSpPr>
        <p:spPr>
          <a:xfrm flipH="1">
            <a:off x="9603332" y="1096542"/>
            <a:ext cx="0" cy="2264768"/>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sp>
        <p:nvSpPr>
          <p:cNvPr id="16" name="Freeform 16"/>
          <p:cNvSpPr/>
          <p:nvPr/>
        </p:nvSpPr>
        <p:spPr>
          <a:xfrm>
            <a:off x="542293" y="6131193"/>
            <a:ext cx="373344" cy="373344"/>
          </a:xfrm>
          <a:custGeom>
            <a:rect l="l" t="t" r="r" b="b"/>
            <a:pathLst>
              <a:path w="304800" h="304800">
                <a:moveTo>
                  <a:pt x="130883" y="184766"/>
                </a:moveTo>
                <a:lnTo>
                  <a:pt x="35557" y="89516"/>
                </a:lnTo>
                <a:cubicBezTo>
                  <a:pt x="-11849" y="144323"/>
                  <a:pt x="-11849" y="225219"/>
                  <a:pt x="35557" y="280016"/>
                </a:cubicBezTo>
                <a:lnTo>
                  <a:pt x="130883" y="184766"/>
                </a:lnTo>
                <a:close/>
                <a:moveTo>
                  <a:pt x="190510" y="39605"/>
                </a:moveTo>
                <a:lnTo>
                  <a:pt x="190510" y="179108"/>
                </a:lnTo>
                <a:lnTo>
                  <a:pt x="91907" y="277749"/>
                </a:lnTo>
                <a:cubicBezTo>
                  <a:pt x="114081" y="294303"/>
                  <a:pt x="141018" y="304800"/>
                  <a:pt x="170783" y="304800"/>
                </a:cubicBezTo>
                <a:cubicBezTo>
                  <a:pt x="244821" y="304800"/>
                  <a:pt x="304800" y="244897"/>
                  <a:pt x="304800" y="170888"/>
                </a:cubicBezTo>
                <a:cubicBezTo>
                  <a:pt x="304810" y="103661"/>
                  <a:pt x="254965" y="49187"/>
                  <a:pt x="190510" y="39605"/>
                </a:cubicBezTo>
                <a:close/>
                <a:moveTo>
                  <a:pt x="152400" y="152552"/>
                </a:moveTo>
                <a:lnTo>
                  <a:pt x="152400" y="0"/>
                </a:lnTo>
                <a:cubicBezTo>
                  <a:pt x="110881" y="2572"/>
                  <a:pt x="73371" y="18459"/>
                  <a:pt x="43082" y="43215"/>
                </a:cubicBezTo>
                <a:lnTo>
                  <a:pt x="152400" y="15255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2815760" y="6056840"/>
            <a:ext cx="356071" cy="356071"/>
          </a:xfrm>
          <a:custGeom>
            <a:rect l="l" t="t" r="r" b="b"/>
            <a:pathLst>
              <a:path w="304800" h="304800">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99060" y="137160"/>
                </a:moveTo>
                <a:cubicBezTo>
                  <a:pt x="111681" y="137160"/>
                  <a:pt x="121920" y="126921"/>
                  <a:pt x="121920" y="114300"/>
                </a:cubicBezTo>
                <a:cubicBezTo>
                  <a:pt x="121920" y="101679"/>
                  <a:pt x="111681" y="91440"/>
                  <a:pt x="99060" y="91440"/>
                </a:cubicBezTo>
                <a:lnTo>
                  <a:pt x="99060" y="91440"/>
                </a:lnTo>
                <a:cubicBezTo>
                  <a:pt x="86439" y="91440"/>
                  <a:pt x="76200" y="101679"/>
                  <a:pt x="76200" y="114300"/>
                </a:cubicBezTo>
                <a:cubicBezTo>
                  <a:pt x="76200" y="126921"/>
                  <a:pt x="86439" y="137160"/>
                  <a:pt x="99060" y="137160"/>
                </a:cubicBezTo>
                <a:lnTo>
                  <a:pt x="99060" y="137160"/>
                </a:lnTo>
                <a:close/>
                <a:moveTo>
                  <a:pt x="205740" y="137160"/>
                </a:moveTo>
                <a:cubicBezTo>
                  <a:pt x="218361" y="137160"/>
                  <a:pt x="228600" y="126921"/>
                  <a:pt x="228600" y="114300"/>
                </a:cubicBezTo>
                <a:cubicBezTo>
                  <a:pt x="228600" y="101679"/>
                  <a:pt x="218361" y="91440"/>
                  <a:pt x="205740" y="91440"/>
                </a:cubicBezTo>
                <a:lnTo>
                  <a:pt x="205740" y="91440"/>
                </a:lnTo>
                <a:cubicBezTo>
                  <a:pt x="193119" y="91440"/>
                  <a:pt x="182880" y="101679"/>
                  <a:pt x="182880" y="114300"/>
                </a:cubicBezTo>
                <a:cubicBezTo>
                  <a:pt x="182880" y="126921"/>
                  <a:pt x="193119" y="137160"/>
                  <a:pt x="205740" y="137160"/>
                </a:cubicBezTo>
                <a:lnTo>
                  <a:pt x="205740" y="137160"/>
                </a:lnTo>
                <a:close/>
                <a:moveTo>
                  <a:pt x="238658" y="182880"/>
                </a:moveTo>
                <a:lnTo>
                  <a:pt x="66142" y="182880"/>
                </a:lnTo>
                <a:cubicBezTo>
                  <a:pt x="79038" y="218770"/>
                  <a:pt x="112776" y="243973"/>
                  <a:pt x="152400" y="243973"/>
                </a:cubicBezTo>
                <a:cubicBezTo>
                  <a:pt x="192024" y="243973"/>
                  <a:pt x="225762" y="218770"/>
                  <a:pt x="238458" y="183518"/>
                </a:cubicBezTo>
                <a:lnTo>
                  <a:pt x="238658" y="18288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4944051" y="5862988"/>
            <a:ext cx="411257" cy="411257"/>
          </a:xfrm>
          <a:custGeom>
            <a:rect l="l" t="t" r="r" b="b"/>
            <a:pathLst>
              <a:path w="304800" h="304800">
                <a:moveTo>
                  <a:pt x="152400" y="0"/>
                </a:moveTo>
                <a:cubicBezTo>
                  <a:pt x="68237" y="0"/>
                  <a:pt x="0" y="68237"/>
                  <a:pt x="0" y="152400"/>
                </a:cubicBezTo>
                <a:cubicBezTo>
                  <a:pt x="0" y="236563"/>
                  <a:pt x="68237" y="304800"/>
                  <a:pt x="152400" y="304800"/>
                </a:cubicBezTo>
                <a:cubicBezTo>
                  <a:pt x="236563" y="304800"/>
                  <a:pt x="304800" y="236563"/>
                  <a:pt x="304800" y="152400"/>
                </a:cubicBezTo>
                <a:cubicBezTo>
                  <a:pt x="304800" y="68237"/>
                  <a:pt x="236563" y="0"/>
                  <a:pt x="152400" y="0"/>
                </a:cubicBezTo>
                <a:close/>
                <a:moveTo>
                  <a:pt x="128778" y="222723"/>
                </a:moveTo>
                <a:lnTo>
                  <a:pt x="58655" y="152591"/>
                </a:lnTo>
                <a:lnTo>
                  <a:pt x="85592" y="125654"/>
                </a:lnTo>
                <a:lnTo>
                  <a:pt x="128768" y="168850"/>
                </a:lnTo>
                <a:lnTo>
                  <a:pt x="220370" y="77248"/>
                </a:lnTo>
                <a:lnTo>
                  <a:pt x="247307" y="104184"/>
                </a:lnTo>
                <a:lnTo>
                  <a:pt x="128778" y="222723"/>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7160112" y="5465972"/>
            <a:ext cx="421401" cy="421401"/>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9431121" y="4890685"/>
            <a:ext cx="393189" cy="393189"/>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1" name="Group 21"/>
          <p:cNvGrpSpPr/>
          <p:nvPr/>
        </p:nvGrpSpPr>
        <p:grpSpPr>
          <a:xfrm>
            <a:off x="829278" y="3169358"/>
            <a:ext cx="2095500" cy="1627035"/>
            <a:chOff x="829278" y="3169358"/>
            <a:chExt cx="2095500" cy="1627035"/>
          </a:xfrm>
        </p:grpSpPr>
        <p:sp>
          <p:nvSpPr>
            <p:cNvPr id="22" name="TextBox 22"/>
            <p:cNvSpPr txBox="1"/>
            <p:nvPr/>
          </p:nvSpPr>
          <p:spPr>
            <a:xfrm>
              <a:off x="829278" y="3169358"/>
              <a:ext cx="2095500" cy="342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500" b="1">
                  <a:solidFill>
                    <a:schemeClr val="accent1">
                      <a:alpha val="100000"/>
                    </a:schemeClr>
                  </a:solidFill>
                  <a:latin typeface="Microsoft Yahei"/>
                  <a:ea typeface="Microsoft Yahei"/>
                  <a:cs typeface="Microsoft Yahei"/>
                </a:rPr>
                <a:t>管理目标</a:t>
              </a:r>
            </a:p>
          </p:txBody>
        </p:sp>
        <p:sp>
          <p:nvSpPr>
            <p:cNvPr id="23" name="TextBox 23"/>
            <p:cNvSpPr txBox="1"/>
            <p:nvPr/>
          </p:nvSpPr>
          <p:spPr>
            <a:xfrm>
              <a:off x="829278" y="3539093"/>
              <a:ext cx="1971675"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确保餐饮产品质量稳定、数量充足、成本合理，满足顾客需求，实现企业经济效益最大化。</a:t>
              </a:r>
            </a:p>
          </p:txBody>
        </p:sp>
      </p:grpSp>
      <p:grpSp>
        <p:nvGrpSpPr>
          <p:cNvPr id="24" name="Group 24"/>
          <p:cNvGrpSpPr/>
          <p:nvPr/>
        </p:nvGrpSpPr>
        <p:grpSpPr>
          <a:xfrm>
            <a:off x="2993796" y="2858559"/>
            <a:ext cx="2095500" cy="1627035"/>
            <a:chOff x="2993796" y="2858559"/>
            <a:chExt cx="2095500" cy="1627035"/>
          </a:xfrm>
        </p:grpSpPr>
        <p:sp>
          <p:nvSpPr>
            <p:cNvPr id="25" name="TextBox 25"/>
            <p:cNvSpPr txBox="1"/>
            <p:nvPr/>
          </p:nvSpPr>
          <p:spPr>
            <a:xfrm>
              <a:off x="2993796" y="2858559"/>
              <a:ext cx="2095500" cy="342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500" b="1">
                  <a:solidFill>
                    <a:schemeClr val="accent1">
                      <a:alpha val="100000"/>
                    </a:schemeClr>
                  </a:solidFill>
                  <a:latin typeface="Microsoft Yahei"/>
                  <a:ea typeface="Microsoft Yahei"/>
                  <a:cs typeface="Microsoft Yahei"/>
                </a:rPr>
                <a:t>以顾客为中心</a:t>
              </a:r>
            </a:p>
          </p:txBody>
        </p:sp>
        <p:sp>
          <p:nvSpPr>
            <p:cNvPr id="26" name="TextBox 26"/>
            <p:cNvSpPr txBox="1"/>
            <p:nvPr/>
          </p:nvSpPr>
          <p:spPr>
            <a:xfrm>
              <a:off x="2993796" y="3228294"/>
              <a:ext cx="1971675"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始终关注顾客需求，提供符合顾客期望的餐饮产品。</a:t>
              </a:r>
            </a:p>
          </p:txBody>
        </p:sp>
      </p:grpSp>
      <p:grpSp>
        <p:nvGrpSpPr>
          <p:cNvPr id="27" name="Group 27"/>
          <p:cNvGrpSpPr/>
          <p:nvPr/>
        </p:nvGrpSpPr>
        <p:grpSpPr>
          <a:xfrm>
            <a:off x="7443964" y="1853208"/>
            <a:ext cx="2095500" cy="1627035"/>
            <a:chOff x="7443964" y="1853208"/>
            <a:chExt cx="2095500" cy="1627035"/>
          </a:xfrm>
        </p:grpSpPr>
        <p:sp>
          <p:nvSpPr>
            <p:cNvPr id="28" name="TextBox 28"/>
            <p:cNvSpPr txBox="1"/>
            <p:nvPr/>
          </p:nvSpPr>
          <p:spPr>
            <a:xfrm>
              <a:off x="7443964" y="1853208"/>
              <a:ext cx="2095500" cy="342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500" b="1">
                  <a:solidFill>
                    <a:schemeClr val="accent1">
                      <a:alpha val="100000"/>
                    </a:schemeClr>
                  </a:solidFill>
                  <a:latin typeface="Microsoft Yahei"/>
                  <a:ea typeface="Microsoft Yahei"/>
                  <a:cs typeface="Microsoft Yahei"/>
                </a:rPr>
                <a:t>精细化管理</a:t>
              </a:r>
            </a:p>
          </p:txBody>
        </p:sp>
        <p:sp>
          <p:nvSpPr>
            <p:cNvPr id="29" name="TextBox 29"/>
            <p:cNvSpPr txBox="1"/>
            <p:nvPr/>
          </p:nvSpPr>
          <p:spPr>
            <a:xfrm>
              <a:off x="7443964" y="2222943"/>
              <a:ext cx="1971675"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通过精细化管理手段，降低浪费和损耗，提高资源利用效率。</a:t>
              </a:r>
            </a:p>
          </p:txBody>
        </p:sp>
      </p:grpSp>
      <p:grpSp>
        <p:nvGrpSpPr>
          <p:cNvPr id="30" name="Group 30"/>
          <p:cNvGrpSpPr/>
          <p:nvPr/>
        </p:nvGrpSpPr>
        <p:grpSpPr>
          <a:xfrm>
            <a:off x="9712443" y="988925"/>
            <a:ext cx="2095500" cy="1627034"/>
            <a:chOff x="9712443" y="988925"/>
            <a:chExt cx="2095500" cy="1627034"/>
          </a:xfrm>
        </p:grpSpPr>
        <p:sp>
          <p:nvSpPr>
            <p:cNvPr id="31" name="TextBox 31"/>
            <p:cNvSpPr txBox="1"/>
            <p:nvPr/>
          </p:nvSpPr>
          <p:spPr>
            <a:xfrm>
              <a:off x="9712443" y="988925"/>
              <a:ext cx="2095500" cy="342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500" b="1">
                  <a:solidFill>
                    <a:schemeClr val="accent1">
                      <a:alpha val="100000"/>
                    </a:schemeClr>
                  </a:solidFill>
                  <a:latin typeface="Microsoft Yahei"/>
                  <a:ea typeface="Microsoft Yahei"/>
                  <a:cs typeface="Microsoft Yahei"/>
                </a:rPr>
                <a:t>持续改进</a:t>
              </a:r>
            </a:p>
          </p:txBody>
        </p:sp>
        <p:sp>
          <p:nvSpPr>
            <p:cNvPr id="32" name="TextBox 32"/>
            <p:cNvSpPr txBox="1"/>
            <p:nvPr/>
          </p:nvSpPr>
          <p:spPr>
            <a:xfrm>
              <a:off x="9712443" y="1358659"/>
              <a:ext cx="1971675"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不断总结经验教训，持续改进管理方法和手段，提高管理水平。</a:t>
              </a:r>
            </a:p>
          </p:txBody>
        </p:sp>
      </p:grpSp>
      <p:grpSp>
        <p:nvGrpSpPr>
          <p:cNvPr id="33" name="Group 33"/>
          <p:cNvGrpSpPr/>
          <p:nvPr/>
        </p:nvGrpSpPr>
        <p:grpSpPr>
          <a:xfrm>
            <a:off x="454963" y="93878"/>
            <a:ext cx="10641129" cy="914400"/>
            <a:chOff x="454963" y="93878"/>
            <a:chExt cx="10641129" cy="914400"/>
          </a:xfrm>
        </p:grpSpPr>
        <p:sp>
          <p:nvSpPr>
            <p:cNvPr id="34" name="AutoShape 3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TextBox 5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管理目标与原则</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51" r="15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适用于各类餐饮企业，包括餐厅、酒店、快餐店、连锁餐饮企业等。</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涉及餐饮产品生产经营的各个环节和部门，包括采购、加工、配送、销售等。同时，也适用于对餐饮产品量管理感兴趣的消费者和相关研究人员。</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适用范围及对象</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适用对象</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适用范围</a:t>
            </a:r>
            <a:endParaRPr lang="en-US" sz="1100"/>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571585" y="1029917"/>
            <a:ext cx="8683321" cy="114947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8475" b="1">
                <a:solidFill>
                  <a:schemeClr val="accent1">
                    <a:alpha val="100000"/>
                  </a:schemeClr>
                </a:solidFill>
                <a:latin typeface="Microsoft Yahei"/>
                <a:ea typeface="Microsoft Yahei"/>
                <a:cs typeface="Microsoft Yahei"/>
              </a:rPr>
              <a:t>02</a:t>
            </a:r>
          </a:p>
        </p:txBody>
      </p:sp>
      <p:sp>
        <p:nvSpPr>
          <p:cNvPr id="3" name="TextBox 3"/>
          <p:cNvSpPr txBox="1"/>
          <p:nvPr/>
        </p:nvSpPr>
        <p:spPr>
          <a:xfrm>
            <a:off x="1097052" y="2763839"/>
            <a:ext cx="8024317"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rgbClr val="FFFFFF">
                    <a:alpha val="100000"/>
                  </a:srgbClr>
                </a:solidFill>
                <a:latin typeface="Microsoft Yahei"/>
                <a:ea typeface="Microsoft Yahei"/>
                <a:cs typeface="Microsoft Yahei"/>
              </a:rPr>
              <a:t>餐饮产品量管理体系建立</a:t>
            </a:r>
          </a:p>
        </p:txBody>
      </p:sp>
      <p:sp>
        <p:nvSpPr>
          <p:cNvPr id="4" name="Freeform 4"/>
          <p:cNvSpPr/>
          <p:nvPr/>
        </p:nvSpPr>
        <p:spPr>
          <a:xfrm>
            <a:off x="3033917"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097052" y="5602490"/>
            <a:ext cx="3105564" cy="41033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400">
                <a:solidFill>
                  <a:schemeClr val="accent1">
                    <a:alpha val="100000"/>
                  </a:schemeClr>
                </a:solidFill>
                <a:latin typeface="Microsoft Yahei"/>
                <a:ea typeface="Microsoft Yahei"/>
                <a:cs typeface="Microsoft Yahei"/>
              </a:rPr>
              <a:t>Chapter</a:t>
            </a:r>
          </a:p>
        </p:txBody>
      </p:sp>
      <p:cxnSp>
        <p:nvCxnSpPr>
          <p:cNvPr id="6" name="Connector 6"/>
          <p:cNvCxnSpPr/>
          <p:nvPr/>
        </p:nvCxnSpPr>
        <p:spPr>
          <a:xfrm>
            <a:off x="3377035" y="5849950"/>
            <a:ext cx="8820012"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286235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69079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1097052" y="1098977"/>
            <a:ext cx="1335306" cy="1335306"/>
            <a:chOff x="1097052" y="1098977"/>
            <a:chExt cx="1335306" cy="1335306"/>
          </a:xfrm>
        </p:grpSpPr>
        <p:sp>
          <p:nvSpPr>
            <p:cNvPr id="10" name="AutoShape 10"/>
            <p:cNvSpPr/>
            <p:nvPr/>
          </p:nvSpPr>
          <p:spPr>
            <a:xfrm>
              <a:off x="1097052" y="1098977"/>
              <a:ext cx="1335306" cy="1335306"/>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133886" y="1135811"/>
            <a:ext cx="1261638" cy="1261638"/>
            <a:chOff x="1133886" y="1135811"/>
            <a:chExt cx="1261638" cy="1261638"/>
          </a:xfrm>
        </p:grpSpPr>
        <p:sp>
          <p:nvSpPr>
            <p:cNvPr id="12" name="Freeform 12"/>
            <p:cNvSpPr/>
            <p:nvPr/>
          </p:nvSpPr>
          <p:spPr>
            <a:xfrm>
              <a:off x="1133886" y="1135811"/>
              <a:ext cx="1261638" cy="1261638"/>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3886" y="1135811"/>
              <a:ext cx="1261638" cy="1261638"/>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221928" y="1223852"/>
              <a:ext cx="1085633" cy="1085633"/>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1342916" y="1576096"/>
            <a:ext cx="843579" cy="577491"/>
            <a:chOff x="1342916" y="1576096"/>
            <a:chExt cx="843579" cy="577491"/>
          </a:xfrm>
        </p:grpSpPr>
        <p:sp>
          <p:nvSpPr>
            <p:cNvPr id="16" name="Freeform 16"/>
            <p:cNvSpPr/>
            <p:nvPr/>
          </p:nvSpPr>
          <p:spPr>
            <a:xfrm>
              <a:off x="1342916" y="1576096"/>
              <a:ext cx="843579" cy="577491"/>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8053" r="18053"/>
          <a:stretch>
            <a:fillRect/>
          </a:stretch>
        </p:blipFill>
        <p:spPr>
          <a:xfrm>
            <a:off x="6511619" y="1535300"/>
            <a:ext cx="4371748" cy="4560406"/>
          </a:xfrm>
          <a:prstGeom prst="rect">
            <a:avLst/>
          </a:prstGeom>
        </p:spPr>
      </p:pic>
      <p:sp>
        <p:nvSpPr>
          <p:cNvPr id="3" name="AutoShape 3"/>
          <p:cNvSpPr/>
          <p:nvPr/>
        </p:nvSpPr>
        <p:spPr>
          <a:xfrm>
            <a:off x="623610" y="1939341"/>
            <a:ext cx="4876800" cy="1341120"/>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设立专门的餐饮产品量管理部门，负责全面监督和管理餐饮产品的数量和质量。</a:t>
            </a:r>
            <a:endParaRPr lang="en-US" sz="1100"/>
          </a:p>
        </p:txBody>
      </p:sp>
      <p:sp>
        <p:nvSpPr>
          <p:cNvPr id="4" name="AutoShape 4"/>
          <p:cNvSpPr/>
          <p:nvPr/>
        </p:nvSpPr>
        <p:spPr>
          <a:xfrm>
            <a:off x="623610" y="3270075"/>
            <a:ext cx="4876800" cy="1341120"/>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制定详细的管理流程，包括采购、储存、加工、配送等各个环节，确保每个环节的规范化和标准化。</a:t>
            </a:r>
            <a:endParaRPr lang="en-US" sz="1100"/>
          </a:p>
        </p:txBody>
      </p:sp>
      <p:sp>
        <p:nvSpPr>
          <p:cNvPr id="5" name="AutoShape 5"/>
          <p:cNvSpPr/>
          <p:nvPr/>
        </p:nvSpPr>
        <p:spPr>
          <a:xfrm>
            <a:off x="623610" y="4650890"/>
            <a:ext cx="4876800" cy="1341120"/>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建立餐饮产品量管理档案，记录每个批次产品的数量、质量、来源等信息，方便追溯和查询。</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制定合理的管理流程</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710961" y="2341885"/>
            <a:ext cx="2777010" cy="508827"/>
          </a:xfrm>
          <a:prstGeom prst="parallelogram">
            <a:avLst>
              <a:gd name="adj" fmla="val 173829"/>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10962" y="3323311"/>
            <a:ext cx="2777011" cy="508365"/>
          </a:xfrm>
          <a:prstGeom prst="parallelogram">
            <a:avLst>
              <a:gd name="adj" fmla="val 175043"/>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710962" y="4305090"/>
            <a:ext cx="2777011" cy="512001"/>
          </a:xfrm>
          <a:prstGeom prst="parallelogram">
            <a:avLst>
              <a:gd name="adj" fmla="val 173641"/>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flipH="1">
            <a:off x="4504183" y="1872458"/>
            <a:ext cx="2983790" cy="469888"/>
          </a:xfrm>
          <a:custGeom>
            <a:rect l="l" t="t" r="r" b="b"/>
            <a:pathLst>
              <a:path w="3663132" h="576871">
                <a:moveTo>
                  <a:pt x="3374697" y="0"/>
                </a:moveTo>
                <a:lnTo>
                  <a:pt x="584833" y="0"/>
                </a:lnTo>
                <a:lnTo>
                  <a:pt x="0" y="576871"/>
                </a:lnTo>
                <a:lnTo>
                  <a:pt x="3374697" y="576871"/>
                </a:lnTo>
                <a:lnTo>
                  <a:pt x="3663132" y="28843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4710962" y="2854349"/>
            <a:ext cx="2777011" cy="468963"/>
          </a:xfrm>
          <a:custGeom>
            <a:rect l="l" t="t" r="r" b="b"/>
            <a:pathLst>
              <a:path w="3409274" h="575735">
                <a:moveTo>
                  <a:pt x="0" y="0"/>
                </a:moveTo>
                <a:lnTo>
                  <a:pt x="2825593" y="0"/>
                </a:lnTo>
                <a:lnTo>
                  <a:pt x="3409274" y="575735"/>
                </a:lnTo>
                <a:lnTo>
                  <a:pt x="583682" y="575735"/>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4710962" y="3835313"/>
            <a:ext cx="2777011" cy="468963"/>
          </a:xfrm>
          <a:custGeom>
            <a:rect l="l" t="t" r="r" b="b"/>
            <a:pathLst>
              <a:path w="3409274" h="575735">
                <a:moveTo>
                  <a:pt x="0" y="0"/>
                </a:moveTo>
                <a:lnTo>
                  <a:pt x="2825593" y="0"/>
                </a:lnTo>
                <a:lnTo>
                  <a:pt x="3409274" y="575735"/>
                </a:lnTo>
                <a:lnTo>
                  <a:pt x="583682" y="57573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4710962" y="4816276"/>
            <a:ext cx="2777011" cy="468963"/>
          </a:xfrm>
          <a:custGeom>
            <a:rect l="l" t="t" r="r" b="b"/>
            <a:pathLst>
              <a:path w="3409274" h="575735">
                <a:moveTo>
                  <a:pt x="0" y="0"/>
                </a:moveTo>
                <a:lnTo>
                  <a:pt x="2825593" y="0"/>
                </a:lnTo>
                <a:lnTo>
                  <a:pt x="3409274" y="575735"/>
                </a:lnTo>
                <a:lnTo>
                  <a:pt x="583682" y="575735"/>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411224" y="4511544"/>
            <a:ext cx="2926080" cy="1584960"/>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负责对餐饮产品进行质量检验和评估，确保产品质量符合国家和行业标准。</a:t>
            </a:r>
            <a:endParaRPr lang="en-US" sz="1100"/>
          </a:p>
        </p:txBody>
      </p:sp>
      <p:sp>
        <p:nvSpPr>
          <p:cNvPr id="10" name="AutoShape 10"/>
          <p:cNvSpPr/>
          <p:nvPr/>
        </p:nvSpPr>
        <p:spPr>
          <a:xfrm>
            <a:off x="1411224" y="2644137"/>
            <a:ext cx="2926080" cy="1584960"/>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负责原材料的储存和保管，确保原材料在储存过程中不发生变质和损坏。</a:t>
            </a:r>
            <a:endParaRPr lang="en-US" sz="1100"/>
          </a:p>
        </p:txBody>
      </p:sp>
      <p:sp>
        <p:nvSpPr>
          <p:cNvPr id="11" name="AutoShape 11"/>
          <p:cNvSpPr/>
          <p:nvPr/>
        </p:nvSpPr>
        <p:spPr>
          <a:xfrm>
            <a:off x="7965938" y="1476145"/>
            <a:ext cx="2926080" cy="1584960"/>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负责采购符合质量要求的原材料，确保原材料的数量和质量满足生产需求。</a:t>
            </a:r>
            <a:endParaRPr lang="en-US" sz="1100"/>
          </a:p>
        </p:txBody>
      </p:sp>
      <p:sp>
        <p:nvSpPr>
          <p:cNvPr id="12" name="AutoShape 12"/>
          <p:cNvSpPr/>
          <p:nvPr/>
        </p:nvSpPr>
        <p:spPr>
          <a:xfrm>
            <a:off x="8078669" y="3640986"/>
            <a:ext cx="2926080" cy="1584960"/>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负责按照标准流程进行餐饮产品的加工和生产，确保产品的数量和质量符合要求。</a:t>
            </a:r>
            <a:endParaRPr lang="en-US" sz="1100"/>
          </a:p>
        </p:txBody>
      </p:sp>
      <p:sp>
        <p:nvSpPr>
          <p:cNvPr id="13" name="AutoShape 13"/>
          <p:cNvSpPr/>
          <p:nvPr/>
        </p:nvSpPr>
        <p:spPr>
          <a:xfrm>
            <a:off x="5078274" y="2850712"/>
            <a:ext cx="2048256" cy="438912"/>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rgbClr val="FFFFFF">
                    <a:alpha val="100000"/>
                  </a:srgbClr>
                </a:solidFill>
                <a:latin typeface="Microsoft Yahei"/>
                <a:ea typeface="Microsoft Yahei"/>
                <a:cs typeface="Microsoft Yahei"/>
              </a:rPr>
              <a:t>仓储部门</a:t>
            </a:r>
            <a:endParaRPr lang="en-US" sz="1100"/>
          </a:p>
        </p:txBody>
      </p:sp>
      <p:sp>
        <p:nvSpPr>
          <p:cNvPr id="14" name="AutoShape 14"/>
          <p:cNvSpPr/>
          <p:nvPr/>
        </p:nvSpPr>
        <p:spPr>
          <a:xfrm>
            <a:off x="4799914" y="1872460"/>
            <a:ext cx="2253828" cy="438912"/>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rgbClr val="FFFFFF">
                    <a:alpha val="100000"/>
                  </a:srgbClr>
                </a:solidFill>
                <a:latin typeface="Microsoft Yahei"/>
                <a:ea typeface="Microsoft Yahei"/>
                <a:cs typeface="Microsoft Yahei"/>
              </a:rPr>
              <a:t>采购部门</a:t>
            </a:r>
            <a:endParaRPr lang="en-US" sz="1100"/>
          </a:p>
        </p:txBody>
      </p:sp>
      <p:sp>
        <p:nvSpPr>
          <p:cNvPr id="15" name="AutoShape 15"/>
          <p:cNvSpPr/>
          <p:nvPr/>
        </p:nvSpPr>
        <p:spPr>
          <a:xfrm>
            <a:off x="5070960" y="3831676"/>
            <a:ext cx="2050081" cy="439617"/>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rgbClr val="FFFFFF">
                    <a:alpha val="100000"/>
                  </a:srgbClr>
                </a:solidFill>
                <a:latin typeface="Microsoft Yahei"/>
                <a:ea typeface="Microsoft Yahei"/>
                <a:cs typeface="Microsoft Yahei"/>
              </a:rPr>
              <a:t>生产部门</a:t>
            </a:r>
            <a:endParaRPr lang="en-US" sz="1100"/>
          </a:p>
        </p:txBody>
      </p:sp>
      <p:sp>
        <p:nvSpPr>
          <p:cNvPr id="16" name="AutoShape 16"/>
          <p:cNvSpPr/>
          <p:nvPr/>
        </p:nvSpPr>
        <p:spPr>
          <a:xfrm>
            <a:off x="5070960" y="4817092"/>
            <a:ext cx="2050081" cy="439617"/>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rgbClr val="FFFFFF">
                    <a:alpha val="100000"/>
                  </a:srgbClr>
                </a:solidFill>
                <a:latin typeface="Microsoft Yahei"/>
                <a:ea typeface="Microsoft Yahei"/>
                <a:cs typeface="Microsoft Yahei"/>
              </a:rPr>
              <a:t>质检部门</a:t>
            </a:r>
            <a:endParaRPr lang="en-US" sz="1100"/>
          </a:p>
        </p:txBody>
      </p: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明确各部门职责与权限</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sp>
        <p:nvSpPr>
          <p:cNvPr id="2" name="AutoShape 2"/>
          <p:cNvSpPr/>
          <p:nvPr/>
        </p:nvSpPr>
        <p:spPr>
          <a:xfrm rot="2700000">
            <a:off x="4679004" y="2401236"/>
            <a:ext cx="2799547" cy="2789959"/>
          </a:xfrm>
          <a:prstGeom prst="rect">
            <a:avLst/>
          </a:prstGeom>
          <a:solidFill>
            <a:schemeClr val="lt1">
              <a:alpha val="51000"/>
            </a:schemeClr>
          </a:solidFill>
          <a:ln w="28575">
            <a:solidFill>
              <a:schemeClr val="accent2">
                <a:alpha val="51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 name="TextBox 3"/>
          <p:cNvSpPr txBox="1"/>
          <p:nvPr/>
        </p:nvSpPr>
        <p:spPr>
          <a:xfrm>
            <a:off x="575049" y="2110528"/>
            <a:ext cx="3324353"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设立内部监督机构，对餐饮产品量管理部门的工作进行监督和评估，确保其履行职责。</a:t>
            </a:r>
          </a:p>
        </p:txBody>
      </p:sp>
      <p:pic>
        <p:nvPicPr>
          <p:cNvPr id="4" name="Picture 4"/>
          <p:cNvPicPr>
            <a:picLocks noChangeAspect="1"/>
          </p:cNvPicPr>
          <p:nvPr/>
        </p:nvPicPr>
        <p:blipFill>
          <a:blip r:embed="rId2"/>
          <a:srcRect l="16625" r="16625"/>
          <a:stretch>
            <a:fillRect/>
          </a:stretch>
        </p:blipFill>
        <p:spPr>
          <a:xfrm>
            <a:off x="4284507" y="2196060"/>
            <a:ext cx="1219200" cy="1219200"/>
          </a:xfrm>
          <a:prstGeom prst="roundRect">
            <a:avLst/>
          </a:prstGeom>
          <a:ln w="19050">
            <a:solidFill>
              <a:schemeClr val="accent1"/>
            </a:solidFill>
            <a:prstDash val="solid"/>
          </a:ln>
        </p:spPr>
      </p:pic>
      <p:pic>
        <p:nvPicPr>
          <p:cNvPr id="5" name="Picture 5"/>
          <p:cNvPicPr>
            <a:picLocks noChangeAspect="1"/>
          </p:cNvPicPr>
          <p:nvPr/>
        </p:nvPicPr>
        <p:blipFill>
          <a:blip r:embed="rId3"/>
          <a:srcRect l="16667" r="16667"/>
          <a:stretch>
            <a:fillRect/>
          </a:stretch>
        </p:blipFill>
        <p:spPr>
          <a:xfrm>
            <a:off x="6641641" y="2196060"/>
            <a:ext cx="1219200" cy="1219200"/>
          </a:xfrm>
          <a:prstGeom prst="roundRect">
            <a:avLst/>
          </a:prstGeom>
          <a:ln w="19050">
            <a:solidFill>
              <a:schemeClr val="accent1"/>
            </a:solidFill>
            <a:prstDash val="solid"/>
          </a:ln>
        </p:spPr>
      </p:pic>
      <p:pic>
        <p:nvPicPr>
          <p:cNvPr id="6" name="Picture 6"/>
          <p:cNvPicPr>
            <a:picLocks noChangeAspect="1"/>
          </p:cNvPicPr>
          <p:nvPr/>
        </p:nvPicPr>
        <p:blipFill>
          <a:blip r:embed="rId4"/>
          <a:srcRect l="16667" r="16667"/>
          <a:stretch>
            <a:fillRect/>
          </a:stretch>
        </p:blipFill>
        <p:spPr>
          <a:xfrm>
            <a:off x="4284507" y="4288263"/>
            <a:ext cx="1219200" cy="1219200"/>
          </a:xfrm>
          <a:prstGeom prst="roundRect">
            <a:avLst/>
          </a:prstGeom>
          <a:ln w="19050">
            <a:solidFill>
              <a:schemeClr val="accent1"/>
            </a:solidFill>
            <a:prstDash val="solid"/>
          </a:ln>
        </p:spPr>
      </p:pic>
      <p:pic>
        <p:nvPicPr>
          <p:cNvPr id="7" name="Picture 7"/>
          <p:cNvPicPr>
            <a:picLocks noChangeAspect="1"/>
          </p:cNvPicPr>
          <p:nvPr/>
        </p:nvPicPr>
        <p:blipFill>
          <a:blip r:embed="rId5"/>
          <a:srcRect l="16417" r="16417"/>
          <a:stretch>
            <a:fillRect/>
          </a:stretch>
        </p:blipFill>
        <p:spPr>
          <a:xfrm>
            <a:off x="6641641" y="4288263"/>
            <a:ext cx="1219200" cy="1219200"/>
          </a:xfrm>
          <a:prstGeom prst="roundRect">
            <a:avLst/>
          </a:prstGeom>
          <a:ln w="19050">
            <a:solidFill>
              <a:schemeClr val="accent1"/>
            </a:solidFill>
            <a:prstDash val="solid"/>
          </a:ln>
        </p:spPr>
      </p:pic>
      <p:sp>
        <p:nvSpPr>
          <p:cNvPr id="8" name="TextBox 8"/>
          <p:cNvSpPr txBox="1"/>
          <p:nvPr/>
        </p:nvSpPr>
        <p:spPr>
          <a:xfrm>
            <a:off x="653186" y="4288263"/>
            <a:ext cx="3324353"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鼓励员工参与监督，建立员工举报奖励制度，鼓励员工积极发现和举报餐饮产品量管理方面的问题。</a:t>
            </a:r>
          </a:p>
        </p:txBody>
      </p:sp>
      <p:sp>
        <p:nvSpPr>
          <p:cNvPr id="9" name="TextBox 9"/>
          <p:cNvSpPr txBox="1"/>
          <p:nvPr/>
        </p:nvSpPr>
        <p:spPr>
          <a:xfrm>
            <a:off x="8123483" y="2110528"/>
            <a:ext cx="3337912"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建立定期检查和抽查制度，对餐饮产品的数量和质量进行定期检查和抽查，发现问题及时处理。</a:t>
            </a:r>
          </a:p>
        </p:txBody>
      </p:sp>
      <p:sp>
        <p:nvSpPr>
          <p:cNvPr id="10" name="TextBox 10"/>
          <p:cNvSpPr txBox="1"/>
          <p:nvPr/>
        </p:nvSpPr>
        <p:spPr>
          <a:xfrm>
            <a:off x="8191168" y="4288263"/>
            <a:ext cx="3337912"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加强与供应商的合作与沟通，建立供应商评价机制，对供应商进行定期评价和监督，确保原材料的质量和安全。</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建立有效监督机制</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571585" y="1029917"/>
            <a:ext cx="8683321" cy="114947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8475" b="1">
                <a:solidFill>
                  <a:schemeClr val="accent1">
                    <a:alpha val="100000"/>
                  </a:schemeClr>
                </a:solidFill>
                <a:latin typeface="Microsoft Yahei"/>
                <a:ea typeface="Microsoft Yahei"/>
                <a:cs typeface="Microsoft Yahei"/>
              </a:rPr>
              <a:t>03</a:t>
            </a:r>
          </a:p>
        </p:txBody>
      </p:sp>
      <p:sp>
        <p:nvSpPr>
          <p:cNvPr id="3" name="TextBox 3"/>
          <p:cNvSpPr txBox="1"/>
          <p:nvPr/>
        </p:nvSpPr>
        <p:spPr>
          <a:xfrm>
            <a:off x="1097052" y="2763839"/>
            <a:ext cx="8024317"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rgbClr val="FFFFFF">
                    <a:alpha val="100000"/>
                  </a:srgbClr>
                </a:solidFill>
                <a:latin typeface="Microsoft Yahei"/>
                <a:ea typeface="Microsoft Yahei"/>
                <a:cs typeface="Microsoft Yahei"/>
              </a:rPr>
              <a:t>原材料采购与库存管理</a:t>
            </a:r>
          </a:p>
        </p:txBody>
      </p:sp>
      <p:sp>
        <p:nvSpPr>
          <p:cNvPr id="4" name="Freeform 4"/>
          <p:cNvSpPr/>
          <p:nvPr/>
        </p:nvSpPr>
        <p:spPr>
          <a:xfrm>
            <a:off x="3033917"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097052" y="5602490"/>
            <a:ext cx="3105564" cy="41033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400">
                <a:solidFill>
                  <a:schemeClr val="accent1">
                    <a:alpha val="100000"/>
                  </a:schemeClr>
                </a:solidFill>
                <a:latin typeface="Microsoft Yahei"/>
                <a:ea typeface="Microsoft Yahei"/>
                <a:cs typeface="Microsoft Yahei"/>
              </a:rPr>
              <a:t>Chapter</a:t>
            </a:r>
          </a:p>
        </p:txBody>
      </p:sp>
      <p:cxnSp>
        <p:nvCxnSpPr>
          <p:cNvPr id="6" name="Connector 6"/>
          <p:cNvCxnSpPr/>
          <p:nvPr/>
        </p:nvCxnSpPr>
        <p:spPr>
          <a:xfrm>
            <a:off x="3377035" y="5849950"/>
            <a:ext cx="8820012"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286235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69079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1097052" y="1098977"/>
            <a:ext cx="1335306" cy="1335306"/>
            <a:chOff x="1097052" y="1098977"/>
            <a:chExt cx="1335306" cy="1335306"/>
          </a:xfrm>
        </p:grpSpPr>
        <p:sp>
          <p:nvSpPr>
            <p:cNvPr id="10" name="AutoShape 10"/>
            <p:cNvSpPr/>
            <p:nvPr/>
          </p:nvSpPr>
          <p:spPr>
            <a:xfrm>
              <a:off x="1097052" y="1098977"/>
              <a:ext cx="1335306" cy="1335306"/>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133886" y="1135811"/>
            <a:ext cx="1261638" cy="1261638"/>
            <a:chOff x="1133886" y="1135811"/>
            <a:chExt cx="1261638" cy="1261638"/>
          </a:xfrm>
        </p:grpSpPr>
        <p:sp>
          <p:nvSpPr>
            <p:cNvPr id="12" name="Freeform 12"/>
            <p:cNvSpPr/>
            <p:nvPr/>
          </p:nvSpPr>
          <p:spPr>
            <a:xfrm>
              <a:off x="1133886" y="1135811"/>
              <a:ext cx="1261638" cy="1261638"/>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3886" y="1135811"/>
              <a:ext cx="1261638" cy="1261638"/>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221928" y="1223852"/>
              <a:ext cx="1085633" cy="1085633"/>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1342916" y="1576096"/>
            <a:ext cx="843579" cy="577491"/>
            <a:chOff x="1342916" y="1576096"/>
            <a:chExt cx="843579" cy="577491"/>
          </a:xfrm>
        </p:grpSpPr>
        <p:sp>
          <p:nvSpPr>
            <p:cNvPr id="16" name="Freeform 16"/>
            <p:cNvSpPr/>
            <p:nvPr/>
          </p:nvSpPr>
          <p:spPr>
            <a:xfrm>
              <a:off x="1342916" y="1576096"/>
              <a:ext cx="843579" cy="577491"/>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6750" r="16750"/>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定期市场调研</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关注市场动态，了解原材料价格波动及市场趋势，以便及时调整采购策略。</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供应商评估与选择</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建立供应商评估机制，选择信誉良好、质量稳定的供应商，确保原材料来源可靠。</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原材料质量标准</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制定明确的原材料质量标准，包括外观、新鲜度、营养成分等方面，确保选购的原材料符合餐饮产品质量要求。</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优质原材料选购策略</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根据原材料的重要性、价值及使用量等因素，采用ABC分类法对原材料进行分类管理，提高库存管理效率。</a:t>
            </a:r>
          </a:p>
        </p:txBody>
      </p:sp>
      <p:pic>
        <p:nvPicPr>
          <p:cNvPr id="6" name="Picture 6"/>
          <p:cNvPicPr>
            <a:picLocks noChangeAspect="1"/>
          </p:cNvPicPr>
          <p:nvPr/>
        </p:nvPicPr>
        <p:blipFill>
          <a:blip r:embed="rId2"/>
          <a:srcRect l="17417" r="17417"/>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ABC分类法</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根据历史数据和市场趋势，设定合理的安全库存水平，避免原材料短缺或积压现象。</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安全库存设定</a:t>
            </a:r>
          </a:p>
        </p:txBody>
      </p:sp>
      <p:pic>
        <p:nvPicPr>
          <p:cNvPr id="10" name="Picture 10"/>
          <p:cNvPicPr>
            <a:picLocks noChangeAspect="1"/>
          </p:cNvPicPr>
          <p:nvPr/>
        </p:nvPicPr>
        <p:blipFill>
          <a:blip r:embed="rId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4542" r="14542"/>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遵循先进先出（FIFO）原则进行库存管理，确保原材料按入库时间顺序进行使用，避免过期或变质。</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先进先出原则</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库存控制方法及技巧</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https://d.book118.com/636232115205010045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2A26"/>
      </a:lt1>
      <a:dk2>
        <a:srgbClr val="D9FFFA"/>
      </a:dk2>
      <a:lt2>
        <a:srgbClr val="000000"/>
      </a:lt2>
      <a:accent1>
        <a:srgbClr val="00BEA8"/>
      </a:accent1>
      <a:accent2>
        <a:srgbClr val="00A5B2"/>
      </a:accent2>
      <a:accent3>
        <a:srgbClr val="00657D"/>
      </a:accent3>
      <a:accent4>
        <a:srgbClr val="05DD68"/>
      </a:accent4>
      <a:accent5>
        <a:srgbClr val="5DE88C"/>
      </a:accent5>
      <a:accent6>
        <a:srgbClr val="6BAFF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74</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Microsoft Yahei</vt:lpstr>
      <vt:lpstr>黑体</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2024-09-14T16:28:28.615</cp:lastPrinted>
  <dcterms:created xsi:type="dcterms:W3CDTF">2024-09-14T08:28:28Z</dcterms:created>
  <dcterms:modified xsi:type="dcterms:W3CDTF">2024-09-14T08:28:30Z</dcterms:modified>
</cp:coreProperties>
</file>