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image" Target="../media/image3.png" /><Relationship Id="rId3" Type="http://schemas.openxmlformats.org/officeDocument/2006/relationships/image" Target="../media/image4.png" /><Relationship Id="rId4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076802-A92E-40DF-B5C0-169FE89136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84EE13-598A-4A44-822F-E461327D33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CCB369-0535-496F-8BC3-067DFB3E6B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710FDEB-FCFF-4D00-85A1-95361E0EFD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914F5B4-CF65-4631-95F3-883B6AF6F9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E8AE990-86B3-46C6-BC10-2B9CDF9F06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CEE2F9C-44E1-4629-827C-2CA8B688EAA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C6DECD3-C350-46A7-9695-7D0E2CC0442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EF7FCBC-8109-4FCD-9A1B-F03840DBB1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B043683-FFF9-40CF-9508-CCF1E09469D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EEDA70-4D31-43C8-8956-E80FEE6F7B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章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"/>
          <p:cNvSpPr/>
          <p:nvPr userDrawn="1"/>
        </p:nvSpPr>
        <p:spPr>
          <a:xfrm>
            <a:off x="946231" y="0"/>
            <a:ext cx="1579944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342900"/>
            <a:endParaRPr lang="zh-CN" altLang="en-US" sz="1350">
              <a:solidFill>
                <a:prstClr val="white"/>
              </a:solidFill>
              <a:latin typeface="FZHei-B01S" panose="02010601030101010101" pitchFamily="2" charset="-122"/>
              <a:ea typeface="FZHei-B01S" panose="02010601030101010101" pitchFamily="2" charset="-122"/>
              <a:sym typeface="FZHei-B01S" panose="02010601030101010101" pitchFamily="2" charset="-122"/>
            </a:endParaRPr>
          </a:p>
        </p:txBody>
      </p:sp>
      <p:sp>
        <p:nvSpPr>
          <p:cNvPr id="3" name="ïṡliďé"/>
          <p:cNvSpPr/>
          <p:nvPr userDrawn="1"/>
        </p:nvSpPr>
        <p:spPr>
          <a:xfrm>
            <a:off x="1400175" y="1392151"/>
            <a:ext cx="2336165" cy="4513580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12700" cap="rnd">
            <a:noFill/>
            <a:prstDash val="solid"/>
            <a:round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defTabSz="914400"/>
            <a:endParaRPr lang="zh-CN" altLang="en-US" sz="2000" b="1">
              <a:solidFill>
                <a:schemeClr val="bg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  <p:sp>
        <p:nvSpPr>
          <p:cNvPr id="4" name="îšḷïḋê"/>
          <p:cNvSpPr/>
          <p:nvPr userDrawn="1"/>
        </p:nvSpPr>
        <p:spPr>
          <a:xfrm>
            <a:off x="1889654" y="1785179"/>
            <a:ext cx="2469621" cy="3727524"/>
          </a:xfrm>
          <a:prstGeom prst="rect">
            <a:avLst/>
          </a:prstGeom>
          <a:blipFill rotWithShape="1">
            <a:blip r:embed="rId1"/>
            <a:stretch>
              <a:fillRect l="-313" r="-310"/>
            </a:stretch>
          </a:blipFill>
          <a:ln w="762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latin typeface="华文细黑" panose="02010600040101010101" charset="-122"/>
              <a:ea typeface="字魂70号-灵悦黑体" panose="00000500000000000000" charset="-122"/>
              <a:sym typeface="华文细黑" panose="02010600040101010101" charset="-122"/>
            </a:endParaRPr>
          </a:p>
        </p:txBody>
      </p:sp>
    </p:spTree>
  </p:cSld>
  <p:clrMapOvr>
    <a:masterClrMapping/>
  </p:clrMapOvr>
  <p:transition spd="slow"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18" descr="C:\Users\16106\Desktop\2022.3.3 说课PPT文案\说课PPT文案素材\2222.png2222"/>
          <p:cNvPicPr>
            <a:picLocks noChangeAspect="1"/>
          </p:cNvPicPr>
          <p:nvPr userDrawn="1"/>
        </p:nvPicPr>
        <p:blipFill>
          <a:blip r:embed="rId1"/>
          <a:srcRect l="5422" t="9866" r="5740" b="8912"/>
          <a:stretch>
            <a:fillRect/>
          </a:stretch>
        </p:blipFill>
        <p:spPr>
          <a:xfrm>
            <a:off x="-27257" y="0"/>
            <a:ext cx="12246468" cy="6858000"/>
          </a:xfrm>
          <a:prstGeom prst="rect">
            <a:avLst/>
          </a:prstGeom>
        </p:spPr>
      </p:pic>
      <p:pic>
        <p:nvPicPr>
          <p:cNvPr id="20" name="图片 19" descr="51miz-E1245849-B4F953A8"/>
          <p:cNvPicPr>
            <a:picLocks noChangeAspect="1"/>
          </p:cNvPicPr>
          <p:nvPr userDrawn="1"/>
        </p:nvPicPr>
        <p:blipFill>
          <a:blip r:embed="rId2"/>
          <a:srcRect l="13018" r="11036" b="15438"/>
          <a:stretch>
            <a:fillRect/>
          </a:stretch>
        </p:blipFill>
        <p:spPr>
          <a:xfrm>
            <a:off x="654015" y="1301115"/>
            <a:ext cx="4256405" cy="3554730"/>
          </a:xfrm>
          <a:prstGeom prst="rect">
            <a:avLst/>
          </a:prstGeom>
        </p:spPr>
      </p:pic>
      <p:pic>
        <p:nvPicPr>
          <p:cNvPr id="26" name="图片 25" descr="/Users/ohuohuo/Downloads/337f212ee8ddea9ee45be40605a43b4b.png337f212ee8ddea9ee45be40605a43b4b"/>
          <p:cNvPicPr>
            <a:picLocks noChangeAspect="1"/>
          </p:cNvPicPr>
          <p:nvPr userDrawn="1"/>
        </p:nvPicPr>
        <p:blipFill>
          <a:blip r:embed="rId3"/>
          <a:stretch>
            <a:fillRect/>
          </a:stretch>
        </p:blipFill>
        <p:spPr>
          <a:xfrm>
            <a:off x="9453586" y="4214818"/>
            <a:ext cx="3023870" cy="3023870"/>
          </a:xfrm>
          <a:prstGeom prst="rect">
            <a:avLst/>
          </a:prstGeom>
        </p:spPr>
      </p:pic>
      <p:sp>
        <p:nvSpPr>
          <p:cNvPr id="27" name="文本框 11"/>
          <p:cNvSpPr txBox="1"/>
          <p:nvPr userDrawn="1"/>
        </p:nvSpPr>
        <p:spPr>
          <a:xfrm>
            <a:off x="1381092" y="2857496"/>
            <a:ext cx="2858135" cy="10147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6000" b="1">
                <a:solidFill>
                  <a:schemeClr val="tx1">
                    <a:lumMod val="75000"/>
                    <a:lumOff val="25000"/>
                  </a:schemeClr>
                </a:solidFill>
                <a:latin typeface="Microsoft YaHei Bold" panose="020b0502040204020203" charset="-122"/>
                <a:ea typeface="Microsoft YaHei Bold" panose="020b0502040204020203" charset="-122"/>
              </a:rPr>
              <a:t>目  录</a:t>
            </a:r>
            <a:endParaRPr lang="zh-CN" altLang="en-US" sz="6000" b="1">
              <a:solidFill>
                <a:schemeClr val="tx1">
                  <a:lumMod val="75000"/>
                  <a:lumOff val="25000"/>
                </a:schemeClr>
              </a:solidFill>
              <a:latin typeface="Microsoft YaHei Bold" panose="020b0502040204020203" charset="-122"/>
              <a:ea typeface="Microsoft YaHei Bold" panose="020b0502040204020203" charset="-122"/>
            </a:endParaRPr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学习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学习目标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单元概述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单元概述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素养目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39" y="142852"/>
            <a:ext cx="1620958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素养目标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教学指导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9" name="椭圆 8"/>
          <p:cNvSpPr/>
          <p:nvPr userDrawn="1"/>
        </p:nvSpPr>
        <p:spPr>
          <a:xfrm>
            <a:off x="666712" y="214290"/>
            <a:ext cx="361520" cy="357190"/>
          </a:xfrm>
          <a:prstGeom prst="ellipse">
            <a:avLst/>
          </a:prstGeom>
          <a:solidFill>
            <a:schemeClr val="accent5"/>
          </a:solidFill>
          <a:ln>
            <a:noFill/>
          </a:ln>
          <a:effectLst>
            <a:outerShdw blurRad="254000" dist="127000" dir="8100000" algn="tr" rotWithShape="0">
              <a:prstClr val="black">
                <a:alpha val="60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endParaRPr lang="zh-CN" altLang="en-US" sz="1350"/>
          </a:p>
        </p:txBody>
      </p:sp>
      <p:sp>
        <p:nvSpPr>
          <p:cNvPr id="10" name="矩形 9"/>
          <p:cNvSpPr/>
          <p:nvPr userDrawn="1"/>
        </p:nvSpPr>
        <p:spPr>
          <a:xfrm>
            <a:off x="1095341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知识超市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预习导学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sp>
        <p:nvSpPr>
          <p:cNvPr id="7" name="矩形 6"/>
          <p:cNvSpPr/>
          <p:nvPr userDrawn="1"/>
        </p:nvSpPr>
        <p:spPr>
          <a:xfrm>
            <a:off x="5024430" y="142852"/>
            <a:ext cx="1620957" cy="523220"/>
          </a:xfrm>
          <a:prstGeom prst="rect">
            <a:avLst/>
          </a:prstGeom>
        </p:spPr>
        <p:txBody>
          <a:bodyPr wrap="none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/>
            <a:r>
              <a: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预习导学</a:t>
            </a:r>
            <a:endParaRPr lang="zh-CN" altLang="en-US" sz="2800">
              <a:solidFill>
                <a:srgbClr val="EB9415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5" name="直接连接符 14"/>
          <p:cNvCxnSpPr/>
          <p:nvPr userDrawn="1"/>
        </p:nvCxnSpPr>
        <p:spPr>
          <a:xfrm>
            <a:off x="2595538" y="285728"/>
            <a:ext cx="228601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直接连接符 15"/>
          <p:cNvCxnSpPr/>
          <p:nvPr userDrawn="1"/>
        </p:nvCxnSpPr>
        <p:spPr>
          <a:xfrm>
            <a:off x="1381092" y="428604"/>
            <a:ext cx="3500462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直接连接符 16"/>
          <p:cNvCxnSpPr/>
          <p:nvPr userDrawn="1"/>
        </p:nvCxnSpPr>
        <p:spPr>
          <a:xfrm>
            <a:off x="2666976" y="571480"/>
            <a:ext cx="2214578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8" name="直接连接符 17"/>
          <p:cNvCxnSpPr/>
          <p:nvPr userDrawn="1"/>
        </p:nvCxnSpPr>
        <p:spPr>
          <a:xfrm flipH="1">
            <a:off x="6667503" y="284140"/>
            <a:ext cx="255971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直接连接符 18"/>
          <p:cNvCxnSpPr/>
          <p:nvPr userDrawn="1"/>
        </p:nvCxnSpPr>
        <p:spPr>
          <a:xfrm flipH="1">
            <a:off x="6667503" y="427016"/>
            <a:ext cx="3919567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直接连接符 26"/>
          <p:cNvCxnSpPr/>
          <p:nvPr userDrawn="1"/>
        </p:nvCxnSpPr>
        <p:spPr>
          <a:xfrm flipH="1">
            <a:off x="6667503" y="569892"/>
            <a:ext cx="2479726" cy="1588"/>
          </a:xfrm>
          <a:prstGeom prst="line">
            <a:avLst/>
          </a:prstGeom>
          <a:ln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合作探究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9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合作探究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11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2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分层作业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矩形 9"/>
          <p:cNvSpPr/>
          <p:nvPr userDrawn="1"/>
        </p:nvSpPr>
        <p:spPr>
          <a:xfrm>
            <a:off x="0" y="0"/>
            <a:ext cx="12192000" cy="714356"/>
          </a:xfrm>
          <a:prstGeom prst="snip2DiagRect">
            <a:avLst>
              <a:gd name="adj1" fmla="val 0"/>
              <a:gd name="adj2" fmla="val 0"/>
            </a:avLst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dk1"/>
          </a:lnRef>
          <a:fillRef idx="3">
            <a:schemeClr val="dk1"/>
          </a:fillRef>
          <a:effectRef idx="2">
            <a:schemeClr val="dk1"/>
          </a:effectRef>
          <a:fontRef idx="minor">
            <a:schemeClr val="lt1"/>
          </a:fontRef>
        </p:style>
        <p:txBody>
          <a:bodyPr anchor="ctr"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ctr" fontAlgn="auto">
              <a:spcBef>
                <a:spcPct val="0"/>
              </a:spcBef>
              <a:spcAft>
                <a:spcPct val="0"/>
              </a:spcAft>
              <a:defRPr/>
            </a:pPr>
            <a:endParaRPr lang="en-US" sz="1800" b="0"/>
          </a:p>
        </p:txBody>
      </p:sp>
      <p:grpSp>
        <p:nvGrpSpPr>
          <p:cNvPr id="2" name="组合 8"/>
          <p:cNvGrpSpPr/>
          <p:nvPr userDrawn="1"/>
        </p:nvGrpSpPr>
        <p:grpSpPr>
          <a:xfrm>
            <a:off x="1381092" y="142852"/>
            <a:ext cx="9205978" cy="523220"/>
            <a:chOff x="1381092" y="142852"/>
            <a:chExt cx="9205978" cy="523220"/>
          </a:xfrm>
        </p:grpSpPr>
        <p:sp>
          <p:nvSpPr>
            <p:cNvPr id="10" name="矩形 9"/>
            <p:cNvSpPr/>
            <p:nvPr userDrawn="1"/>
          </p:nvSpPr>
          <p:spPr>
            <a:xfrm>
              <a:off x="5024430" y="142852"/>
              <a:ext cx="1620957" cy="523220"/>
            </a:xfrm>
            <a:prstGeom prst="rect">
              <a:avLst/>
            </a:prstGeom>
          </p:spPr>
          <p:txBody>
            <a:bodyPr wrap="none">
              <a:spAutoFit/>
            </a:bodyPr>
            <a:lstStyle>
              <a:defPPr>
                <a:defRPr lang="zh-CN"/>
              </a:defPPr>
              <a:lvl1pPr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1pPr>
              <a:lvl2pPr marL="4572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2pPr>
              <a:lvl3pPr marL="9144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3pPr>
              <a:lvl4pPr marL="13716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4pPr>
              <a:lvl5pPr marL="1828800" algn="l" rtl="0" fontAlgn="base">
                <a:spcBef>
                  <a:spcPct val="0"/>
                </a:spcBef>
                <a:spcAft>
                  <a:spcPct val="0"/>
                </a:spcAft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5pPr>
              <a:lvl6pPr marL="22860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6pPr>
              <a:lvl7pPr marL="27432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7pPr>
              <a:lvl8pPr marL="32004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8pPr>
              <a:lvl9pPr marL="3657600" algn="l" defTabSz="914400" rtl="0" eaLnBrk="1" latinLnBrk="0" hangingPunct="1">
                <a:defRPr sz="2200" b="1" kern="1200">
                  <a:solidFill>
                    <a:srgbClr val="000000"/>
                  </a:solidFill>
                  <a:latin typeface="Times New Roman" panose="02020603050405020304" pitchFamily="18" charset="0"/>
                  <a:ea typeface="微软雅黑" panose="020b0503020204020204" pitchFamily="34" charset="-122"/>
                  <a:cs typeface="+mn-cs"/>
                </a:defRPr>
              </a:lvl9pPr>
            </a:lstStyle>
            <a:p>
              <a:pPr algn="ctr"/>
              <a:r>
                <a:rPr lang="zh-CN" altLang="en-US" sz="2800">
                  <a:solidFill>
                    <a:srgbClr val="EB9415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rPr>
                <a:t>分层作业</a:t>
              </a:r>
              <a:endParaRPr lang="zh-CN" altLang="en-US" sz="2800">
                <a:solidFill>
                  <a:srgbClr val="EB9415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endParaRPr>
            </a:p>
          </p:txBody>
        </p:sp>
        <p:grpSp>
          <p:nvGrpSpPr>
            <p:cNvPr id="3" name="组合 19"/>
            <p:cNvGrpSpPr/>
            <p:nvPr userDrawn="1"/>
          </p:nvGrpSpPr>
          <p:grpSpPr>
            <a:xfrm>
              <a:off x="1381092" y="285728"/>
              <a:ext cx="3500462" cy="287340"/>
              <a:chOff x="1381092" y="285728"/>
              <a:chExt cx="3500462" cy="287340"/>
            </a:xfrm>
          </p:grpSpPr>
          <p:cxnSp>
            <p:nvCxnSpPr>
              <p:cNvPr id="16" name="直接连接符 15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直接连接符 16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8" name="直接连接符 17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4" name="组合 20"/>
            <p:cNvGrpSpPr/>
            <p:nvPr userDrawn="1"/>
          </p:nvGrpSpPr>
          <p:grpSpPr>
            <a:xfrm flipH="1">
              <a:off x="6667503" y="284140"/>
              <a:ext cx="3919567" cy="287340"/>
              <a:chOff x="1381092" y="285728"/>
              <a:chExt cx="3500462" cy="287340"/>
            </a:xfrm>
          </p:grpSpPr>
          <p:cxnSp>
            <p:nvCxnSpPr>
              <p:cNvPr id="13" name="直接连接符 12"/>
              <p:cNvCxnSpPr/>
              <p:nvPr userDrawn="1"/>
            </p:nvCxnSpPr>
            <p:spPr>
              <a:xfrm>
                <a:off x="2595538" y="285728"/>
                <a:ext cx="2286016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4" name="直接连接符 13"/>
              <p:cNvCxnSpPr/>
              <p:nvPr userDrawn="1"/>
            </p:nvCxnSpPr>
            <p:spPr>
              <a:xfrm>
                <a:off x="1381092" y="428604"/>
                <a:ext cx="3500462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5" name="直接连接符 14"/>
              <p:cNvCxnSpPr/>
              <p:nvPr userDrawn="1"/>
            </p:nvCxnSpPr>
            <p:spPr>
              <a:xfrm>
                <a:off x="2666976" y="571480"/>
                <a:ext cx="2214578" cy="1588"/>
              </a:xfrm>
              <a:prstGeom prst="line">
                <a:avLst/>
              </a:prstGeom>
              <a:ln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</p:grp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1_无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标题 1"/>
          <p:cNvSpPr>
            <a:spLocks noGrp="1"/>
          </p:cNvSpPr>
          <p:nvPr>
            <p:ph type="title"/>
          </p:nvPr>
        </p:nvSpPr>
        <p:spPr>
          <a:xfrm>
            <a:off x="380960" y="571480"/>
            <a:ext cx="11287204" cy="5786478"/>
          </a:xfrm>
          <a:prstGeom prst="rect">
            <a:avLst/>
          </a:prstGeom>
        </p:spPr>
        <p:txBody>
          <a:bodyPr/>
          <a:lstStyle>
            <a:lvl1pPr indent="0">
              <a:lnSpc>
                <a:spcPct val="150000"/>
              </a:lnSpc>
              <a:defRPr sz="3200">
                <a:latin typeface="黑体" panose="02010609060101010101" pitchFamily="49" charset="-122"/>
                <a:ea typeface="黑体" panose="02010609060101010101" pitchFamily="49" charset="-122"/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image" Target="file:///D:\qq&#25991;&#20214;\712321467\Image\C2C\Image2\%7b75232B38-A165-1FB7-499C-2E1C792CACB5%7d.png" TargetMode="External" /><Relationship Id="rId12" Type="http://schemas.openxmlformats.org/officeDocument/2006/relationships/image" Target="../media/image5.png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008080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文本占位符 2"/>
          <p:cNvSpPr txBox="1"/>
          <p:nvPr userDrawn="1"/>
        </p:nvSpPr>
        <p:spPr>
          <a:xfrm>
            <a:off x="666712" y="500042"/>
            <a:ext cx="10930014" cy="6000792"/>
          </a:xfrm>
          <a:prstGeom prst="round2SameRect">
            <a:avLst>
              <a:gd name="adj1" fmla="val 5210"/>
              <a:gd name="adj2" fmla="val 5690"/>
            </a:avLst>
          </a:prstGeom>
          <a:solidFill>
            <a:srgbClr val="FFFFFF"/>
          </a:solidFill>
          <a:ln w="12700" cap="flat" cmpd="sng" algn="ctr">
            <a:noFill/>
            <a:prstDash val="solid"/>
            <a:miter lim="800000"/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none"/>
        </p:style>
        <p:txBody>
          <a:bodyPr/>
          <a:lstStyle>
            <a:defPPr>
              <a:defRPr lang="zh-CN"/>
            </a:defPPr>
            <a:lvl1pPr marL="0" indent="720090" algn="l" rtl="0" fontAlgn="base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FontTx/>
              <a:buNone/>
              <a:defRPr sz="2800" b="1" kern="1200" baseline="0">
                <a:solidFill>
                  <a:srgbClr val="000000"/>
                </a:solidFill>
                <a:effectLst/>
                <a:latin typeface="黑体" panose="02010609060101010101" pitchFamily="49" charset="-122"/>
                <a:ea typeface="黑体" panose="02010609060101010101" pitchFamily="49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720090" algn="l" defTabSz="914400" rtl="0" eaLnBrk="1" fontAlgn="auto" latinLnBrk="0" hangingPunct="0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2800" b="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黑体" panose="02010609060101010101" pitchFamily="49" charset="-122"/>
                <a:ea typeface="黑体" panose="02010609060101010101" pitchFamily="49" charset="-122"/>
                <a:cs typeface="+mn-cs"/>
              </a:rPr>
              <a:t>单击此处编辑母版文本样式</a:t>
            </a:r>
            <a:endParaRPr kumimoji="0" lang="zh-CN" altLang="en-US" sz="2800" b="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黑体" panose="02010609060101010101" pitchFamily="49" charset="-122"/>
              <a:ea typeface="黑体" panose="02010609060101010101" pitchFamily="49" charset="-122"/>
              <a:cs typeface="+mn-cs"/>
            </a:endParaRPr>
          </a:p>
        </p:txBody>
      </p:sp>
      <p:pic>
        <p:nvPicPr>
          <p:cNvPr id="13" name="图片 1073743875" descr="学科网 zxxk.com" title=""/>
          <p:cNvPicPr>
            <a:picLocks noChangeAspect="1"/>
          </p:cNvPicPr>
          <p:nvPr/>
        </p:nvPicPr>
        <p:blipFill>
          <a:blip r:embed="rId12" r:link="rId11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Relationship Id="rId2" Type="http://schemas.openxmlformats.org/officeDocument/2006/relationships/image" Target="../media/image8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3700101603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rgbClr val="6A9ED8">
            <a:alpha val="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标题 2" title=""/>
          <p:cNvSpPr txBox="1"/>
          <p:nvPr/>
        </p:nvSpPr>
        <p:spPr>
          <a:xfrm>
            <a:off x="4881554" y="2660865"/>
            <a:ext cx="6429420" cy="771779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9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r>
              <a:rPr kumimoji="0" lang="zh-CN" altLang="en-US" sz="4400" i="0" u="none" strike="noStrike" kern="1200" cap="none" spc="0" normalizeH="0" baseline="0" noProof="0" smtClean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Topic </a:t>
            </a:r>
            <a:r>
              <a:rPr kumimoji="0" lang="zh-CN" altLang="en-US" sz="4400" i="0" u="none" strike="noStrike" kern="1200" cap="none" spc="0" normalizeH="0" baseline="0" noProof="0">
                <a:ln>
                  <a:noFill/>
                </a:ln>
                <a:solidFill>
                  <a:schemeClr val="accent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1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  <p:sp>
        <p:nvSpPr>
          <p:cNvPr id="6" name="标题 2" title=""/>
          <p:cNvSpPr txBox="1"/>
          <p:nvPr/>
        </p:nvSpPr>
        <p:spPr>
          <a:xfrm>
            <a:off x="4881554" y="3737341"/>
            <a:ext cx="6429420" cy="771779"/>
          </a:xfrm>
          <a:prstGeom prst="rect">
            <a:avLst/>
          </a:prstGeom>
        </p:spPr>
        <p:txBody>
          <a:bodyPr/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lvl="0" algn="ctr" fontAlgn="auto">
              <a:lnSpc>
                <a:spcPct val="150000"/>
              </a:lnSpc>
              <a:spcAft>
                <a:spcPct val="0"/>
              </a:spcAft>
              <a:defRPr/>
            </a:pPr>
            <a:r>
              <a:rPr kumimoji="0" lang="zh-CN" altLang="en-US" sz="3200" i="0" u="none" strike="noStrike" kern="1200" cap="none" spc="0" normalizeH="0" baseline="0" noProof="0">
                <a:ln>
                  <a:noFill/>
                </a:ln>
                <a:solidFill>
                  <a:schemeClr val="tx1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>Section D</a:t>
            </a:r>
            <a:endParaRPr kumimoji="0" lang="zh-CN" altLang="en-US" sz="3200" i="0" u="none" strike="noStrike" kern="1200" cap="none" spc="0" normalizeH="0" baseline="0" noProof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j-lt"/>
              <a:ea typeface="+mj-ea"/>
              <a:cs typeface="+mj-cs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7" fill="hold" nodeType="afterGroup">
                            <p:stCondLst>
                              <p:cond delay="1"/>
                            </p:stCondLst>
                            <p:childTnLst>
                              <p:par>
                                <p:cTn id="8" presetID="1" presetClass="entr" presetSubtype="0" dur="1" fill="hold" nodeType="after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7996" name="yt_shape_17996" title=""/>
          <p:cNvSpPr txBox="1"/>
          <p:nvPr/>
        </p:nvSpPr>
        <p:spPr>
          <a:xfrm>
            <a:off x="432000" y="1124744"/>
            <a:ext cx="763350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掌握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that/which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引导的定语从句的用法。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7997" name="yt_shape_17997" title=""/>
          <p:cNvSpPr txBox="1"/>
          <p:nvPr/>
        </p:nvSpPr>
        <p:spPr>
          <a:xfrm>
            <a:off x="432001" y="1820709"/>
            <a:ext cx="11327999" cy="645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通过对本话题的归纳总结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能够合理使用表达语言功能的句子。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7998" name="yt_shape_17998" title=""/>
          <p:cNvSpPr txBox="1"/>
          <p:nvPr/>
        </p:nvSpPr>
        <p:spPr>
          <a:xfrm>
            <a:off x="432000" y="2516674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了解中国茶文化的同时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提高自己综合运用语言的技能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同时为我们国家拥有如此丰富的历史文化而倍感自豪。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pic>
        <p:nvPicPr>
          <p:cNvPr id="18002" name="yt_image_18002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79376" y="906025"/>
            <a:ext cx="1746900" cy="4563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03" name="yt_shape_18003" title=""/>
          <p:cNvSpPr txBox="1"/>
          <p:nvPr/>
        </p:nvSpPr>
        <p:spPr>
          <a:xfrm>
            <a:off x="479376" y="1413113"/>
            <a:ext cx="576760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　教师用以下问题导入新课。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04" name="yt_shape_18004" title=""/>
          <p:cNvSpPr txBox="1"/>
          <p:nvPr/>
        </p:nvSpPr>
        <p:spPr>
          <a:xfrm>
            <a:off x="479376" y="2109078"/>
            <a:ext cx="819993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1.Do you like drinking tea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Why or why not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05" name="yt_shape_18005" title=""/>
          <p:cNvSpPr txBox="1"/>
          <p:nvPr/>
        </p:nvSpPr>
        <p:spPr>
          <a:xfrm>
            <a:off x="479376" y="2805043"/>
            <a:ext cx="650819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2.Which country is the home of tea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06" name="yt_shape_18006" title=""/>
          <p:cNvSpPr txBox="1"/>
          <p:nvPr/>
        </p:nvSpPr>
        <p:spPr>
          <a:xfrm>
            <a:off x="479376" y="3501008"/>
            <a:ext cx="758816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3.Where is tea mainly produced in China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9" name="yt_shape_18007" title=""/>
          <p:cNvSpPr txBox="1"/>
          <p:nvPr/>
        </p:nvSpPr>
        <p:spPr>
          <a:xfrm>
            <a:off x="479376" y="4146185"/>
            <a:ext cx="602466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4.What are Chinese famous teas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08" name="yt_shape_18008" title=""/>
          <p:cNvSpPr txBox="1"/>
          <p:nvPr/>
        </p:nvSpPr>
        <p:spPr>
          <a:xfrm>
            <a:off x="407273" y="1076851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18009" name="yt_shape_18009" title=""/>
          <p:cNvSpPr txBox="1"/>
          <p:nvPr/>
        </p:nvSpPr>
        <p:spPr>
          <a:xfrm>
            <a:off x="407368" y="1772816"/>
            <a:ext cx="11327999" cy="2122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教师引导学生自主学习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通过相关语言结构解析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分析总结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归纳本话题所学的语法和功能知识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完善和总结定语从句规律。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10" name="yt_shape_18010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一、生词速查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011" name="yt_shape_18011" title=""/>
          <p:cNvSpPr txBox="1"/>
          <p:nvPr/>
        </p:nvSpPr>
        <p:spPr>
          <a:xfrm>
            <a:off x="432000" y="1775965"/>
            <a:ext cx="930703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include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v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包含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；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包括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→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including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en-US" altLang="zh-CN" sz="3200" b="1" i="1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prep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包括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12" name="yt_shape_18012" title=""/>
          <p:cNvSpPr txBox="1"/>
          <p:nvPr/>
        </p:nvSpPr>
        <p:spPr>
          <a:xfrm>
            <a:off x="432001" y="2471930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B0F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◎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学法指导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黑体" panose="02010609060101010101" pitchFamily="49" charset="-122"/>
                <a:ea typeface="宋体" panose="02010600030101010101" pitchFamily="2" charset="-122"/>
                <a:cs typeface="宋体" panose="02010600030101010101" pitchFamily="2" charset="-122"/>
              </a:rPr>
              <a:t>: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记忆单词要注意其不同词性和用法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为遣词造句打下良好的基础。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749977" y="1729159"/>
            <a:ext cx="14437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include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660114" y="1661704"/>
            <a:ext cx="1804098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including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13" name="yt_shape_18013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二、短语速记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014" name="yt_shape_18014" title=""/>
          <p:cNvSpPr txBox="1"/>
          <p:nvPr/>
        </p:nvSpPr>
        <p:spPr>
          <a:xfrm>
            <a:off x="432001" y="1775965"/>
            <a:ext cx="11327999" cy="645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1.an important Chinese export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一项很重要的中国出口产品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15" name="yt_shape_18015" title=""/>
          <p:cNvSpPr txBox="1"/>
          <p:nvPr/>
        </p:nvSpPr>
        <p:spPr>
          <a:xfrm>
            <a:off x="432000" y="2471930"/>
            <a:ext cx="787773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2.along with/together with...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一样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16" name="yt_shape_18016" title=""/>
          <p:cNvSpPr txBox="1"/>
          <p:nvPr/>
        </p:nvSpPr>
        <p:spPr>
          <a:xfrm>
            <a:off x="432000" y="3167895"/>
            <a:ext cx="806849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3.sound similar to...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听起来和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很相像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17" name="yt_shape_18017" title=""/>
          <p:cNvSpPr txBox="1"/>
          <p:nvPr/>
        </p:nvSpPr>
        <p:spPr>
          <a:xfrm>
            <a:off x="432000" y="3863860"/>
            <a:ext cx="622125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4.the mild climate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温和的气候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18" name="yt_shape_18018" title=""/>
          <p:cNvSpPr txBox="1"/>
          <p:nvPr/>
        </p:nvSpPr>
        <p:spPr>
          <a:xfrm>
            <a:off x="432000" y="4559825"/>
            <a:ext cx="479939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5.rich soil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肥沃的土地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19" name="yt_shape_18019" title=""/>
          <p:cNvSpPr txBox="1"/>
          <p:nvPr/>
        </p:nvSpPr>
        <p:spPr>
          <a:xfrm>
            <a:off x="432000" y="5255790"/>
            <a:ext cx="10189264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6.develop unique tea culture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发展独一无二的茶文化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 </a:t>
            </a:r>
            <a:endParaRPr lang="en-US" altLang="zh-CN" sz="3200" b="1" i="0" u="sng">
              <a:solidFill>
                <a:srgbClr val="00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6155415" y="1729159"/>
            <a:ext cx="5075936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一项很重要的中国出口产品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5594011" y="2425124"/>
            <a:ext cx="222002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和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一样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4" name="文本框 3" title=""/>
          <p:cNvSpPr txBox="1"/>
          <p:nvPr/>
        </p:nvSpPr>
        <p:spPr>
          <a:xfrm>
            <a:off x="4150973" y="3121089"/>
            <a:ext cx="3851973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听起来和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……</a:t>
            </a: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很相像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5" name="文本框 4" title=""/>
          <p:cNvSpPr txBox="1"/>
          <p:nvPr/>
        </p:nvSpPr>
        <p:spPr>
          <a:xfrm>
            <a:off x="3953552" y="3817054"/>
            <a:ext cx="222002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温和的气候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6" name="文本框 5" title=""/>
          <p:cNvSpPr txBox="1"/>
          <p:nvPr/>
        </p:nvSpPr>
        <p:spPr>
          <a:xfrm>
            <a:off x="2545439" y="4513019"/>
            <a:ext cx="2220024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肥沃的土地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7" name="文本框 6" title=""/>
          <p:cNvSpPr txBox="1"/>
          <p:nvPr/>
        </p:nvSpPr>
        <p:spPr>
          <a:xfrm>
            <a:off x="5741648" y="5208984"/>
            <a:ext cx="4361561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zh-CN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发展独一无二的茶文化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  <p:bldP spid="5" grpId="0" build="allAtOnce"/>
      <p:bldP spid="6" grpId="0" build="allAtOnce"/>
      <p:bldP spid="7" grpId="0" build="allAtOnce"/>
    </p:bldLst>
  </p:timing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20" name="yt_shape_18020" title=""/>
          <p:cNvSpPr txBox="1"/>
          <p:nvPr/>
        </p:nvSpPr>
        <p:spPr>
          <a:xfrm>
            <a:off x="432000" y="1080000"/>
            <a:ext cx="2471831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三、句子速译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021" name="yt_shape_18021" title=""/>
          <p:cNvSpPr txBox="1"/>
          <p:nvPr/>
        </p:nvSpPr>
        <p:spPr>
          <a:xfrm>
            <a:off x="432001" y="1775965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世界上共有三种主要饮品——茶、咖啡和可可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而茶是其中饮用人数最多的。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22" name="yt_shape_18022" title=""/>
          <p:cNvSpPr txBox="1"/>
          <p:nvPr/>
        </p:nvSpPr>
        <p:spPr>
          <a:xfrm>
            <a:off x="432095" y="3210593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Of the three major drinks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—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coffee and cocoa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tea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drunk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by the largest number of people in the world.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11397434" y="3163787"/>
            <a:ext cx="553149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is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342084" y="3895307"/>
            <a:ext cx="1262762" cy="732549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drunk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dur="1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23" name="yt_shape_18023" title=""/>
          <p:cNvSpPr txBox="1"/>
          <p:nvPr/>
        </p:nvSpPr>
        <p:spPr>
          <a:xfrm>
            <a:off x="432001" y="1080000"/>
            <a:ext cx="11327999" cy="64517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茶叶主要产自中国南方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因为那里有温和的气候和肥沃的土壤。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24" name="yt_shape_18024" title=""/>
          <p:cNvSpPr txBox="1"/>
          <p:nvPr/>
        </p:nvSpPr>
        <p:spPr>
          <a:xfrm>
            <a:off x="432095" y="1775965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 leaves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are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produced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mainly in the south of China because of the mild climate and rich soil there.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25" name="yt_shape_18025" title=""/>
          <p:cNvSpPr txBox="1"/>
          <p:nvPr/>
        </p:nvSpPr>
        <p:spPr>
          <a:xfrm>
            <a:off x="432000" y="3215595"/>
            <a:ext cx="689932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他们产自中国的浙江、云南和福建。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26" name="yt_shape_18026" title=""/>
          <p:cNvSpPr txBox="1"/>
          <p:nvPr/>
        </p:nvSpPr>
        <p:spPr>
          <a:xfrm>
            <a:off x="432095" y="3911560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They’re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produced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zh-CN" altLang="zh-CN" sz="3200" b="1" i="0" u="sng">
                <a:solidFill>
                  <a:srgbClr val="00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　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 the provinces of Zhejiang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Yunnan and Fujian. 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文本框 1" title=""/>
          <p:cNvSpPr txBox="1"/>
          <p:nvPr/>
        </p:nvSpPr>
        <p:spPr>
          <a:xfrm>
            <a:off x="2915739" y="1661704"/>
            <a:ext cx="2648967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are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produced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  <p:sp>
        <p:nvSpPr>
          <p:cNvPr id="3" name="文本框 2" title=""/>
          <p:cNvSpPr txBox="1"/>
          <p:nvPr/>
        </p:nvSpPr>
        <p:spPr>
          <a:xfrm>
            <a:off x="757311" y="3797300"/>
            <a:ext cx="3612006" cy="825132"/>
          </a:xfrm>
          <a:prstGeom prst="rect">
            <a:avLst/>
          </a:prstGeom>
          <a:noFill/>
        </p:spPr>
        <p:txBody>
          <a:bodyPr vert="horz" wrap="none" rtlCol="0">
            <a:no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They’re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produced</a:t>
            </a:r>
            <a:r>
              <a:rPr kumimoji="0" lang="en-US" altLang="zh-CN" sz="3200" b="1" i="0" strike="noStrike" kern="1200" cap="none" spc="0" normalizeH="0" baseline="0" noProof="0">
                <a:ln>
                  <a:noFill/>
                </a:ln>
                <a:solidFill>
                  <a:srgbClr val="FF0000"/>
                </a:solidFill>
                <a:effectLst/>
                <a:uLnTx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endParaRPr lang="zh-CN" altLang="en-US" sz="2800" b="0">
              <a:solidFill>
                <a:srgbClr val="FF0000"/>
              </a:solidFill>
              <a:latin typeface="黑体" panose="02010609060101010101" pitchFamily="49" charset="-122"/>
              <a:ea typeface="黑体" panose="02010609060101010101" pitchFamily="49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27" name="yt_shape_18027" title=""/>
          <p:cNvSpPr txBox="1"/>
          <p:nvPr/>
        </p:nvSpPr>
        <p:spPr>
          <a:xfrm>
            <a:off x="432000" y="1080000"/>
            <a:ext cx="205985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四、想一想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黑体" panose="02010609060101010101" pitchFamily="49" charset="-122"/>
              <a:cs typeface="黑体" panose="02010609060101010101" pitchFamily="49" charset="-122"/>
            </a:endParaRPr>
          </a:p>
        </p:txBody>
      </p:sp>
      <p:sp>
        <p:nvSpPr>
          <p:cNvPr id="18028" name="yt_shape_18028" title=""/>
          <p:cNvSpPr txBox="1"/>
          <p:nvPr/>
        </p:nvSpPr>
        <p:spPr>
          <a:xfrm>
            <a:off x="432000" y="1775965"/>
            <a:ext cx="535403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预习课本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回答下列问题。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29" name="yt_shape_18029" title=""/>
          <p:cNvSpPr txBox="1"/>
          <p:nvPr/>
        </p:nvSpPr>
        <p:spPr>
          <a:xfrm>
            <a:off x="432000" y="2471930"/>
            <a:ext cx="505484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1.Where is the home of tea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0" name="yt_shape_18030" title=""/>
          <p:cNvSpPr txBox="1"/>
          <p:nvPr/>
        </p:nvSpPr>
        <p:spPr>
          <a:xfrm>
            <a:off x="432000" y="3167895"/>
            <a:ext cx="1846659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China.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1" name="yt_shape_18031" title=""/>
          <p:cNvSpPr txBox="1"/>
          <p:nvPr/>
        </p:nvSpPr>
        <p:spPr>
          <a:xfrm>
            <a:off x="432095" y="3868861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2.Which drink is drunk by most of people in the world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tea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coffee or cocoa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2" name="yt_shape_18032" title=""/>
          <p:cNvSpPr txBox="1"/>
          <p:nvPr/>
        </p:nvSpPr>
        <p:spPr>
          <a:xfrm>
            <a:off x="432000" y="5303489"/>
            <a:ext cx="923330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Tea.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030" title=""/>
          <p:cNvSpPr txBox="1"/>
          <p:nvPr/>
        </p:nvSpPr>
        <p:spPr>
          <a:xfrm>
            <a:off x="432000" y="3167895"/>
            <a:ext cx="1846659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China.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032" title=""/>
          <p:cNvSpPr txBox="1"/>
          <p:nvPr/>
        </p:nvSpPr>
        <p:spPr>
          <a:xfrm>
            <a:off x="432000" y="5303489"/>
            <a:ext cx="923330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Tea.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33" name="yt_shape_18033" title=""/>
          <p:cNvSpPr txBox="1"/>
          <p:nvPr/>
        </p:nvSpPr>
        <p:spPr>
          <a:xfrm>
            <a:off x="432095" y="1080000"/>
            <a:ext cx="10847072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3.Why are tea leaves produced mainly in the south of China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4" name="yt_shape_18034" title=""/>
          <p:cNvSpPr txBox="1"/>
          <p:nvPr/>
        </p:nvSpPr>
        <p:spPr>
          <a:xfrm>
            <a:off x="432095" y="1775965"/>
            <a:ext cx="10156627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Because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weather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mild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soil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is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rich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there.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5" name="yt_shape_18035" title=""/>
          <p:cNvSpPr txBox="1"/>
          <p:nvPr/>
        </p:nvSpPr>
        <p:spPr>
          <a:xfrm>
            <a:off x="432000" y="2476931"/>
            <a:ext cx="679731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4.What are the famous teas in China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endParaRPr lang="zh-CN" altLang="zh-CN" sz="3200" b="1" i="0" u="none">
              <a:solidFill>
                <a:srgbClr val="000000"/>
              </a:solidFill>
              <a:effectLst/>
              <a:latin typeface="宋体" panose="02010600030101010101" pitchFamily="2" charset="-122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6" name="yt_shape_18036" title=""/>
          <p:cNvSpPr txBox="1"/>
          <p:nvPr/>
        </p:nvSpPr>
        <p:spPr>
          <a:xfrm>
            <a:off x="432000" y="3172896"/>
            <a:ext cx="830996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1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Longjing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1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Pu’er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1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Wulong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1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Tieguanyin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7" name="yt_shape_18037" title=""/>
          <p:cNvSpPr txBox="1"/>
          <p:nvPr/>
        </p:nvSpPr>
        <p:spPr>
          <a:xfrm>
            <a:off x="432000" y="3868861"/>
            <a:ext cx="707302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5.What does Chinese tea culture have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？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endParaRPr lang="en-US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38" name="yt_shape_18038" title=""/>
          <p:cNvSpPr txBox="1"/>
          <p:nvPr/>
        </p:nvSpPr>
        <p:spPr>
          <a:xfrm>
            <a:off x="432096" y="4564826"/>
            <a:ext cx="11327999" cy="138884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planting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－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leaf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picking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making</a:t>
            </a:r>
            <a:r>
              <a:rPr lang="zh-CN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drinking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 u="sng">
                <a:solidFill>
                  <a:srgbClr val="FF0000">
                    <a:alpha val="0"/>
                  </a:srgbClr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on. 	</a:t>
            </a:r>
            <a:endParaRPr lang="en-US" altLang="zh-CN" sz="3200" b="1" i="0" u="sng">
              <a:solidFill>
                <a:srgbClr val="FF0000">
                  <a:alpha val="0"/>
                </a:srgbClr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2" name="yt_shape_18034" title=""/>
          <p:cNvSpPr txBox="1"/>
          <p:nvPr/>
        </p:nvSpPr>
        <p:spPr>
          <a:xfrm>
            <a:off x="432095" y="1775965"/>
            <a:ext cx="10156627" cy="650178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Because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weather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mild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soil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is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rich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there.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3" name="yt_shape_18036" title=""/>
          <p:cNvSpPr txBox="1"/>
          <p:nvPr/>
        </p:nvSpPr>
        <p:spPr>
          <a:xfrm>
            <a:off x="432000" y="3068960"/>
            <a:ext cx="8309967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1" err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Longjing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1" err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Pu’er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1" err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Wulong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1" err="1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Tieguanyin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4" name="yt_shape_18038" title=""/>
          <p:cNvSpPr txBox="1"/>
          <p:nvPr/>
        </p:nvSpPr>
        <p:spPr>
          <a:xfrm>
            <a:off x="432096" y="4460890"/>
            <a:ext cx="11327999" cy="147701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planting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tea-leaf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picking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making</a:t>
            </a:r>
            <a:r>
              <a:rPr lang="zh-CN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tea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drinking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and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so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楷体" panose="02010609060101010101" pitchFamily="10" charset="-122"/>
                <a:cs typeface="楷体" panose="02010609060101010101" pitchFamily="10" charset="-122"/>
              </a:rPr>
              <a:t> </a:t>
            </a:r>
            <a:r>
              <a:rPr lang="en-US" altLang="zh-CN" sz="3200" b="1" i="0">
                <a:solidFill>
                  <a:srgbClr val="FF0000"/>
                </a:solidFill>
                <a:effectLst/>
                <a:uFill>
                  <a:solidFill>
                    <a:srgbClr val="000000"/>
                  </a:solidFill>
                </a:uFill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on. 	</a:t>
            </a:r>
            <a:endParaRPr lang="en-US" altLang="zh-CN" sz="3200" b="1" i="0">
              <a:solidFill>
                <a:srgbClr val="FF0000"/>
              </a:solidFill>
              <a:effectLst/>
              <a:uFill>
                <a:solidFill>
                  <a:srgbClr val="000000"/>
                </a:solidFill>
              </a:uFill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dur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build="allAtOnce"/>
      <p:bldP spid="3" grpId="0" build="allAtOnce"/>
      <p:bldP spid="4" grpId="0" build="allAtOnce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43" name="yt_shape_18043" title=""/>
          <p:cNvSpPr txBox="1"/>
          <p:nvPr/>
        </p:nvSpPr>
        <p:spPr>
          <a:xfrm>
            <a:off x="543304" y="877765"/>
            <a:ext cx="3676648" cy="64889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1000"/>
              </a:lnSpc>
            </a:pPr>
            <a:r>
              <a:rPr lang="en-US" altLang="zh-CN" sz="1900" b="0" i="0" u="none" spc="15395">
                <a:solidFill>
                  <a:srgbClr val="1EE3CF"/>
                </a:solidFill>
                <a:effectLst/>
                <a:latin typeface="Calibri" panose="020f0502020204030204" pitchFamily="19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语法总结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042" name="yt_image_18042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543304" y="997392"/>
            <a:ext cx="2015100" cy="4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45" name="yt_shape_18045" title=""/>
          <p:cNvSpPr txBox="1"/>
          <p:nvPr/>
        </p:nvSpPr>
        <p:spPr>
          <a:xfrm>
            <a:off x="543305" y="1577305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阅读语法和功能中的句子并填空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然后总结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which/that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引导的定语从句的用法。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7" name="yt_shape_18046" title=""/>
          <p:cNvSpPr txBox="1"/>
          <p:nvPr/>
        </p:nvSpPr>
        <p:spPr>
          <a:xfrm>
            <a:off x="543304" y="3029340"/>
            <a:ext cx="10729860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小组每个成员各列举两个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which/that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引导的定语从句。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8" name="yt_shape_18047" title=""/>
          <p:cNvSpPr txBox="1"/>
          <p:nvPr/>
        </p:nvSpPr>
        <p:spPr>
          <a:xfrm>
            <a:off x="543304" y="3725305"/>
            <a:ext cx="1920398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r>
              <a:rPr lang="zh-CN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黑体" panose="02010609060101010101" pitchFamily="49" charset="-122"/>
                <a:cs typeface="黑体" panose="02010609060101010101" pitchFamily="49" charset="-122"/>
              </a:rPr>
              <a:t>导学建议</a:t>
            </a:r>
            <a:r>
              <a:rPr lang="en-US" altLang="zh-CN" sz="3200" b="1" i="0" u="none">
                <a:solidFill>
                  <a:srgbClr val="00B0F0"/>
                </a:solidFill>
                <a:effectLst/>
                <a:latin typeface="Times New Roman" panose="02020603050405020304" pitchFamily="10"/>
                <a:ea typeface="Times New Roman" panose="02020603050405020304" pitchFamily="10"/>
                <a:cs typeface="Times New Roman" panose="02020603050405020304" pitchFamily="10"/>
              </a:rPr>
              <a:t>·</a:t>
            </a:r>
            <a:endParaRPr lang="en-US" altLang="zh-CN" sz="3200" b="1" i="0" u="none">
              <a:solidFill>
                <a:srgbClr val="00B0F0"/>
              </a:solidFill>
              <a:effectLst/>
              <a:latin typeface="Times New Roman" panose="02020603050405020304" pitchFamily="10"/>
              <a:ea typeface="Times New Roman" panose="02020603050405020304" pitchFamily="10"/>
              <a:cs typeface="Times New Roman" panose="02020603050405020304" pitchFamily="10"/>
            </a:endParaRPr>
          </a:p>
        </p:txBody>
      </p:sp>
      <p:sp>
        <p:nvSpPr>
          <p:cNvPr id="9" name="yt_shape_18048" title=""/>
          <p:cNvSpPr txBox="1"/>
          <p:nvPr/>
        </p:nvSpPr>
        <p:spPr>
          <a:xfrm>
            <a:off x="543305" y="4421270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首先由几个同学猜测图片的内容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教师结合视频资料引导学生阅读课文。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50" name="yt_shape_18050" title=""/>
          <p:cNvSpPr txBox="1"/>
          <p:nvPr/>
        </p:nvSpPr>
        <p:spPr>
          <a:xfrm>
            <a:off x="432000" y="1080000"/>
            <a:ext cx="3676648" cy="648896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algn="l">
              <a:lnSpc>
                <a:spcPct val="151000"/>
              </a:lnSpc>
            </a:pPr>
            <a:r>
              <a:rPr lang="en-US" altLang="zh-CN" sz="1900" b="0" i="0" u="none" spc="15395">
                <a:solidFill>
                  <a:srgbClr val="1EE3CF"/>
                </a:solidFill>
                <a:effectLst/>
                <a:latin typeface="Calibri" panose="020f0502020204030204" pitchFamily="19"/>
                <a:ea typeface="宋体" panose="02010600030101010101" pitchFamily="2" charset="-122"/>
                <a:cs typeface="宋体" panose="02010600030101010101" pitchFamily="2" charset="-122"/>
              </a:rPr>
              <a:t> 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阅读训练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pic>
        <p:nvPicPr>
          <p:cNvPr id="18049" name="yt_image_18049" title=""/>
          <p:cNvPicPr>
            <a:picLocks noChangeAspect="1" noChangeArrowheads="1"/>
          </p:cNvPicPr>
          <p:nvPr/>
        </p:nvPicPr>
        <p:blipFill>
          <a:blip r:embed="rId2"/>
          <a:stretch>
            <a:fillRect/>
          </a:stretch>
        </p:blipFill>
        <p:spPr bwMode="auto">
          <a:xfrm>
            <a:off x="432000" y="1199627"/>
            <a:ext cx="2015100" cy="4464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8052" name="yt_shape_18052" title=""/>
          <p:cNvSpPr txBox="1"/>
          <p:nvPr/>
        </p:nvSpPr>
        <p:spPr>
          <a:xfrm>
            <a:off x="432001" y="1779540"/>
            <a:ext cx="11327999" cy="138384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默读课本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1a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的短文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选择出合适的标题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然后找出文中的重点短语及句子。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53" name="yt_shape_18053" title=""/>
          <p:cNvSpPr txBox="1"/>
          <p:nvPr/>
        </p:nvSpPr>
        <p:spPr>
          <a:xfrm>
            <a:off x="432000" y="3214168"/>
            <a:ext cx="9295173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2.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再次细读课文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完成课本</a:t>
            </a: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1b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判断正误的练习。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54" name="yt_shape_18054" title=""/>
          <p:cNvSpPr txBox="1"/>
          <p:nvPr/>
        </p:nvSpPr>
        <p:spPr>
          <a:xfrm>
            <a:off x="432000" y="3910133"/>
            <a:ext cx="7214475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3.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听课本录音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跟着录音朗读课文。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YT"/>
        <p:cNvGrpSpPr/>
        <p:nvPr/>
      </p:nvGrpSpPr>
      <p:grpSpPr>
        <a:xfrm>
          <a:off x="0" y="0"/>
          <a:ext cx="0" cy="0"/>
        </a:xfrm>
      </p:grpSpPr>
      <p:sp>
        <p:nvSpPr>
          <p:cNvPr id="18055" name="yt_shape_18055" title=""/>
          <p:cNvSpPr txBox="1"/>
          <p:nvPr/>
        </p:nvSpPr>
        <p:spPr>
          <a:xfrm>
            <a:off x="432000" y="1080000"/>
            <a:ext cx="8038419" cy="645177"/>
          </a:xfrm>
          <a:prstGeom prst="rect">
            <a:avLst/>
          </a:prstGeom>
        </p:spPr>
        <p:txBody>
          <a:bodyPr vert="horz" wrap="non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l">
              <a:lnSpc>
                <a:spcPct val="150000"/>
              </a:lnSpc>
            </a:pPr>
            <a:r>
              <a:rPr lang="en-US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4.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熟读课文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读背一些重要的短语句型。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  <p:sp>
        <p:nvSpPr>
          <p:cNvPr id="18056" name="yt_shape_18056" title=""/>
          <p:cNvSpPr txBox="1"/>
          <p:nvPr/>
        </p:nvSpPr>
        <p:spPr>
          <a:xfrm>
            <a:off x="432096" y="1775965"/>
            <a:ext cx="11327999" cy="21225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>
            <a:defPPr>
              <a:defRPr lang="zh-CN"/>
            </a:defPPr>
            <a:lvl1pPr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1pPr>
            <a:lvl2pPr marL="4572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2pPr>
            <a:lvl3pPr marL="9144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3pPr>
            <a:lvl4pPr marL="13716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4pPr>
            <a:lvl5pPr marL="1828800" algn="l" rtl="0" fontAlgn="base">
              <a:spcBef>
                <a:spcPct val="0"/>
              </a:spcBef>
              <a:spcAft>
                <a:spcPct val="0"/>
              </a:spcAft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5pPr>
            <a:lvl6pPr marL="22860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6pPr>
            <a:lvl7pPr marL="27432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7pPr>
            <a:lvl8pPr marL="32004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8pPr>
            <a:lvl9pPr marL="3657600" algn="l" defTabSz="914400" rtl="0" eaLnBrk="1" latinLnBrk="0" hangingPunct="1">
              <a:defRPr sz="2200" b="1" kern="1200">
                <a:solidFill>
                  <a:srgbClr val="000000"/>
                </a:solidFill>
                <a:latin typeface="Times New Roman" panose="02020603050405020304" pitchFamily="18" charset="0"/>
                <a:ea typeface="微软雅黑" panose="020b0503020204020204" pitchFamily="34" charset="-122"/>
                <a:cs typeface="+mn-cs"/>
              </a:defRPr>
            </a:lvl9pPr>
          </a:lstStyle>
          <a:p>
            <a:pPr indent="720090" algn="just">
              <a:lnSpc>
                <a:spcPct val="150000"/>
              </a:lnSpc>
            </a:pP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课本中的每一篇文章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都可能成为考试中的重点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宋体" panose="02010600030101010101" pitchFamily="2" charset="-122"/>
                <a:ea typeface="宋体" panose="02010600030101010101" pitchFamily="2" charset="-122"/>
                <a:cs typeface="宋体" panose="02010600030101010101" pitchFamily="2" charset="-122"/>
              </a:rPr>
              <a:t>，</a:t>
            </a:r>
            <a:r>
              <a:rPr lang="zh-CN" altLang="zh-CN" sz="3200" b="1" i="0" u="none">
                <a:solidFill>
                  <a:srgbClr val="000000"/>
                </a:solidFill>
                <a:effectLst/>
                <a:latin typeface="Times New Roman" panose="02020603050405020304" pitchFamily="10"/>
                <a:ea typeface="宋体" panose="02010600030101010101" pitchFamily="2" charset="-122"/>
                <a:cs typeface="宋体" panose="02010600030101010101" pitchFamily="2" charset="-122"/>
              </a:rPr>
              <a:t>所以大家在学习课本内容时一定要格外地用心。课后不妨有选择性地将课本中的重点内容背诵下来。</a:t>
            </a:r>
            <a:endParaRPr lang="zh-CN" altLang="zh-CN" sz="3200" b="1" i="0" u="none">
              <a:solidFill>
                <a:srgbClr val="000000"/>
              </a:solidFill>
              <a:effectLst/>
              <a:latin typeface="Times New Roman" panose="02020603050405020304" pitchFamily="10"/>
              <a:ea typeface="宋体" panose="02010600030101010101" pitchFamily="2" charset="-122"/>
              <a:cs typeface="宋体" panose="02010600030101010101" pitchFamily="2" charset="-122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https://d.book118.com/637001016036006025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章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等线 Light"/>
        <a:ea typeface="等线 Light"/>
        <a:cs typeface="Arial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等线"/>
        <a:ea typeface="等线"/>
        <a:cs typeface="Arial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/>
      <a:bodyPr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spDef>
    <a:txDef>
      <a:spPr>
        <a:noFill/>
      </a:spPr>
      <a:bodyPr wrap="square" rtlCol="0">
        <a:spAutoFit/>
      </a:bodyPr>
      <a:lstStyle>
        <a:defPPr indent="457200">
          <a:lnSpc>
            <a:spcPct val="150000"/>
          </a:lnSpc>
          <a:defRPr sz="2800" b="0" dirty="0" smtClean="0">
            <a:solidFill>
              <a:srgbClr val="FF0000"/>
            </a:solidFill>
            <a:latin typeface="黑体" panose="02010609060101010101" pitchFamily="49" charset="-122"/>
            <a:ea typeface="黑体" panose="02010609060101010101" pitchFamily="49" charset="-122"/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8">
      <vt:lpstr>Arial</vt:lpstr>
      <vt:lpstr>Calibri</vt:lpstr>
      <vt:lpstr>等线 Light</vt:lpstr>
      <vt:lpstr>等线</vt:lpstr>
      <vt:lpstr>黑体</vt:lpstr>
      <vt:lpstr>FZHei-B01S</vt:lpstr>
      <vt:lpstr>华文细黑</vt:lpstr>
      <vt:lpstr>字魂70号-灵悦黑体</vt:lpstr>
      <vt:lpstr>Microsoft YaHei Bold</vt:lpstr>
      <vt:lpstr>Times New Roman</vt:lpstr>
      <vt:lpstr>微软雅黑</vt:lpstr>
      <vt:lpstr>宋体</vt:lpstr>
      <vt:lpstr>楷体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2024-08-29T15:42:38.737</cp:lastPrinted>
  <dcterms:created xsi:type="dcterms:W3CDTF">2024-08-29T07:42:38Z</dcterms:created>
  <dcterms:modified xsi:type="dcterms:W3CDTF">2024-08-29T07:42:40Z</dcterms:modified>
</cp:coreProperties>
</file>