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wmf" /><Relationship Id="rId2" Type="http://schemas.openxmlformats.org/officeDocument/2006/relationships/image" Target="../media/image4.wmf" /><Relationship Id="rId3" Type="http://schemas.openxmlformats.org/officeDocument/2006/relationships/image" Target="../media/image5.wmf" /><Relationship Id="rId4" Type="http://schemas.openxmlformats.org/officeDocument/2006/relationships/image" Target="../media/image6.wmf" /><Relationship Id="rId5" Type="http://schemas.openxmlformats.org/officeDocument/2006/relationships/image" Target="../media/image7.wmf" /><Relationship Id="rId6" Type="http://schemas.openxmlformats.org/officeDocument/2006/relationships/image" Target="../media/image8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Relationship Id="rId2" Type="http://schemas.openxmlformats.org/officeDocument/2006/relationships/image" Target="../media/image11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wmf" /><Relationship Id="rId2" Type="http://schemas.openxmlformats.org/officeDocument/2006/relationships/image" Target="../media/image18.wmf" /><Relationship Id="rId3" Type="http://schemas.openxmlformats.org/officeDocument/2006/relationships/image" Target="../media/image19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wmf" /><Relationship Id="rId2" Type="http://schemas.openxmlformats.org/officeDocument/2006/relationships/image" Target="../media/image21.wmf" /><Relationship Id="rId3" Type="http://schemas.openxmlformats.org/officeDocument/2006/relationships/image" Target="../media/image22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5.wmf" /><Relationship Id="rId2" Type="http://schemas.openxmlformats.org/officeDocument/2006/relationships/image" Target="../media/image26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wmf" /><Relationship Id="rId2" Type="http://schemas.openxmlformats.org/officeDocument/2006/relationships/image" Target="../media/image28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9.wmf" /><Relationship Id="rId2" Type="http://schemas.openxmlformats.org/officeDocument/2006/relationships/image" Target="../media/image30.w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2.wmf" /><Relationship Id="rId2" Type="http://schemas.openxmlformats.org/officeDocument/2006/relationships/image" Target="../media/image33.wmf" /><Relationship Id="rId3" Type="http://schemas.openxmlformats.org/officeDocument/2006/relationships/image" Target="../media/image34.w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6.w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0.wmf" /><Relationship Id="rId2" Type="http://schemas.openxmlformats.org/officeDocument/2006/relationships/image" Target="../media/image41.wmf" /><Relationship Id="rId3" Type="http://schemas.openxmlformats.org/officeDocument/2006/relationships/image" Target="../media/image42.wmf" /><Relationship Id="rId4" Type="http://schemas.openxmlformats.org/officeDocument/2006/relationships/image" Target="../media/image43.wmf" /><Relationship Id="rId5" Type="http://schemas.openxmlformats.org/officeDocument/2006/relationships/image" Target="../media/image44.w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5.wmf" /><Relationship Id="rId2" Type="http://schemas.openxmlformats.org/officeDocument/2006/relationships/image" Target="../media/image46.wmf" /><Relationship Id="rId3" Type="http://schemas.openxmlformats.org/officeDocument/2006/relationships/image" Target="../media/image47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spcBef>
                <a:spcPct val="0"/>
              </a:spcBef>
              <a:spcAft>
                <a:spcPct val="0"/>
              </a:spcAft>
              <a:buFontTx/>
              <a:buNone/>
              <a:defRPr sz="1200" b="0">
                <a:solidFill>
                  <a:schemeClr val="tx1"/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spcBef>
                <a:spcPct val="0"/>
              </a:spcBef>
              <a:spcAft>
                <a:spcPct val="0"/>
              </a:spcAft>
              <a:buFontTx/>
              <a:buNone/>
              <a:defRPr sz="1200" b="0">
                <a:solidFill>
                  <a:schemeClr val="tx1"/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fld id="{A638FED3-C54B-41D4-94BC-80BE44D68AA3}" type="datetimeFigureOut">
              <a:rPr lang="zh-CN" altLang="en-US"/>
              <a:pPr>
                <a:defRPr/>
              </a:pPr>
              <a:t>2022/1/17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spcBef>
                <a:spcPct val="0"/>
              </a:spcBef>
              <a:spcAft>
                <a:spcPct val="0"/>
              </a:spcAft>
              <a:buFontTx/>
              <a:buNone/>
              <a:defRPr sz="1200" b="0">
                <a:solidFill>
                  <a:schemeClr val="tx1"/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solidFill>
                  <a:schemeClr val="tx1"/>
                </a:solidFill>
              </a:defRPr>
            </a:lvl1pPr>
          </a:lstStyle>
          <a:p>
            <a:fld id="{7DE5B743-E732-4372-8317-791D3959B418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711791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 bwMode="auto">
          <a:ln>
            <a:solidFill>
              <a:srgbClr val="000000"/>
            </a:solidFill>
            <a:miter lim="800000"/>
          </a:ln>
        </p:spPr>
      </p:sp>
      <p:sp>
        <p:nvSpPr>
          <p:cNvPr id="5123" name="Rectangle 3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E5B743-E732-4372-8317-791D3959B418}" type="slidenum">
              <a:rPr lang="zh-CN" altLang="en-US" smtClean="0"/>
              <a:t>5</a:t>
            </a:fld>
            <a:endParaRPr lang="en-US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2925B-3B80-4FC2-83A7-9C6C20485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4F033-68DF-4C69-BB6F-B22A8DE34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0C9AF-909D-4E3E-9F10-38605B502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37EB8-9F3B-486D-8AD3-1F59D5DA9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6666DD-3A1B-4945-B736-F19A07DC2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85E0ED-56FF-4908-BF8B-2A98ABFA0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FA8777-241A-41E8-9BC6-2A3D72649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78043-066B-4AE7-B33E-BAEC45B74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7F4A7E-C1DE-4472-B2FF-14C04530C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3D9ED-020F-4D8C-B5F0-A95DC4BF1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31136-66A3-4509-85F2-275583984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3865463207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551539999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16532798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82471135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490651391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05606742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941267633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486504982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560893034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87662724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1.pn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035D7960-F202-4D14-8697-A234AB7E3975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9AD041E4-2D7C-4E5B-AF3B-6E19DAA5DEC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216943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</p:sldLayoutIdLst>
  <p:transition/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3429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685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0287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171450" indent="-171450" algn="l" rtl="0" eaLnBrk="1" fontAlgn="base" hangingPunct="1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6.wmf" /><Relationship Id="rId11" Type="http://schemas.openxmlformats.org/officeDocument/2006/relationships/oleObject" Target="../embeddings/oleObject5.bin" TargetMode="Internal" /><Relationship Id="rId12" Type="http://schemas.openxmlformats.org/officeDocument/2006/relationships/image" Target="../media/image7.wmf" /><Relationship Id="rId13" Type="http://schemas.openxmlformats.org/officeDocument/2006/relationships/oleObject" Target="../embeddings/oleObject6.bin" TargetMode="Internal" /><Relationship Id="rId14" Type="http://schemas.openxmlformats.org/officeDocument/2006/relationships/image" Target="../media/image8.wmf" /><Relationship Id="rId15" Type="http://schemas.openxmlformats.org/officeDocument/2006/relationships/vmlDrawing" Target="../drawings/vmlDrawing1.vml" /><Relationship Id="rId2" Type="http://schemas.openxmlformats.org/officeDocument/2006/relationships/image" Target="../media/image2.jpeg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3.wmf" /><Relationship Id="rId5" Type="http://schemas.openxmlformats.org/officeDocument/2006/relationships/oleObject" Target="../embeddings/oleObject2.bin" TargetMode="Internal" /><Relationship Id="rId6" Type="http://schemas.openxmlformats.org/officeDocument/2006/relationships/image" Target="../media/image4.wmf" /><Relationship Id="rId7" Type="http://schemas.openxmlformats.org/officeDocument/2006/relationships/oleObject" Target="../embeddings/oleObject3.bin" TargetMode="Internal" /><Relationship Id="rId8" Type="http://schemas.openxmlformats.org/officeDocument/2006/relationships/image" Target="../media/image5.wmf" /><Relationship Id="rId9" Type="http://schemas.openxmlformats.org/officeDocument/2006/relationships/oleObject" Target="../embeddings/oleObject4.bin" TargetMode="In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oleObject" Target="../embeddings/oleObject7.bin" TargetMode="Internal" /><Relationship Id="rId4" Type="http://schemas.openxmlformats.org/officeDocument/2006/relationships/image" Target="../media/image10.wmf" /><Relationship Id="rId5" Type="http://schemas.openxmlformats.org/officeDocument/2006/relationships/oleObject" Target="../embeddings/oleObject8.bin" TargetMode="Internal" /><Relationship Id="rId6" Type="http://schemas.openxmlformats.org/officeDocument/2006/relationships/image" Target="../media/image11.wmf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vmlDrawing" Target="../drawings/vmlDrawing2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vmlDrawing" Target="../drawings/vmlDrawing3.v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6.png" /><Relationship Id="rId4" Type="http://schemas.openxmlformats.org/officeDocument/2006/relationships/oleObject" Target="../embeddings/oleObject9.bin" TargetMode="Internal" /><Relationship Id="rId5" Type="http://schemas.openxmlformats.org/officeDocument/2006/relationships/image" Target="../media/image17.wmf" /><Relationship Id="rId6" Type="http://schemas.openxmlformats.org/officeDocument/2006/relationships/oleObject" Target="../embeddings/oleObject10.bin" TargetMode="Internal" /><Relationship Id="rId7" Type="http://schemas.openxmlformats.org/officeDocument/2006/relationships/image" Target="../media/image18.wmf" /><Relationship Id="rId8" Type="http://schemas.openxmlformats.org/officeDocument/2006/relationships/oleObject" Target="../embeddings/oleObject11.bin" TargetMode="Internal" /><Relationship Id="rId9" Type="http://schemas.openxmlformats.org/officeDocument/2006/relationships/image" Target="../media/image19.wm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vmlDrawing" Target="../drawings/vmlDrawing4.vml" /><Relationship Id="rId2" Type="http://schemas.openxmlformats.org/officeDocument/2006/relationships/oleObject" Target="../embeddings/oleObject12.bin" TargetMode="Internal" /><Relationship Id="rId3" Type="http://schemas.openxmlformats.org/officeDocument/2006/relationships/image" Target="../media/image20.wmf" /><Relationship Id="rId4" Type="http://schemas.openxmlformats.org/officeDocument/2006/relationships/oleObject" Target="../embeddings/oleObject13.bin" TargetMode="Internal" /><Relationship Id="rId5" Type="http://schemas.openxmlformats.org/officeDocument/2006/relationships/image" Target="../media/image21.wmf" /><Relationship Id="rId6" Type="http://schemas.openxmlformats.org/officeDocument/2006/relationships/oleObject" Target="../embeddings/oleObject14.bin" TargetMode="Internal" /><Relationship Id="rId7" Type="http://schemas.openxmlformats.org/officeDocument/2006/relationships/image" Target="../media/image22.wmf" /><Relationship Id="rId8" Type="http://schemas.openxmlformats.org/officeDocument/2006/relationships/oleObject" Target="../embeddings/oleObject15.bin" TargetMode="Internal" /><Relationship Id="rId9" Type="http://schemas.openxmlformats.org/officeDocument/2006/relationships/oleObject" Target="../embeddings/oleObject16.bin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vmlDrawing" Target="../drawings/vmlDrawing5.vml" /><Relationship Id="rId2" Type="http://schemas.openxmlformats.org/officeDocument/2006/relationships/image" Target="../media/image23.png" /><Relationship Id="rId3" Type="http://schemas.openxmlformats.org/officeDocument/2006/relationships/image" Target="../media/image24.png" /><Relationship Id="rId4" Type="http://schemas.openxmlformats.org/officeDocument/2006/relationships/oleObject" Target="../embeddings/oleObject17.bin" TargetMode="Internal" /><Relationship Id="rId5" Type="http://schemas.openxmlformats.org/officeDocument/2006/relationships/image" Target="../media/image25.wmf" /><Relationship Id="rId6" Type="http://schemas.openxmlformats.org/officeDocument/2006/relationships/oleObject" Target="../embeddings/oleObject18.bin" TargetMode="Internal" /><Relationship Id="rId7" Type="http://schemas.openxmlformats.org/officeDocument/2006/relationships/image" Target="../media/image26.wmf" /><Relationship Id="rId8" Type="http://schemas.openxmlformats.org/officeDocument/2006/relationships/oleObject" Target="../embeddings/oleObject19.bin" TargetMode="Internal" /><Relationship Id="rId9" Type="http://schemas.openxmlformats.org/officeDocument/2006/relationships/oleObject" Target="../embeddings/oleObject20.bin" TargetMode="In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1.bin" TargetMode="Internal" /><Relationship Id="rId3" Type="http://schemas.openxmlformats.org/officeDocument/2006/relationships/image" Target="../media/image27.wmf" /><Relationship Id="rId4" Type="http://schemas.openxmlformats.org/officeDocument/2006/relationships/oleObject" Target="../embeddings/oleObject22.bin" TargetMode="Internal" /><Relationship Id="rId5" Type="http://schemas.openxmlformats.org/officeDocument/2006/relationships/image" Target="../media/image28.wmf" /><Relationship Id="rId6" Type="http://schemas.openxmlformats.org/officeDocument/2006/relationships/vmlDrawing" Target="../drawings/vmlDrawing6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3.bin" TargetMode="Internal" /><Relationship Id="rId3" Type="http://schemas.openxmlformats.org/officeDocument/2006/relationships/image" Target="../media/image29.wmf" /><Relationship Id="rId4" Type="http://schemas.openxmlformats.org/officeDocument/2006/relationships/oleObject" Target="../embeddings/oleObject24.bin" TargetMode="Internal" /><Relationship Id="rId5" Type="http://schemas.openxmlformats.org/officeDocument/2006/relationships/image" Target="../media/image30.wmf" /><Relationship Id="rId6" Type="http://schemas.openxmlformats.org/officeDocument/2006/relationships/vmlDrawing" Target="../drawings/vmlDrawing7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vmlDrawing" Target="../drawings/vmlDrawing8.vml" /><Relationship Id="rId2" Type="http://schemas.openxmlformats.org/officeDocument/2006/relationships/image" Target="../media/image31.png" /><Relationship Id="rId3" Type="http://schemas.openxmlformats.org/officeDocument/2006/relationships/oleObject" Target="../embeddings/oleObject25.bin" TargetMode="Internal" /><Relationship Id="rId4" Type="http://schemas.openxmlformats.org/officeDocument/2006/relationships/image" Target="../media/image32.wmf" /><Relationship Id="rId5" Type="http://schemas.openxmlformats.org/officeDocument/2006/relationships/oleObject" Target="../embeddings/oleObject26.bin" TargetMode="Internal" /><Relationship Id="rId6" Type="http://schemas.openxmlformats.org/officeDocument/2006/relationships/image" Target="../media/image33.wmf" /><Relationship Id="rId7" Type="http://schemas.openxmlformats.org/officeDocument/2006/relationships/oleObject" Target="../embeddings/oleObject27.bin" TargetMode="Internal" /><Relationship Id="rId8" Type="http://schemas.openxmlformats.org/officeDocument/2006/relationships/image" Target="../media/image34.wmf" /><Relationship Id="rId9" Type="http://schemas.openxmlformats.org/officeDocument/2006/relationships/image" Target="../media/image3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8.bin" TargetMode="Internal" /><Relationship Id="rId3" Type="http://schemas.openxmlformats.org/officeDocument/2006/relationships/image" Target="../media/image36.wmf" /><Relationship Id="rId4" Type="http://schemas.openxmlformats.org/officeDocument/2006/relationships/image" Target="../media/image37.png" /><Relationship Id="rId5" Type="http://schemas.openxmlformats.org/officeDocument/2006/relationships/image" Target="../media/image38.png" /><Relationship Id="rId6" Type="http://schemas.openxmlformats.org/officeDocument/2006/relationships/image" Target="../media/image39.png" /><Relationship Id="rId7" Type="http://schemas.openxmlformats.org/officeDocument/2006/relationships/vmlDrawing" Target="../drawings/vmlDrawing9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33.bin" TargetMode="Internal" /><Relationship Id="rId11" Type="http://schemas.openxmlformats.org/officeDocument/2006/relationships/image" Target="../media/image44.wmf" /><Relationship Id="rId12" Type="http://schemas.openxmlformats.org/officeDocument/2006/relationships/vmlDrawing" Target="../drawings/vmlDrawing10.vml" /><Relationship Id="rId2" Type="http://schemas.openxmlformats.org/officeDocument/2006/relationships/oleObject" Target="../embeddings/oleObject29.bin" TargetMode="Internal" /><Relationship Id="rId3" Type="http://schemas.openxmlformats.org/officeDocument/2006/relationships/image" Target="../media/image40.wmf" /><Relationship Id="rId4" Type="http://schemas.openxmlformats.org/officeDocument/2006/relationships/oleObject" Target="../embeddings/oleObject30.bin" TargetMode="Internal" /><Relationship Id="rId5" Type="http://schemas.openxmlformats.org/officeDocument/2006/relationships/image" Target="../media/image41.wmf" /><Relationship Id="rId6" Type="http://schemas.openxmlformats.org/officeDocument/2006/relationships/oleObject" Target="../embeddings/oleObject31.bin" TargetMode="Internal" /><Relationship Id="rId7" Type="http://schemas.openxmlformats.org/officeDocument/2006/relationships/image" Target="../media/image42.wmf" /><Relationship Id="rId8" Type="http://schemas.openxmlformats.org/officeDocument/2006/relationships/oleObject" Target="../embeddings/oleObject32.bin" TargetMode="Internal" /><Relationship Id="rId9" Type="http://schemas.openxmlformats.org/officeDocument/2006/relationships/image" Target="../media/image43.wmf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34.bin" TargetMode="Internal" /><Relationship Id="rId3" Type="http://schemas.openxmlformats.org/officeDocument/2006/relationships/image" Target="../media/image45.wmf" /><Relationship Id="rId4" Type="http://schemas.openxmlformats.org/officeDocument/2006/relationships/oleObject" Target="../embeddings/oleObject35.bin" TargetMode="Internal" /><Relationship Id="rId5" Type="http://schemas.openxmlformats.org/officeDocument/2006/relationships/image" Target="../media/image46.wmf" /><Relationship Id="rId6" Type="http://schemas.openxmlformats.org/officeDocument/2006/relationships/oleObject" Target="../embeddings/oleObject36.bin" TargetMode="Internal" /><Relationship Id="rId7" Type="http://schemas.openxmlformats.org/officeDocument/2006/relationships/image" Target="../media/image47.wmf" /><Relationship Id="rId8" Type="http://schemas.openxmlformats.org/officeDocument/2006/relationships/image" Target="../media/image48.png" /><Relationship Id="rId9" Type="http://schemas.openxmlformats.org/officeDocument/2006/relationships/vmlDrawing" Target="../drawings/vmlDrawing11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9.jpeg" /><Relationship Id="rId3" Type="http://schemas.openxmlformats.org/officeDocument/2006/relationships/image" Target="../media/image50.jpeg" /><Relationship Id="rId4" Type="http://schemas.openxmlformats.org/officeDocument/2006/relationships/image" Target="../media/image5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14103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TextBox 16"/>
          <p:cNvSpPr txBox="1">
            <a:spLocks noChangeArrowheads="1"/>
          </p:cNvSpPr>
          <p:nvPr/>
        </p:nvSpPr>
        <p:spPr bwMode="auto">
          <a:xfrm>
            <a:off x="2699870" y="1412860"/>
            <a:ext cx="44640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600"/>
              <a:t>第</a:t>
            </a:r>
            <a:r>
              <a:rPr lang="en-US" altLang="zh-CN" sz="3600"/>
              <a:t>1</a:t>
            </a:r>
            <a:r>
              <a:rPr lang="zh-CN" altLang="en-US" sz="3600"/>
              <a:t>单元   分数乘法</a:t>
            </a:r>
          </a:p>
        </p:txBody>
      </p:sp>
      <p:grpSp>
        <p:nvGrpSpPr>
          <p:cNvPr id="4099" name="Group 42"/>
          <p:cNvGrpSpPr/>
          <p:nvPr/>
        </p:nvGrpSpPr>
        <p:grpSpPr>
          <a:xfrm>
            <a:off x="684213" y="4868863"/>
            <a:ext cx="2159000" cy="1009650"/>
            <a:chOff x="340" y="3022"/>
            <a:chExt cx="1360" cy="636"/>
          </a:xfrm>
        </p:grpSpPr>
        <p:sp>
          <p:nvSpPr>
            <p:cNvPr id="4100" name="Oval 23"/>
            <p:cNvSpPr>
              <a:spLocks noChangeArrowheads="1"/>
            </p:cNvSpPr>
            <p:nvPr/>
          </p:nvSpPr>
          <p:spPr bwMode="auto">
            <a:xfrm>
              <a:off x="340" y="3022"/>
              <a:ext cx="1224" cy="636"/>
            </a:xfrm>
            <a:prstGeom prst="ellipse">
              <a:avLst/>
            </a:prstGeom>
            <a:gradFill rotWithShape="1">
              <a:gsLst>
                <a:gs pos="0">
                  <a:srgbClr val="D3E11F"/>
                </a:gs>
                <a:gs pos="100000">
                  <a:srgbClr val="DEEC22"/>
                </a:gs>
              </a:gsLst>
              <a:path path="rect">
                <a:fillToRect r="100000" b="100000"/>
              </a:path>
            </a:gradFill>
            <a:ln w="9525">
              <a:solidFill>
                <a:schemeClr val="hlink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 sz="2800"/>
            </a:p>
          </p:txBody>
        </p:sp>
        <p:sp>
          <p:nvSpPr>
            <p:cNvPr id="4101" name="Rectangle 18"/>
            <p:cNvSpPr>
              <a:spLocks noChangeArrowheads="1"/>
            </p:cNvSpPr>
            <p:nvPr/>
          </p:nvSpPr>
          <p:spPr bwMode="auto">
            <a:xfrm>
              <a:off x="430" y="3158"/>
              <a:ext cx="1270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2800">
                  <a:latin typeface="宋体" pitchFamily="2" charset="-122"/>
                </a:rPr>
                <a:t>学习新知</a:t>
              </a:r>
            </a:p>
          </p:txBody>
        </p:sp>
      </p:grpSp>
      <p:grpSp>
        <p:nvGrpSpPr>
          <p:cNvPr id="4102" name="Group 43"/>
          <p:cNvGrpSpPr/>
          <p:nvPr/>
        </p:nvGrpSpPr>
        <p:grpSpPr>
          <a:xfrm>
            <a:off x="3708400" y="4868863"/>
            <a:ext cx="2160588" cy="1009650"/>
            <a:chOff x="2018" y="2976"/>
            <a:chExt cx="1361" cy="636"/>
          </a:xfrm>
        </p:grpSpPr>
        <p:sp>
          <p:nvSpPr>
            <p:cNvPr id="4103" name="Oval 30"/>
            <p:cNvSpPr>
              <a:spLocks noChangeArrowheads="1"/>
            </p:cNvSpPr>
            <p:nvPr/>
          </p:nvSpPr>
          <p:spPr bwMode="auto">
            <a:xfrm>
              <a:off x="2018" y="2976"/>
              <a:ext cx="1224" cy="636"/>
            </a:xfrm>
            <a:prstGeom prst="ellipse">
              <a:avLst/>
            </a:prstGeom>
            <a:gradFill rotWithShape="1">
              <a:gsLst>
                <a:gs pos="0">
                  <a:srgbClr val="D3E11F"/>
                </a:gs>
                <a:gs pos="100000">
                  <a:srgbClr val="DEEC22"/>
                </a:gs>
              </a:gsLst>
              <a:path path="rect">
                <a:fillToRect r="100000" b="100000"/>
              </a:path>
            </a:gradFill>
            <a:ln w="9525">
              <a:solidFill>
                <a:schemeClr val="hlink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 sz="2800"/>
            </a:p>
          </p:txBody>
        </p:sp>
        <p:sp>
          <p:nvSpPr>
            <p:cNvPr id="4104" name="Rectangle 31"/>
            <p:cNvSpPr>
              <a:spLocks noChangeArrowheads="1"/>
            </p:cNvSpPr>
            <p:nvPr/>
          </p:nvSpPr>
          <p:spPr bwMode="auto">
            <a:xfrm>
              <a:off x="2109" y="3113"/>
              <a:ext cx="1270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2800">
                  <a:latin typeface="宋体" pitchFamily="2" charset="-122"/>
                </a:rPr>
                <a:t>随堂练习</a:t>
              </a:r>
            </a:p>
          </p:txBody>
        </p:sp>
      </p:grpSp>
      <p:grpSp>
        <p:nvGrpSpPr>
          <p:cNvPr id="4105" name="Group 44"/>
          <p:cNvGrpSpPr/>
          <p:nvPr/>
        </p:nvGrpSpPr>
        <p:grpSpPr>
          <a:xfrm>
            <a:off x="6372225" y="4868863"/>
            <a:ext cx="2160588" cy="1009650"/>
            <a:chOff x="4150" y="2976"/>
            <a:chExt cx="1361" cy="636"/>
          </a:xfrm>
        </p:grpSpPr>
        <p:sp>
          <p:nvSpPr>
            <p:cNvPr id="4106" name="Oval 32"/>
            <p:cNvSpPr>
              <a:spLocks noChangeArrowheads="1"/>
            </p:cNvSpPr>
            <p:nvPr/>
          </p:nvSpPr>
          <p:spPr bwMode="auto">
            <a:xfrm>
              <a:off x="4150" y="2976"/>
              <a:ext cx="1224" cy="636"/>
            </a:xfrm>
            <a:prstGeom prst="ellipse">
              <a:avLst/>
            </a:prstGeom>
            <a:gradFill rotWithShape="1">
              <a:gsLst>
                <a:gs pos="0">
                  <a:srgbClr val="D3E11F"/>
                </a:gs>
                <a:gs pos="100000">
                  <a:srgbClr val="DEEC22"/>
                </a:gs>
              </a:gsLst>
              <a:path path="rect">
                <a:fillToRect r="100000" b="100000"/>
              </a:path>
            </a:gradFill>
            <a:ln w="9525">
              <a:solidFill>
                <a:schemeClr val="hlink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 sz="2800"/>
            </a:p>
          </p:txBody>
        </p:sp>
        <p:sp>
          <p:nvSpPr>
            <p:cNvPr id="4107" name="Rectangle 33"/>
            <p:cNvSpPr>
              <a:spLocks noChangeArrowheads="1"/>
            </p:cNvSpPr>
            <p:nvPr/>
          </p:nvSpPr>
          <p:spPr bwMode="auto">
            <a:xfrm>
              <a:off x="4241" y="3111"/>
              <a:ext cx="1270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2800">
                  <a:latin typeface="宋体" pitchFamily="2" charset="-122"/>
                </a:rPr>
                <a:t>作业设计</a:t>
              </a:r>
            </a:p>
          </p:txBody>
        </p:sp>
      </p:grpSp>
      <p:sp>
        <p:nvSpPr>
          <p:cNvPr id="4108" name="WordArt 38"/>
          <p:cNvSpPr>
            <a:spLocks noChangeArrowheads="1" noChangeShapeType="1" noTextEdit="1"/>
          </p:cNvSpPr>
          <p:nvPr/>
        </p:nvSpPr>
        <p:spPr bwMode="auto">
          <a:xfrm>
            <a:off x="1834468" y="2564940"/>
            <a:ext cx="5911303" cy="911704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3600" kern="10">
                <a:ln w="9525">
                  <a:solidFill>
                    <a:srgbClr val="CC99FF"/>
                  </a:solidFill>
                  <a:round/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4949359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宋体"/>
                <a:ea typeface="宋体"/>
              </a:rPr>
              <a:t>2 </a:t>
            </a:r>
            <a:r>
              <a:rPr lang="zh-CN" altLang="en-US" sz="3600" kern="10">
                <a:ln w="9525">
                  <a:solidFill>
                    <a:srgbClr val="CC99FF"/>
                  </a:solidFill>
                  <a:round/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4949359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宋体"/>
                <a:ea typeface="宋体"/>
              </a:rPr>
              <a:t>一个数乘分数</a:t>
            </a: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899592" y="260648"/>
            <a:ext cx="547260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六年级数学上    新课标</a:t>
            </a:r>
            <a:r>
              <a:rPr lang="en-US" altLang="zh-CN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[</a:t>
            </a:r>
            <a:r>
              <a:rPr lang="zh-CN" altLang="en-US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人</a:t>
            </a:r>
            <a:r>
              <a:rPr lang="en-US" altLang="zh-CN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]</a:t>
            </a:r>
            <a:endParaRPr lang="zh-CN" altLang="en-US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>
    <p:fade thruBlk="1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145" name="Group 8"/>
          <p:cNvGrpSpPr/>
          <p:nvPr/>
        </p:nvGrpSpPr>
        <p:grpSpPr>
          <a:xfrm>
            <a:off x="6551613" y="44450"/>
            <a:ext cx="2592387" cy="1008063"/>
            <a:chExt cx="1633" cy="635"/>
          </a:xfrm>
        </p:grpSpPr>
        <p:pic>
          <p:nvPicPr>
            <p:cNvPr id="6146" name="Picture 9" descr="1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1633" cy="6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147" name="Rectangle 2"/>
            <p:cNvSpPr txBox="1">
              <a:spLocks noChangeArrowheads="1"/>
            </p:cNvSpPr>
            <p:nvPr/>
          </p:nvSpPr>
          <p:spPr bwMode="auto">
            <a:xfrm>
              <a:off x="45" y="0"/>
              <a:ext cx="1497" cy="6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1403" tIns="45700" rIns="91403" bIns="45700" anchor="ctr"/>
            <a:lstStyle>
              <a:defPPr>
                <a:defRPr lang="zh-CN"/>
              </a:defPPr>
              <a:lvl1pPr algn="l" defTabSz="923925" rtl="0" fontAlgn="base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rgbClr val="CC0000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1pPr>
              <a:lvl2pPr marL="457200" algn="l" defTabSz="923925" rtl="0" fontAlgn="base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rgbClr val="CC0000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2pPr>
              <a:lvl3pPr marL="914400" algn="l" defTabSz="923925" rtl="0" fontAlgn="base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rgbClr val="CC0000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3pPr>
              <a:lvl4pPr marL="1371600" algn="l" defTabSz="923925" rtl="0" fontAlgn="base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rgbClr val="CC0000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4pPr>
              <a:lvl5pPr marL="1828800" algn="l" defTabSz="923925" rtl="0" fontAlgn="base">
                <a:spcBef>
                  <a:spcPct val="0"/>
                </a:spcBef>
                <a:spcAft>
                  <a:spcPct val="0"/>
                </a:spcAft>
                <a:defRPr sz="2400" b="1" kern="1200">
                  <a:solidFill>
                    <a:srgbClr val="CC0000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5pPr>
              <a:lvl6pPr marL="2286000" algn="l" defTabSz="923925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b="1" kern="1200">
                  <a:solidFill>
                    <a:srgbClr val="CC0000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6pPr>
              <a:lvl7pPr marL="2743200" algn="l" defTabSz="923925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b="1" kern="1200">
                  <a:solidFill>
                    <a:srgbClr val="CC0000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7pPr>
              <a:lvl8pPr marL="3200400" algn="l" defTabSz="923925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b="1" kern="1200">
                  <a:solidFill>
                    <a:srgbClr val="CC0000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8pPr>
              <a:lvl9pPr marL="3657600" algn="l" defTabSz="923925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b="1" kern="1200">
                  <a:solidFill>
                    <a:srgbClr val="CC0000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9pPr>
            </a:lstStyle>
            <a:p>
              <a:pPr algn="r"/>
              <a:r>
                <a:rPr lang="zh-CN" altLang="en-US" sz="3200">
                  <a:latin typeface="Arial" pitchFamily="34" charset="0"/>
                  <a:ea typeface="黑体" pitchFamily="49" charset="-122"/>
                </a:rPr>
                <a:t>学 习 新 知</a:t>
              </a:r>
            </a:p>
          </p:txBody>
        </p:sp>
      </p:grpSp>
      <p:sp>
        <p:nvSpPr>
          <p:cNvPr id="6153" name="Text Box 6"/>
          <p:cNvSpPr txBox="1">
            <a:spLocks noChangeArrowheads="1"/>
          </p:cNvSpPr>
          <p:nvPr/>
        </p:nvSpPr>
        <p:spPr bwMode="auto">
          <a:xfrm>
            <a:off x="718747" y="980830"/>
            <a:ext cx="5473700" cy="586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计算下列各题。</a:t>
            </a:r>
          </a:p>
        </p:txBody>
      </p:sp>
      <p:sp>
        <p:nvSpPr>
          <p:cNvPr id="14" name="Text Box 6"/>
          <p:cNvSpPr txBox="1">
            <a:spLocks noChangeArrowheads="1"/>
          </p:cNvSpPr>
          <p:nvPr/>
        </p:nvSpPr>
        <p:spPr bwMode="auto">
          <a:xfrm>
            <a:off x="786891" y="2996970"/>
            <a:ext cx="7385357" cy="586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分数乘以整数表示什么？怎样计算？</a:t>
            </a:r>
          </a:p>
        </p:txBody>
      </p:sp>
      <p:sp>
        <p:nvSpPr>
          <p:cNvPr id="19" name="Text Box 6"/>
          <p:cNvSpPr txBox="1">
            <a:spLocks noChangeArrowheads="1"/>
          </p:cNvSpPr>
          <p:nvPr/>
        </p:nvSpPr>
        <p:spPr bwMode="auto">
          <a:xfrm>
            <a:off x="733928" y="3717020"/>
            <a:ext cx="7385357" cy="586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C0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分数乘以整数表示几个相同加数的和。</a:t>
            </a:r>
          </a:p>
        </p:txBody>
      </p:sp>
      <p:sp>
        <p:nvSpPr>
          <p:cNvPr id="20" name="Text Box 6"/>
          <p:cNvSpPr txBox="1">
            <a:spLocks noChangeArrowheads="1"/>
          </p:cNvSpPr>
          <p:nvPr/>
        </p:nvSpPr>
        <p:spPr bwMode="auto">
          <a:xfrm>
            <a:off x="653983" y="4653761"/>
            <a:ext cx="7542676" cy="1079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C0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分数乘以整数，用分子乘以整数的积作分子，分母不变。能约分的先约分再计算。</a:t>
            </a: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58537415"/>
              </p:ext>
            </p:extLst>
          </p:nvPr>
        </p:nvGraphicFramePr>
        <p:xfrm>
          <a:off x="1259770" y="1683306"/>
          <a:ext cx="805058" cy="95987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Equation" r:id="rId3" imgW="330057" imgH="393529" progId="">
                  <p:embed/>
                </p:oleObj>
              </mc:Choice>
              <mc:Fallback>
                <p:oleObj name="Equation" r:id="rId3" imgW="330057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259770" y="1683306"/>
                        <a:ext cx="805058" cy="95987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85578668"/>
              </p:ext>
            </p:extLst>
          </p:nvPr>
        </p:nvGraphicFramePr>
        <p:xfrm>
          <a:off x="3986492" y="1628875"/>
          <a:ext cx="990600" cy="958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Equation" r:id="rId5" imgW="406048" imgH="393359" progId="">
                  <p:embed/>
                </p:oleObj>
              </mc:Choice>
              <mc:Fallback>
                <p:oleObj name="Equation" r:id="rId5" imgW="406048" imgH="39335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986492" y="1628875"/>
                        <a:ext cx="990600" cy="9588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76189036"/>
              </p:ext>
            </p:extLst>
          </p:nvPr>
        </p:nvGraphicFramePr>
        <p:xfrm>
          <a:off x="6388832" y="1700880"/>
          <a:ext cx="804863" cy="958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Equation" r:id="rId7" imgW="330057" imgH="393529" progId="">
                  <p:embed/>
                </p:oleObj>
              </mc:Choice>
              <mc:Fallback>
                <p:oleObj name="Equation" r:id="rId7" imgW="330057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388832" y="1700880"/>
                        <a:ext cx="804863" cy="9588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对象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67923099"/>
              </p:ext>
            </p:extLst>
          </p:nvPr>
        </p:nvGraphicFramePr>
        <p:xfrm>
          <a:off x="2070100" y="1700880"/>
          <a:ext cx="650875" cy="958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Equation" r:id="rId9" imgW="266469" imgH="393359" progId="">
                  <p:embed/>
                </p:oleObj>
              </mc:Choice>
              <mc:Fallback>
                <p:oleObj name="Equation" r:id="rId9" imgW="266469" imgH="39335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070100" y="1700880"/>
                        <a:ext cx="650875" cy="9588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93491914"/>
              </p:ext>
            </p:extLst>
          </p:nvPr>
        </p:nvGraphicFramePr>
        <p:xfrm>
          <a:off x="5033963" y="1916895"/>
          <a:ext cx="588962" cy="4333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Equation" r:id="rId11" imgW="241091" imgH="177646" progId="">
                  <p:embed/>
                </p:oleObj>
              </mc:Choice>
              <mc:Fallback>
                <p:oleObj name="Equation" r:id="rId11" imgW="241091" imgH="177646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033963" y="1916895"/>
                        <a:ext cx="588962" cy="4333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对象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2314506"/>
              </p:ext>
            </p:extLst>
          </p:nvPr>
        </p:nvGraphicFramePr>
        <p:xfrm>
          <a:off x="7160418" y="1700880"/>
          <a:ext cx="650875" cy="958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Equation" r:id="rId13" imgW="266469" imgH="393359" progId="">
                  <p:embed/>
                </p:oleObj>
              </mc:Choice>
              <mc:Fallback>
                <p:oleObj name="Equation" r:id="rId13" imgW="266469" imgH="39335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160418" y="1700880"/>
                        <a:ext cx="650875" cy="9588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9" grpId="0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625474" y="1772885"/>
            <a:ext cx="8042275" cy="1079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李叔叔是一个销售员，他听说你们学习了分数，他有三个问题，你能帮他解决吗？</a:t>
            </a:r>
            <a:endParaRPr lang="en-US" altLang="zh-CN" sz="3200">
              <a:solidFill>
                <a:srgbClr val="FF0000"/>
              </a:solidFill>
              <a:latin typeface="Comic Sans MS" pitchFamily="66" charset="0"/>
              <a:ea typeface="楷体_GB2312" pitchFamily="49" charset="-122"/>
            </a:endParaRPr>
          </a:p>
        </p:txBody>
      </p:sp>
      <p:sp>
        <p:nvSpPr>
          <p:cNvPr id="12" name="Text Box 6"/>
          <p:cNvSpPr txBox="1">
            <a:spLocks noChangeArrowheads="1"/>
          </p:cNvSpPr>
          <p:nvPr/>
        </p:nvSpPr>
        <p:spPr bwMode="auto">
          <a:xfrm>
            <a:off x="611725" y="1052835"/>
            <a:ext cx="3851275" cy="64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李叔叔的困惑</a:t>
            </a:r>
          </a:p>
        </p:txBody>
      </p:sp>
      <p:sp>
        <p:nvSpPr>
          <p:cNvPr id="15" name="Text Box 7"/>
          <p:cNvSpPr txBox="1">
            <a:spLocks noChangeArrowheads="1"/>
          </p:cNvSpPr>
          <p:nvPr/>
        </p:nvSpPr>
        <p:spPr bwMode="auto">
          <a:xfrm>
            <a:off x="685799" y="3105149"/>
            <a:ext cx="3238155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</a:pPr>
            <a:r>
              <a:rPr lang="zh-CN" altLang="en-US" sz="3200">
                <a:solidFill>
                  <a:schemeClr val="tx1"/>
                </a:solidFill>
                <a:ea typeface="楷体_GB2312"/>
              </a:rPr>
              <a:t>一瓶水有</a:t>
            </a:r>
            <a:r>
              <a:rPr lang="en-US" altLang="zh-CN" sz="3200">
                <a:solidFill>
                  <a:schemeClr val="tx1"/>
                </a:solidFill>
                <a:ea typeface="楷体_GB2312"/>
              </a:rPr>
              <a:t>500m</a:t>
            </a:r>
            <a:r>
              <a:rPr lang="zh-CN" altLang="en-US" sz="3200">
                <a:solidFill>
                  <a:schemeClr val="tx1"/>
                </a:solidFill>
                <a:latin typeface="Times New Roman" charset="0"/>
                <a:ea typeface="楷体_GB2312"/>
              </a:rPr>
              <a:t>L</a:t>
            </a:r>
            <a:endParaRPr lang="zh-CN" altLang="en-US" sz="3200">
              <a:solidFill>
                <a:schemeClr val="tx1"/>
              </a:solidFill>
              <a:ea typeface="楷体_GB2312"/>
            </a:endParaRPr>
          </a:p>
        </p:txBody>
      </p:sp>
      <p:sp>
        <p:nvSpPr>
          <p:cNvPr id="16" name="Text Box 8"/>
          <p:cNvSpPr txBox="1">
            <a:spLocks noChangeArrowheads="1"/>
          </p:cNvSpPr>
          <p:nvPr/>
        </p:nvSpPr>
        <p:spPr bwMode="auto">
          <a:xfrm>
            <a:off x="323705" y="5229125"/>
            <a:ext cx="2789238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</a:pPr>
            <a:r>
              <a:rPr lang="zh-CN" altLang="en-US" sz="3200">
                <a:solidFill>
                  <a:schemeClr val="tx1"/>
                </a:solidFill>
                <a:ea typeface="楷体_GB2312"/>
              </a:rPr>
              <a:t>3瓶共多少</a:t>
            </a:r>
            <a:r>
              <a:rPr lang="en-US" altLang="zh-CN" sz="3200">
                <a:solidFill>
                  <a:schemeClr val="tx1"/>
                </a:solidFill>
                <a:ea typeface="楷体_GB2312"/>
              </a:rPr>
              <a:t>mL</a:t>
            </a:r>
            <a:r>
              <a:rPr lang="zh-CN" altLang="en-US" sz="3200">
                <a:solidFill>
                  <a:schemeClr val="tx1"/>
                </a:solidFill>
                <a:ea typeface="楷体_GB2312"/>
              </a:rPr>
              <a:t>？</a:t>
            </a:r>
          </a:p>
        </p:txBody>
      </p:sp>
      <p:pic>
        <p:nvPicPr>
          <p:cNvPr id="17" name="Picture 12" descr="0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1195" y="3833323"/>
            <a:ext cx="1140630" cy="14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 Box 6"/>
          <p:cNvSpPr txBox="1">
            <a:spLocks noChangeArrowheads="1"/>
          </p:cNvSpPr>
          <p:nvPr/>
        </p:nvSpPr>
        <p:spPr bwMode="auto">
          <a:xfrm>
            <a:off x="6516135" y="5229125"/>
            <a:ext cx="252017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</a:pPr>
            <a:r>
              <a:rPr lang="zh-CN" altLang="en-US">
                <a:solidFill>
                  <a:schemeClr val="tx1"/>
                </a:solidFill>
                <a:ea typeface="宋体" pitchFamily="2" charset="-122"/>
              </a:rPr>
              <a:t>瓶是多少</a:t>
            </a:r>
            <a:r>
              <a:rPr lang="en-US" altLang="zh-CN">
                <a:solidFill>
                  <a:schemeClr val="tx1"/>
                </a:solidFill>
                <a:ea typeface="宋体" pitchFamily="2" charset="-122"/>
              </a:rPr>
              <a:t>mL </a:t>
            </a:r>
            <a:r>
              <a:rPr lang="zh-CN" altLang="en-US">
                <a:solidFill>
                  <a:schemeClr val="tx1"/>
                </a:solidFill>
                <a:ea typeface="宋体" pitchFamily="2" charset="-122"/>
              </a:rPr>
              <a:t>？</a:t>
            </a:r>
          </a:p>
        </p:txBody>
      </p:sp>
      <p:sp>
        <p:nvSpPr>
          <p:cNvPr id="27" name="Text Box 6"/>
          <p:cNvSpPr txBox="1">
            <a:spLocks noChangeArrowheads="1"/>
          </p:cNvSpPr>
          <p:nvPr/>
        </p:nvSpPr>
        <p:spPr bwMode="auto">
          <a:xfrm>
            <a:off x="3635935" y="5229125"/>
            <a:ext cx="252017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</a:pPr>
            <a:r>
              <a:rPr lang="zh-CN" altLang="en-US">
                <a:solidFill>
                  <a:schemeClr val="tx1"/>
                </a:solidFill>
                <a:ea typeface="宋体" pitchFamily="2" charset="-122"/>
              </a:rPr>
              <a:t>瓶是多少</a:t>
            </a:r>
            <a:r>
              <a:rPr lang="en-US" altLang="zh-CN">
                <a:solidFill>
                  <a:schemeClr val="tx1"/>
                </a:solidFill>
                <a:ea typeface="宋体" pitchFamily="2" charset="-122"/>
              </a:rPr>
              <a:t>mL</a:t>
            </a:r>
            <a:r>
              <a:rPr lang="zh-CN" altLang="en-US">
                <a:solidFill>
                  <a:schemeClr val="tx1"/>
                </a:solidFill>
                <a:ea typeface="宋体" pitchFamily="2" charset="-122"/>
              </a:rPr>
              <a:t>？</a:t>
            </a: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51531680"/>
              </p:ext>
            </p:extLst>
          </p:nvPr>
        </p:nvGraphicFramePr>
        <p:xfrm>
          <a:off x="3347915" y="5013110"/>
          <a:ext cx="371475" cy="958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Equation" r:id="rId3" imgW="152334" imgH="393529" progId="">
                  <p:embed/>
                </p:oleObj>
              </mc:Choice>
              <mc:Fallback>
                <p:oleObj name="Equation" r:id="rId3" imgW="152334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347915" y="5013110"/>
                        <a:ext cx="371475" cy="9588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57179164"/>
              </p:ext>
            </p:extLst>
          </p:nvPr>
        </p:nvGraphicFramePr>
        <p:xfrm>
          <a:off x="6156110" y="5013110"/>
          <a:ext cx="371475" cy="958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Equation" r:id="rId5" imgW="152334" imgH="393529" progId="">
                  <p:embed/>
                </p:oleObj>
              </mc:Choice>
              <mc:Fallback>
                <p:oleObj name="Equation" r:id="rId5" imgW="152334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156110" y="5013110"/>
                        <a:ext cx="371475" cy="9588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9" name="Picture 32" descr="06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4288546" y="3861030"/>
            <a:ext cx="351604" cy="1296189"/>
          </a:xfrm>
          <a:prstGeom prst="rect">
            <a:avLst/>
          </a:prstGeom>
          <a:noFill/>
        </p:spPr>
      </p:pic>
      <p:pic>
        <p:nvPicPr>
          <p:cNvPr id="21" name="Picture 36" descr="07"/>
          <p:cNvPicPr>
            <a:picLocks noChangeAspect="1" noChangeArrowheads="1"/>
          </p:cNvPicPr>
          <p:nvPr/>
        </p:nvPicPr>
        <p:blipFill>
          <a:blip r:embed="rId8"/>
          <a:stretch>
            <a:fillRect/>
          </a:stretch>
        </p:blipFill>
        <p:spPr bwMode="auto">
          <a:xfrm>
            <a:off x="7322954" y="3861030"/>
            <a:ext cx="351603" cy="1296190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" grpId="0"/>
      <p:bldP spid="16" grpId="0"/>
      <p:bldP spid="20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Text Box 6"/>
          <p:cNvSpPr txBox="1">
            <a:spLocks noChangeArrowheads="1"/>
          </p:cNvSpPr>
          <p:nvPr/>
        </p:nvSpPr>
        <p:spPr bwMode="auto">
          <a:xfrm>
            <a:off x="623790" y="3717020"/>
            <a:ext cx="5472112" cy="586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1.</a:t>
            </a:r>
            <a:r>
              <a:rPr lang="zh-CN" altLang="en-US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从题中你能得到哪些信息？</a:t>
            </a:r>
          </a:p>
        </p:txBody>
      </p:sp>
      <p:sp>
        <p:nvSpPr>
          <p:cNvPr id="6" name="Text Box 7"/>
          <p:cNvSpPr txBox="1">
            <a:spLocks noChangeArrowheads="1"/>
          </p:cNvSpPr>
          <p:nvPr/>
        </p:nvSpPr>
        <p:spPr bwMode="auto">
          <a:xfrm>
            <a:off x="2701882" y="833307"/>
            <a:ext cx="318001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</a:pPr>
            <a:r>
              <a:rPr lang="zh-CN" altLang="en-US" sz="3200">
                <a:solidFill>
                  <a:schemeClr val="tx1"/>
                </a:solidFill>
                <a:ea typeface="楷体_GB2312"/>
              </a:rPr>
              <a:t>一瓶水有</a:t>
            </a:r>
            <a:r>
              <a:rPr lang="en-US" altLang="zh-CN" sz="3200">
                <a:solidFill>
                  <a:schemeClr val="tx1"/>
                </a:solidFill>
                <a:ea typeface="楷体_GB2312"/>
              </a:rPr>
              <a:t>500m</a:t>
            </a:r>
            <a:r>
              <a:rPr lang="zh-CN" altLang="en-US" sz="3200">
                <a:solidFill>
                  <a:schemeClr val="tx1"/>
                </a:solidFill>
                <a:latin typeface="Times New Roman" charset="0"/>
                <a:ea typeface="楷体_GB2312"/>
              </a:rPr>
              <a:t>L</a:t>
            </a:r>
            <a:endParaRPr lang="zh-CN" altLang="en-US" sz="3200">
              <a:solidFill>
                <a:schemeClr val="tx1"/>
              </a:solidFill>
              <a:ea typeface="楷体_GB2312"/>
            </a:endParaRPr>
          </a:p>
        </p:txBody>
      </p:sp>
      <p:pic>
        <p:nvPicPr>
          <p:cNvPr id="7" name="Picture 12" descr="0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80770" y="1498592"/>
            <a:ext cx="1091230" cy="14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2897272" y="2927538"/>
            <a:ext cx="2789238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</a:pPr>
            <a:r>
              <a:rPr lang="zh-CN" altLang="en-US" sz="3200">
                <a:solidFill>
                  <a:schemeClr val="tx1"/>
                </a:solidFill>
                <a:ea typeface="楷体_GB2312"/>
              </a:rPr>
              <a:t>3瓶共多少</a:t>
            </a:r>
            <a:r>
              <a:rPr lang="en-US" altLang="zh-CN" sz="3200">
                <a:solidFill>
                  <a:schemeClr val="tx1"/>
                </a:solidFill>
                <a:ea typeface="楷体_GB2312"/>
              </a:rPr>
              <a:t>mL</a:t>
            </a:r>
            <a:r>
              <a:rPr lang="zh-CN" altLang="en-US" sz="3200">
                <a:solidFill>
                  <a:schemeClr val="tx1"/>
                </a:solidFill>
                <a:ea typeface="楷体_GB2312"/>
              </a:rPr>
              <a:t>？</a:t>
            </a:r>
          </a:p>
        </p:txBody>
      </p:sp>
      <p:sp>
        <p:nvSpPr>
          <p:cNvPr id="10" name="Text Box 6"/>
          <p:cNvSpPr txBox="1">
            <a:spLocks noChangeArrowheads="1"/>
          </p:cNvSpPr>
          <p:nvPr/>
        </p:nvSpPr>
        <p:spPr bwMode="auto">
          <a:xfrm>
            <a:off x="617071" y="4464997"/>
            <a:ext cx="7195153" cy="586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2.</a:t>
            </a:r>
            <a:r>
              <a:rPr lang="zh-CN" altLang="en-US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要求</a:t>
            </a:r>
            <a:r>
              <a:rPr lang="en-US" altLang="zh-CN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3</a:t>
            </a:r>
            <a:r>
              <a:rPr lang="zh-CN" altLang="en-US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瓶水共有多少</a:t>
            </a:r>
            <a:r>
              <a:rPr lang="en-US" altLang="zh-CN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mL</a:t>
            </a:r>
            <a:r>
              <a:rPr lang="zh-CN" altLang="en-US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？怎样列式？</a:t>
            </a:r>
            <a:endParaRPr lang="en-US" altLang="zh-CN" sz="3200">
              <a:solidFill>
                <a:schemeClr val="tx1"/>
              </a:solidFill>
              <a:latin typeface="Comic Sans MS" pitchFamily="66" charset="0"/>
              <a:ea typeface="楷体_GB2312" pitchFamily="49" charset="-122"/>
            </a:endParaRPr>
          </a:p>
        </p:txBody>
      </p:sp>
      <p:sp>
        <p:nvSpPr>
          <p:cNvPr id="11" name="Text Box 6"/>
          <p:cNvSpPr txBox="1">
            <a:spLocks noChangeArrowheads="1"/>
          </p:cNvSpPr>
          <p:nvPr/>
        </p:nvSpPr>
        <p:spPr bwMode="auto">
          <a:xfrm>
            <a:off x="623790" y="5301130"/>
            <a:ext cx="7195153" cy="586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3.</a:t>
            </a:r>
            <a:r>
              <a:rPr lang="zh-CN" altLang="en-US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你是怎样想的？</a:t>
            </a:r>
            <a:endParaRPr lang="en-US" altLang="zh-CN" sz="3200">
              <a:solidFill>
                <a:schemeClr val="tx1"/>
              </a:solidFill>
              <a:latin typeface="Comic Sans MS" pitchFamily="66" charset="0"/>
              <a:ea typeface="楷体_GB2312" pitchFamily="49" charset="-122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406455" y="4445573"/>
            <a:ext cx="15121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C00000"/>
                </a:solidFill>
              </a:rPr>
              <a:t>500×3</a:t>
            </a:r>
            <a:endParaRPr lang="zh-CN" altLang="en-US" sz="3200">
              <a:solidFill>
                <a:srgbClr val="C00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29428" y="5844875"/>
            <a:ext cx="7433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C0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求</a:t>
            </a:r>
            <a:r>
              <a:rPr lang="en-US" altLang="zh-CN" sz="3200">
                <a:solidFill>
                  <a:srgbClr val="C0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3</a:t>
            </a:r>
            <a:r>
              <a:rPr lang="zh-CN" altLang="en-US" sz="3200">
                <a:solidFill>
                  <a:srgbClr val="C0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个</a:t>
            </a:r>
            <a:r>
              <a:rPr lang="en-US" altLang="zh-CN" sz="3200">
                <a:solidFill>
                  <a:srgbClr val="C0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500mL</a:t>
            </a:r>
            <a:r>
              <a:rPr lang="zh-CN" altLang="en-US" sz="3200">
                <a:solidFill>
                  <a:srgbClr val="C0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，就是求</a:t>
            </a:r>
            <a:r>
              <a:rPr lang="en-US" altLang="zh-CN" sz="3200">
                <a:solidFill>
                  <a:srgbClr val="C0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500mL</a:t>
            </a:r>
            <a:r>
              <a:rPr lang="zh-CN" altLang="en-US" sz="3200">
                <a:solidFill>
                  <a:srgbClr val="C0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的</a:t>
            </a:r>
            <a:r>
              <a:rPr lang="en-US" altLang="zh-CN" sz="3200">
                <a:solidFill>
                  <a:srgbClr val="C0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3</a:t>
            </a:r>
            <a:r>
              <a:rPr lang="zh-CN" altLang="en-US" sz="3200">
                <a:solidFill>
                  <a:srgbClr val="C0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倍是多少。</a:t>
            </a:r>
          </a:p>
        </p:txBody>
      </p:sp>
      <p:pic>
        <p:nvPicPr>
          <p:cNvPr id="36865" name="Picture 1" descr="C:\Users\Administrator\AppData\Roaming\Tencent\Users\1176771260\QQ\WinTemp\RichOle\_CX4%~({HQ$3D7@M%V48OQO.pn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899745" y="908825"/>
            <a:ext cx="1419527" cy="648045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10" grpId="0"/>
      <p:bldP spid="11" grpId="0"/>
      <p:bldP spid="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32" descr="0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31194" y="595583"/>
            <a:ext cx="371475" cy="1504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2687385" y="1246280"/>
            <a:ext cx="2787650" cy="58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</a:pPr>
            <a:r>
              <a:rPr lang="zh-CN" altLang="en-US" sz="3200" b="0">
                <a:solidFill>
                  <a:schemeClr val="tx1"/>
                </a:solidFill>
                <a:ea typeface="宋体" pitchFamily="2" charset="-122"/>
              </a:rPr>
              <a:t> </a:t>
            </a:r>
            <a:r>
              <a:rPr lang="zh-CN" altLang="en-US" sz="3200">
                <a:solidFill>
                  <a:schemeClr val="tx1"/>
                </a:solidFill>
                <a:ea typeface="宋体" pitchFamily="2" charset="-122"/>
              </a:rPr>
              <a:t>桶是多少</a:t>
            </a:r>
            <a:r>
              <a:rPr lang="en-US" altLang="zh-CN" sz="3200">
                <a:solidFill>
                  <a:schemeClr val="tx1"/>
                </a:solidFill>
                <a:ea typeface="宋体" pitchFamily="2" charset="-122"/>
              </a:rPr>
              <a:t>mL</a:t>
            </a:r>
            <a:r>
              <a:rPr lang="zh-CN" altLang="en-US" sz="3200">
                <a:solidFill>
                  <a:schemeClr val="tx1"/>
                </a:solidFill>
                <a:ea typeface="宋体" pitchFamily="2" charset="-122"/>
              </a:rPr>
              <a:t>？</a:t>
            </a: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467715" y="2624250"/>
            <a:ext cx="5472112" cy="586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1.</a:t>
            </a:r>
            <a:r>
              <a:rPr lang="zh-CN" altLang="en-US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从题中你能得到哪些信息？</a:t>
            </a:r>
          </a:p>
        </p:txBody>
      </p:sp>
      <p:sp>
        <p:nvSpPr>
          <p:cNvPr id="10" name="Text Box 6"/>
          <p:cNvSpPr txBox="1">
            <a:spLocks noChangeArrowheads="1"/>
          </p:cNvSpPr>
          <p:nvPr/>
        </p:nvSpPr>
        <p:spPr bwMode="auto">
          <a:xfrm>
            <a:off x="460996" y="3372227"/>
            <a:ext cx="7195153" cy="586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2.</a:t>
            </a:r>
            <a:r>
              <a:rPr lang="zh-CN" altLang="en-US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要求   瓶水共有多少</a:t>
            </a:r>
            <a:r>
              <a:rPr lang="en-US" altLang="zh-CN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mL</a:t>
            </a:r>
            <a:r>
              <a:rPr lang="zh-CN" altLang="en-US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？怎样列式？</a:t>
            </a:r>
            <a:endParaRPr lang="en-US" altLang="zh-CN" sz="3200">
              <a:solidFill>
                <a:schemeClr val="tx1"/>
              </a:solidFill>
              <a:latin typeface="Comic Sans MS" pitchFamily="66" charset="0"/>
              <a:ea typeface="楷体_GB2312" pitchFamily="49" charset="-122"/>
            </a:endParaRPr>
          </a:p>
        </p:txBody>
      </p:sp>
      <p:sp>
        <p:nvSpPr>
          <p:cNvPr id="11" name="Text Box 6"/>
          <p:cNvSpPr txBox="1">
            <a:spLocks noChangeArrowheads="1"/>
          </p:cNvSpPr>
          <p:nvPr/>
        </p:nvSpPr>
        <p:spPr bwMode="auto">
          <a:xfrm>
            <a:off x="395147" y="4208360"/>
            <a:ext cx="7195153" cy="586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3.</a:t>
            </a:r>
            <a:r>
              <a:rPr lang="zh-CN" altLang="en-US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你是怎样想的？</a:t>
            </a:r>
            <a:endParaRPr lang="en-US" altLang="zh-CN" sz="3200">
              <a:solidFill>
                <a:schemeClr val="tx1"/>
              </a:solidFill>
              <a:latin typeface="Comic Sans MS" pitchFamily="66" charset="0"/>
              <a:ea typeface="楷体_GB2312" pitchFamily="49" charset="-122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467715" y="4797040"/>
            <a:ext cx="80021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C0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因为：每瓶水的体积</a:t>
            </a:r>
            <a:r>
              <a:rPr lang="en-US" altLang="zh-CN">
                <a:solidFill>
                  <a:srgbClr val="C0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×</a:t>
            </a:r>
            <a:r>
              <a:rPr lang="zh-CN" altLang="en-US">
                <a:solidFill>
                  <a:srgbClr val="C0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瓶数</a:t>
            </a:r>
            <a:r>
              <a:rPr lang="en-US" altLang="zh-CN">
                <a:solidFill>
                  <a:srgbClr val="C0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=</a:t>
            </a:r>
            <a:r>
              <a:rPr lang="zh-CN" altLang="en-US">
                <a:solidFill>
                  <a:srgbClr val="C0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水的总体积</a:t>
            </a: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66919245"/>
              </p:ext>
            </p:extLst>
          </p:nvPr>
        </p:nvGraphicFramePr>
        <p:xfrm>
          <a:off x="2501647" y="1039905"/>
          <a:ext cx="371475" cy="958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Equation" r:id="rId4" imgW="152334" imgH="393529" progId="">
                  <p:embed/>
                </p:oleObj>
              </mc:Choice>
              <mc:Fallback>
                <p:oleObj name="Equation" r:id="rId4" imgW="152334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501647" y="1039905"/>
                        <a:ext cx="371475" cy="9588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13456467"/>
              </p:ext>
            </p:extLst>
          </p:nvPr>
        </p:nvGraphicFramePr>
        <p:xfrm>
          <a:off x="1755523" y="3186280"/>
          <a:ext cx="371475" cy="958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Equation" r:id="rId6" imgW="152334" imgH="393529" progId="">
                  <p:embed/>
                </p:oleObj>
              </mc:Choice>
              <mc:Fallback>
                <p:oleObj name="Equation" r:id="rId6" imgW="152334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755523" y="3186280"/>
                        <a:ext cx="371475" cy="9588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7" name="组合 26"/>
          <p:cNvGrpSpPr/>
          <p:nvPr/>
        </p:nvGrpSpPr>
        <p:grpSpPr>
          <a:xfrm>
            <a:off x="395710" y="5229125"/>
            <a:ext cx="8008829" cy="1537264"/>
            <a:chOff x="395710" y="5229125"/>
            <a:chExt cx="8008829" cy="1537264"/>
          </a:xfrm>
        </p:grpSpPr>
        <p:sp>
          <p:nvSpPr>
            <p:cNvPr id="23" name="Rectangle 2"/>
            <p:cNvSpPr>
              <a:spLocks noChangeArrowheads="1"/>
            </p:cNvSpPr>
            <p:nvPr/>
          </p:nvSpPr>
          <p:spPr bwMode="auto">
            <a:xfrm>
              <a:off x="395710" y="5589150"/>
              <a:ext cx="8008829" cy="7731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buFontTx/>
                <a:buNone/>
              </a:pPr>
              <a:r>
                <a:rPr lang="zh-CN" altLang="en-US">
                  <a:latin typeface="方正姚体" panose="02010601030101010101" pitchFamily="2" charset="-122"/>
                  <a:ea typeface="方正姚体" panose="02010601030101010101" pitchFamily="2" charset="-122"/>
                </a:rPr>
                <a:t>所以</a:t>
              </a:r>
              <a:r>
                <a:rPr lang="en-US" altLang="zh-CN">
                  <a:latin typeface="方正姚体" panose="02010601030101010101" pitchFamily="2" charset="-122"/>
                  <a:ea typeface="方正姚体" panose="02010601030101010101" pitchFamily="2" charset="-122"/>
                </a:rPr>
                <a:t>500×    </a:t>
              </a:r>
              <a:r>
                <a:rPr lang="zh-CN" altLang="en-US">
                  <a:latin typeface="方正姚体" panose="02010601030101010101" pitchFamily="2" charset="-122"/>
                  <a:ea typeface="方正姚体" panose="02010601030101010101" pitchFamily="2" charset="-122"/>
                </a:rPr>
                <a:t>表示求半瓶水的体积，就是求</a:t>
              </a:r>
              <a:r>
                <a:rPr lang="en-US" altLang="zh-CN">
                  <a:latin typeface="方正姚体" panose="02010601030101010101" pitchFamily="2" charset="-122"/>
                  <a:ea typeface="方正姚体" panose="02010601030101010101" pitchFamily="2" charset="-122"/>
                </a:rPr>
                <a:t>500mL</a:t>
              </a:r>
              <a:r>
                <a:rPr lang="zh-CN" altLang="en-US">
                  <a:latin typeface="方正姚体" panose="02010601030101010101" pitchFamily="2" charset="-122"/>
                  <a:ea typeface="方正姚体" panose="02010601030101010101" pitchFamily="2" charset="-122"/>
                </a:rPr>
                <a:t>的一半，</a:t>
              </a:r>
              <a:endParaRPr lang="en-US" altLang="zh-CN">
                <a:latin typeface="方正姚体" panose="02010601030101010101" pitchFamily="2" charset="-122"/>
                <a:ea typeface="方正姚体" panose="02010601030101010101" pitchFamily="2" charset="-122"/>
              </a:endParaRPr>
            </a:p>
            <a:p>
              <a:pPr>
                <a:buFontTx/>
                <a:buNone/>
              </a:pPr>
              <a:endParaRPr lang="en-US" altLang="zh-CN">
                <a:latin typeface="方正姚体" panose="02010601030101010101" pitchFamily="2" charset="-122"/>
                <a:ea typeface="方正姚体" panose="02010601030101010101" pitchFamily="2" charset="-122"/>
              </a:endParaRPr>
            </a:p>
            <a:p>
              <a:pPr>
                <a:buFontTx/>
                <a:buNone/>
              </a:pPr>
              <a:r>
                <a:rPr lang="zh-CN" altLang="en-US">
                  <a:latin typeface="方正姚体" panose="02010601030101010101" pitchFamily="2" charset="-122"/>
                  <a:ea typeface="方正姚体" panose="02010601030101010101" pitchFamily="2" charset="-122"/>
                </a:rPr>
                <a:t>也就是求</a:t>
              </a:r>
              <a:r>
                <a:rPr lang="en-US" altLang="zh-CN">
                  <a:latin typeface="方正姚体" panose="02010601030101010101" pitchFamily="2" charset="-122"/>
                  <a:ea typeface="方正姚体" panose="02010601030101010101" pitchFamily="2" charset="-122"/>
                </a:rPr>
                <a:t>500m</a:t>
              </a:r>
              <a:r>
                <a:rPr lang="zh-CN" altLang="en-US">
                  <a:latin typeface="方正姚体" panose="02010601030101010101" pitchFamily="2" charset="-122"/>
                  <a:ea typeface="方正姚体" panose="02010601030101010101" pitchFamily="2" charset="-122"/>
                </a:rPr>
                <a:t>L的     （几分之几）。</a:t>
              </a:r>
            </a:p>
          </p:txBody>
        </p:sp>
        <p:graphicFrame>
          <p:nvGraphicFramePr>
            <p:cNvPr id="7" name="对象 6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949922213"/>
                </p:ext>
              </p:extLst>
            </p:nvPr>
          </p:nvGraphicFramePr>
          <p:xfrm>
            <a:off x="1740426" y="5229125"/>
            <a:ext cx="311399" cy="795991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8" name="Equation" r:id="rId8" imgW="152334" imgH="393529" progId="">
                    <p:embed/>
                  </p:oleObj>
                </mc:Choice>
                <mc:Fallback>
                  <p:oleObj name="Equation" r:id="rId8" imgW="152334" imgH="393529" progId="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740426" y="5229125"/>
                          <a:ext cx="311399" cy="795991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pSp>
          <p:nvGrpSpPr>
            <p:cNvPr id="24" name="组合 23"/>
            <p:cNvGrpSpPr/>
            <p:nvPr/>
          </p:nvGrpSpPr>
          <p:grpSpPr>
            <a:xfrm>
              <a:off x="2699870" y="5868184"/>
              <a:ext cx="936065" cy="898205"/>
              <a:chOff x="6813735" y="1830480"/>
              <a:chExt cx="936065" cy="906997"/>
            </a:xfrm>
          </p:grpSpPr>
          <p:sp>
            <p:nvSpPr>
              <p:cNvPr id="12" name="TextBox 11"/>
              <p:cNvSpPr txBox="1"/>
              <p:nvPr/>
            </p:nvSpPr>
            <p:spPr>
              <a:xfrm>
                <a:off x="6813735" y="1830480"/>
                <a:ext cx="93606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zh-CN" altLang="en-US"/>
                  <a:t>（  ）</a:t>
                </a:r>
              </a:p>
            </p:txBody>
          </p:sp>
          <p:grpSp>
            <p:nvGrpSpPr>
              <p:cNvPr id="15" name="组合 14"/>
              <p:cNvGrpSpPr/>
              <p:nvPr/>
            </p:nvGrpSpPr>
            <p:grpSpPr>
              <a:xfrm>
                <a:off x="6813735" y="2275812"/>
                <a:ext cx="936065" cy="461665"/>
                <a:chOff x="6813735" y="2275812"/>
                <a:chExt cx="936065" cy="461665"/>
              </a:xfrm>
            </p:grpSpPr>
            <p:sp>
              <p:nvSpPr>
                <p:cNvPr id="22" name="TextBox 21"/>
                <p:cNvSpPr txBox="1"/>
                <p:nvPr/>
              </p:nvSpPr>
              <p:spPr>
                <a:xfrm>
                  <a:off x="6813735" y="2275812"/>
                  <a:ext cx="936065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r>
                    <a:rPr lang="zh-CN" altLang="en-US"/>
                    <a:t>（  ）</a:t>
                  </a:r>
                </a:p>
              </p:txBody>
            </p:sp>
            <p:cxnSp>
              <p:nvCxnSpPr>
                <p:cNvPr id="14" name="直接连接符 13"/>
                <p:cNvCxnSpPr/>
                <p:nvPr/>
              </p:nvCxnSpPr>
              <p:spPr>
                <a:xfrm>
                  <a:off x="7111402" y="2275813"/>
                  <a:ext cx="350378" cy="0"/>
                </a:xfrm>
                <a:prstGeom prst="line">
                  <a:avLst/>
                </a:prstGeom>
                <a:ln w="190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</p:spTree>
    <p:extLst>
      <p:ext uri="{BB962C8B-B14F-4D97-AF65-F5344CB8AC3E}">
        <p14:creationId xmlns:p14="http://schemas.microsoft.com/office/powerpoint/2010/main" val="280653201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2687385" y="1246280"/>
            <a:ext cx="2787650" cy="58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</a:pPr>
            <a:r>
              <a:rPr lang="zh-CN" altLang="en-US" sz="3200" b="0">
                <a:solidFill>
                  <a:schemeClr val="tx1"/>
                </a:solidFill>
                <a:ea typeface="宋体" pitchFamily="2" charset="-122"/>
              </a:rPr>
              <a:t> </a:t>
            </a:r>
            <a:r>
              <a:rPr lang="zh-CN" altLang="en-US" sz="3200">
                <a:solidFill>
                  <a:schemeClr val="tx1"/>
                </a:solidFill>
                <a:ea typeface="宋体" pitchFamily="2" charset="-122"/>
              </a:rPr>
              <a:t>瓶是多少</a:t>
            </a:r>
            <a:r>
              <a:rPr lang="en-US" altLang="zh-CN" sz="3200">
                <a:solidFill>
                  <a:schemeClr val="tx1"/>
                </a:solidFill>
                <a:ea typeface="宋体" pitchFamily="2" charset="-122"/>
              </a:rPr>
              <a:t>mL</a:t>
            </a:r>
            <a:r>
              <a:rPr lang="zh-CN" altLang="en-US" sz="3200">
                <a:solidFill>
                  <a:schemeClr val="tx1"/>
                </a:solidFill>
                <a:ea typeface="宋体" pitchFamily="2" charset="-122"/>
              </a:rPr>
              <a:t>？</a:t>
            </a: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467715" y="2624250"/>
            <a:ext cx="5472112" cy="586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1.</a:t>
            </a:r>
            <a:r>
              <a:rPr lang="zh-CN" altLang="en-US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从题中你能得到哪些信息？</a:t>
            </a:r>
          </a:p>
        </p:txBody>
      </p:sp>
      <p:sp>
        <p:nvSpPr>
          <p:cNvPr id="10" name="Text Box 6"/>
          <p:cNvSpPr txBox="1">
            <a:spLocks noChangeArrowheads="1"/>
          </p:cNvSpPr>
          <p:nvPr/>
        </p:nvSpPr>
        <p:spPr bwMode="auto">
          <a:xfrm>
            <a:off x="460996" y="3372227"/>
            <a:ext cx="7195153" cy="586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2.</a:t>
            </a:r>
            <a:r>
              <a:rPr lang="zh-CN" altLang="en-US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要求   瓶水共有多少</a:t>
            </a:r>
            <a:r>
              <a:rPr lang="en-US" altLang="zh-CN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mL</a:t>
            </a:r>
            <a:r>
              <a:rPr lang="zh-CN" altLang="en-US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？怎样列式？</a:t>
            </a:r>
            <a:endParaRPr lang="en-US" altLang="zh-CN" sz="3200">
              <a:solidFill>
                <a:schemeClr val="tx1"/>
              </a:solidFill>
              <a:latin typeface="Comic Sans MS" pitchFamily="66" charset="0"/>
              <a:ea typeface="楷体_GB2312" pitchFamily="49" charset="-122"/>
            </a:endParaRPr>
          </a:p>
        </p:txBody>
      </p:sp>
      <p:sp>
        <p:nvSpPr>
          <p:cNvPr id="11" name="Text Box 6"/>
          <p:cNvSpPr txBox="1">
            <a:spLocks noChangeArrowheads="1"/>
          </p:cNvSpPr>
          <p:nvPr/>
        </p:nvSpPr>
        <p:spPr bwMode="auto">
          <a:xfrm>
            <a:off x="395147" y="4208360"/>
            <a:ext cx="7195153" cy="586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3.</a:t>
            </a:r>
            <a:r>
              <a:rPr lang="zh-CN" altLang="en-US" sz="3200">
                <a:solidFill>
                  <a:schemeClr val="tx1"/>
                </a:solidFill>
                <a:latin typeface="Comic Sans MS" pitchFamily="66" charset="0"/>
                <a:ea typeface="楷体_GB2312" pitchFamily="49" charset="-122"/>
              </a:rPr>
              <a:t>你是怎样想的？</a:t>
            </a:r>
            <a:endParaRPr lang="en-US" altLang="zh-CN" sz="3200">
              <a:solidFill>
                <a:schemeClr val="tx1"/>
              </a:solidFill>
              <a:latin typeface="Comic Sans MS" pitchFamily="66" charset="0"/>
              <a:ea typeface="楷体_GB2312" pitchFamily="49" charset="-122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467715" y="4829041"/>
            <a:ext cx="80021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C00000"/>
                </a:solidFill>
              </a:rPr>
              <a:t>因为：每瓶水的体积</a:t>
            </a:r>
            <a:r>
              <a:rPr lang="en-US" altLang="zh-CN">
                <a:solidFill>
                  <a:srgbClr val="C00000"/>
                </a:solidFill>
              </a:rPr>
              <a:t>×</a:t>
            </a:r>
            <a:r>
              <a:rPr lang="zh-CN" altLang="en-US">
                <a:solidFill>
                  <a:srgbClr val="C00000"/>
                </a:solidFill>
              </a:rPr>
              <a:t>瓶数</a:t>
            </a:r>
            <a:r>
              <a:rPr lang="en-US" altLang="zh-CN">
                <a:solidFill>
                  <a:srgbClr val="C00000"/>
                </a:solidFill>
              </a:rPr>
              <a:t>=</a:t>
            </a:r>
            <a:r>
              <a:rPr lang="zh-CN" altLang="en-US">
                <a:solidFill>
                  <a:srgbClr val="C00000"/>
                </a:solidFill>
              </a:rPr>
              <a:t>水的总体积</a:t>
            </a: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33165202"/>
              </p:ext>
            </p:extLst>
          </p:nvPr>
        </p:nvGraphicFramePr>
        <p:xfrm>
          <a:off x="2501647" y="1058955"/>
          <a:ext cx="371475" cy="958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Equation" r:id="rId2" imgW="152334" imgH="393529" progId="">
                  <p:embed/>
                </p:oleObj>
              </mc:Choice>
              <mc:Fallback>
                <p:oleObj name="Equation" r:id="rId2" imgW="152334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501647" y="1058955"/>
                        <a:ext cx="371475" cy="9588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70177499"/>
              </p:ext>
            </p:extLst>
          </p:nvPr>
        </p:nvGraphicFramePr>
        <p:xfrm>
          <a:off x="1941513" y="3141663"/>
          <a:ext cx="371475" cy="958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Equation" r:id="rId4" imgW="152334" imgH="393529" progId="">
                  <p:embed/>
                </p:oleObj>
              </mc:Choice>
              <mc:Fallback>
                <p:oleObj name="Equation" r:id="rId4" imgW="152334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941513" y="3141663"/>
                        <a:ext cx="371475" cy="9588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5" name="组合 24"/>
          <p:cNvGrpSpPr/>
          <p:nvPr/>
        </p:nvGrpSpPr>
        <p:grpSpPr>
          <a:xfrm>
            <a:off x="467715" y="5169615"/>
            <a:ext cx="7776540" cy="1505514"/>
            <a:chOff x="467715" y="5169615"/>
            <a:chExt cx="7776540" cy="1505514"/>
          </a:xfrm>
        </p:grpSpPr>
        <p:sp>
          <p:nvSpPr>
            <p:cNvPr id="23" name="Rectangle 2"/>
            <p:cNvSpPr>
              <a:spLocks noChangeArrowheads="1"/>
            </p:cNvSpPr>
            <p:nvPr/>
          </p:nvSpPr>
          <p:spPr bwMode="auto">
            <a:xfrm>
              <a:off x="467715" y="5517145"/>
              <a:ext cx="7776540" cy="7731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buFontTx/>
                <a:buNone/>
              </a:pPr>
              <a:r>
                <a:rPr lang="zh-CN" altLang="en-US">
                  <a:latin typeface="Arial"/>
                  <a:ea typeface="宋体" pitchFamily="2" charset="-122"/>
                </a:rPr>
                <a:t>所以</a:t>
              </a:r>
              <a:r>
                <a:rPr lang="en-US" altLang="zh-CN">
                  <a:latin typeface="Arial"/>
                  <a:ea typeface="宋体" pitchFamily="2" charset="-122"/>
                </a:rPr>
                <a:t>500×  </a:t>
              </a:r>
              <a:r>
                <a:rPr lang="zh-CN" altLang="en-US">
                  <a:latin typeface="Arial"/>
                  <a:ea typeface="宋体" pitchFamily="2" charset="-122"/>
                </a:rPr>
                <a:t>表示求   瓶水的体积，就是求</a:t>
              </a:r>
              <a:r>
                <a:rPr lang="en-US" altLang="zh-CN">
                  <a:latin typeface="Arial"/>
                  <a:ea typeface="宋体" pitchFamily="2" charset="-122"/>
                </a:rPr>
                <a:t>500m</a:t>
              </a:r>
              <a:r>
                <a:rPr lang="zh-CN" altLang="en-US">
                  <a:latin typeface="Times New Roman" charset="0"/>
                  <a:ea typeface="宋体" pitchFamily="2" charset="-122"/>
                </a:rPr>
                <a:t>L</a:t>
              </a:r>
              <a:r>
                <a:rPr lang="zh-CN" altLang="en-US">
                  <a:latin typeface="Arial"/>
                  <a:ea typeface="宋体" pitchFamily="2" charset="-122"/>
                </a:rPr>
                <a:t>的   ，</a:t>
              </a:r>
              <a:endParaRPr lang="en-US" altLang="zh-CN">
                <a:latin typeface="Arial"/>
                <a:ea typeface="宋体" pitchFamily="2" charset="-122"/>
              </a:endParaRPr>
            </a:p>
            <a:p>
              <a:pPr>
                <a:buFontTx/>
                <a:buNone/>
              </a:pPr>
              <a:endParaRPr lang="en-US" altLang="zh-CN">
                <a:latin typeface="Arial"/>
                <a:ea typeface="宋体" pitchFamily="2" charset="-122"/>
              </a:endParaRPr>
            </a:p>
            <a:p>
              <a:pPr>
                <a:buFontTx/>
                <a:buNone/>
              </a:pPr>
              <a:r>
                <a:rPr lang="zh-CN" altLang="en-US">
                  <a:latin typeface="Arial"/>
                  <a:ea typeface="宋体" pitchFamily="2" charset="-122"/>
                </a:rPr>
                <a:t>也就是求</a:t>
              </a:r>
              <a:r>
                <a:rPr lang="en-US" altLang="zh-CN">
                  <a:latin typeface="Arial"/>
                  <a:ea typeface="宋体" pitchFamily="2" charset="-122"/>
                </a:rPr>
                <a:t>500m</a:t>
              </a:r>
              <a:r>
                <a:rPr lang="zh-CN" altLang="en-US">
                  <a:latin typeface="Times New Roman" charset="0"/>
                  <a:ea typeface="宋体" pitchFamily="2" charset="-122"/>
                </a:rPr>
                <a:t>L </a:t>
              </a:r>
              <a:r>
                <a:rPr lang="zh-CN" altLang="en-US">
                  <a:latin typeface="Arial"/>
                  <a:ea typeface="宋体" pitchFamily="2" charset="-122"/>
                </a:rPr>
                <a:t>的   </a:t>
              </a:r>
              <a:r>
                <a:rPr lang="zh-CN" altLang="en-US">
                  <a:latin typeface="Arial"/>
                </a:rPr>
                <a:t>（</a:t>
              </a:r>
              <a:r>
                <a:rPr lang="zh-CN" altLang="en-US">
                  <a:latin typeface="Arial"/>
                  <a:ea typeface="宋体" pitchFamily="2" charset="-122"/>
                </a:rPr>
                <a:t>几分之几）。</a:t>
              </a:r>
            </a:p>
          </p:txBody>
        </p:sp>
        <p:graphicFrame>
          <p:nvGraphicFramePr>
            <p:cNvPr id="7" name="对象 6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233889626"/>
                </p:ext>
              </p:extLst>
            </p:nvPr>
          </p:nvGraphicFramePr>
          <p:xfrm>
            <a:off x="1941760" y="5189236"/>
            <a:ext cx="254075" cy="65581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1" name="Equation" r:id="rId6" imgW="152334" imgH="393529" progId="">
                    <p:embed/>
                  </p:oleObj>
                </mc:Choice>
                <mc:Fallback>
                  <p:oleObj name="Equation" r:id="rId6" imgW="152334" imgH="393529" progId="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941760" y="5189236"/>
                          <a:ext cx="254075" cy="655817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8" name="对象 7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563050619"/>
                </p:ext>
              </p:extLst>
            </p:nvPr>
          </p:nvGraphicFramePr>
          <p:xfrm>
            <a:off x="3093915" y="5188532"/>
            <a:ext cx="254000" cy="65722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2" name="Equation" r:id="rId8" imgW="152334" imgH="393529" progId="">
                    <p:embed/>
                  </p:oleObj>
                </mc:Choice>
                <mc:Fallback>
                  <p:oleObj name="Equation" r:id="rId8" imgW="152334" imgH="393529" progId="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3093915" y="5188532"/>
                          <a:ext cx="254000" cy="657225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2" name="对象 11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528469285"/>
                </p:ext>
              </p:extLst>
            </p:nvPr>
          </p:nvGraphicFramePr>
          <p:xfrm>
            <a:off x="7414651" y="5169615"/>
            <a:ext cx="254000" cy="65722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3" name="Equation" r:id="rId9" imgW="152334" imgH="393529" progId="">
                    <p:embed/>
                  </p:oleObj>
                </mc:Choice>
                <mc:Fallback>
                  <p:oleObj name="Equation" r:id="rId9" imgW="152334" imgH="393529" progId="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7414651" y="5169615"/>
                          <a:ext cx="254000" cy="657225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pSp>
          <p:nvGrpSpPr>
            <p:cNvPr id="15" name="组合 14"/>
            <p:cNvGrpSpPr/>
            <p:nvPr/>
          </p:nvGrpSpPr>
          <p:grpSpPr>
            <a:xfrm>
              <a:off x="2879882" y="5867542"/>
              <a:ext cx="936065" cy="807587"/>
              <a:chOff x="2879882" y="5867542"/>
              <a:chExt cx="936065" cy="807587"/>
            </a:xfrm>
          </p:grpSpPr>
          <p:sp>
            <p:nvSpPr>
              <p:cNvPr id="22" name="TextBox 21"/>
              <p:cNvSpPr txBox="1"/>
              <p:nvPr/>
            </p:nvSpPr>
            <p:spPr>
              <a:xfrm>
                <a:off x="2879882" y="5867542"/>
                <a:ext cx="936065" cy="4571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zh-CN" altLang="en-US"/>
                  <a:t>（  ）</a:t>
                </a:r>
              </a:p>
            </p:txBody>
          </p:sp>
          <p:sp>
            <p:nvSpPr>
              <p:cNvPr id="24" name="TextBox 23"/>
              <p:cNvSpPr txBox="1"/>
              <p:nvPr/>
            </p:nvSpPr>
            <p:spPr>
              <a:xfrm>
                <a:off x="2879882" y="6217939"/>
                <a:ext cx="936065" cy="4571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zh-CN" altLang="en-US"/>
                  <a:t>（  ）</a:t>
                </a:r>
              </a:p>
            </p:txBody>
          </p:sp>
          <p:cxnSp>
            <p:nvCxnSpPr>
              <p:cNvPr id="14" name="直接连接符 13"/>
              <p:cNvCxnSpPr/>
              <p:nvPr/>
            </p:nvCxnSpPr>
            <p:spPr>
              <a:xfrm>
                <a:off x="3093915" y="6290283"/>
                <a:ext cx="432030" cy="0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0" name="Picture 36" descr="07"/>
          <p:cNvPicPr>
            <a:picLocks noChangeAspect="1" noChangeArrowheads="1"/>
          </p:cNvPicPr>
          <p:nvPr/>
        </p:nvPicPr>
        <p:blipFill>
          <a:blip r:embed="rId10"/>
          <a:stretch>
            <a:fillRect/>
          </a:stretch>
        </p:blipFill>
        <p:spPr bwMode="auto">
          <a:xfrm>
            <a:off x="1913667" y="532753"/>
            <a:ext cx="371475" cy="165621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321580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36" descr="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67806" y="1340855"/>
            <a:ext cx="415054" cy="1428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 Box 6"/>
          <p:cNvSpPr txBox="1">
            <a:spLocks noChangeArrowheads="1"/>
          </p:cNvSpPr>
          <p:nvPr/>
        </p:nvSpPr>
        <p:spPr bwMode="auto">
          <a:xfrm>
            <a:off x="2150429" y="1890123"/>
            <a:ext cx="278765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</a:pPr>
            <a:r>
              <a:rPr lang="zh-CN" altLang="en-US" sz="3200">
                <a:solidFill>
                  <a:schemeClr val="tx1"/>
                </a:solidFill>
                <a:ea typeface="宋体" pitchFamily="2" charset="-122"/>
              </a:rPr>
              <a:t>瓶是多少</a:t>
            </a:r>
            <a:r>
              <a:rPr lang="en-US" altLang="zh-CN" sz="3200">
                <a:solidFill>
                  <a:schemeClr val="tx1"/>
                </a:solidFill>
                <a:ea typeface="宋体" pitchFamily="2" charset="-122"/>
              </a:rPr>
              <a:t>mL</a:t>
            </a:r>
            <a:r>
              <a:rPr lang="zh-CN" altLang="en-US" sz="3200">
                <a:solidFill>
                  <a:schemeClr val="tx1"/>
                </a:solidFill>
                <a:ea typeface="宋体" pitchFamily="2" charset="-122"/>
              </a:rPr>
              <a:t>？</a:t>
            </a:r>
          </a:p>
        </p:txBody>
      </p:sp>
      <p:pic>
        <p:nvPicPr>
          <p:cNvPr id="19" name="Picture 32" descr="0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17251" y="1340854"/>
            <a:ext cx="415054" cy="1462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 Box 6"/>
          <p:cNvSpPr txBox="1">
            <a:spLocks noChangeArrowheads="1"/>
          </p:cNvSpPr>
          <p:nvPr/>
        </p:nvSpPr>
        <p:spPr bwMode="auto">
          <a:xfrm>
            <a:off x="6341848" y="1850558"/>
            <a:ext cx="2787650" cy="58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</a:pPr>
            <a:r>
              <a:rPr lang="zh-CN" altLang="en-US" sz="3200" b="0">
                <a:solidFill>
                  <a:schemeClr val="tx1"/>
                </a:solidFill>
                <a:ea typeface="宋体" pitchFamily="2" charset="-122"/>
              </a:rPr>
              <a:t> 瓶</a:t>
            </a:r>
            <a:r>
              <a:rPr lang="zh-CN" altLang="en-US" sz="3200">
                <a:solidFill>
                  <a:schemeClr val="tx1"/>
                </a:solidFill>
                <a:ea typeface="宋体" pitchFamily="2" charset="-122"/>
              </a:rPr>
              <a:t>是多少</a:t>
            </a:r>
            <a:r>
              <a:rPr lang="en-US" altLang="zh-CN" sz="3200">
                <a:solidFill>
                  <a:schemeClr val="tx1"/>
                </a:solidFill>
                <a:ea typeface="宋体" pitchFamily="2" charset="-122"/>
              </a:rPr>
              <a:t>mL</a:t>
            </a:r>
            <a:r>
              <a:rPr lang="zh-CN" altLang="en-US" sz="3200">
                <a:solidFill>
                  <a:schemeClr val="tx1"/>
                </a:solidFill>
                <a:ea typeface="宋体" pitchFamily="2" charset="-122"/>
              </a:rPr>
              <a:t>？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3730" y="4221055"/>
            <a:ext cx="78334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/>
                </a:solidFill>
              </a:rPr>
              <a:t>观察比较以上两个算式，有什么共同之处？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55735" y="5013110"/>
            <a:ext cx="783341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>
                <a:latin typeface="方正姚体" panose="02010601030101010101" pitchFamily="2" charset="-122"/>
                <a:ea typeface="方正姚体" panose="02010601030101010101" pitchFamily="2" charset="-122"/>
              </a:rPr>
              <a:t>一个数乘几分之几表示求这个数的几分之几是多少？</a:t>
            </a: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92905297"/>
              </p:ext>
            </p:extLst>
          </p:nvPr>
        </p:nvGraphicFramePr>
        <p:xfrm>
          <a:off x="6156110" y="1606090"/>
          <a:ext cx="371475" cy="958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Equation" r:id="rId4" imgW="152334" imgH="393529" progId="">
                  <p:embed/>
                </p:oleObj>
              </mc:Choice>
              <mc:Fallback>
                <p:oleObj name="Equation" r:id="rId4" imgW="152334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156110" y="1606090"/>
                        <a:ext cx="371475" cy="9588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18639633"/>
              </p:ext>
            </p:extLst>
          </p:nvPr>
        </p:nvGraphicFramePr>
        <p:xfrm>
          <a:off x="1815406" y="1697319"/>
          <a:ext cx="371475" cy="958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name="Equation" r:id="rId6" imgW="152334" imgH="393529" progId="">
                  <p:embed/>
                </p:oleObj>
              </mc:Choice>
              <mc:Fallback>
                <p:oleObj name="Equation" r:id="rId6" imgW="152334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815406" y="1697319"/>
                        <a:ext cx="371475" cy="9588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矩形 2">
            <a:extLst>
              <a:ext uri="{FF2B5EF4-FFF2-40B4-BE49-F238E27FC236}">
                <a16:creationId xmlns:a16="http://schemas.microsoft.com/office/drawing/2014/main" id="{55FB6039-822F-454F-9E6F-9F97F0BB9450}"/>
              </a:ext>
            </a:extLst>
          </p:cNvPr>
          <p:cNvSpPr/>
          <p:nvPr/>
        </p:nvSpPr>
        <p:spPr>
          <a:xfrm>
            <a:off x="1668211" y="3281270"/>
            <a:ext cx="109356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>
                <a:latin typeface="Arial"/>
              </a:rPr>
              <a:t>500× </a:t>
            </a:r>
            <a:endParaRPr lang="zh-CN" altLang="en-US"/>
          </a:p>
        </p:txBody>
      </p:sp>
      <p:graphicFrame>
        <p:nvGraphicFramePr>
          <p:cNvPr id="14" name="对象 13">
            <a:extLst>
              <a:ext uri="{FF2B5EF4-FFF2-40B4-BE49-F238E27FC236}">
                <a16:creationId xmlns:a16="http://schemas.microsoft.com/office/drawing/2014/main" id="{B1582B6B-7125-4E1F-9386-63FBBBE7A62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35216872"/>
              </p:ext>
            </p:extLst>
          </p:nvPr>
        </p:nvGraphicFramePr>
        <p:xfrm>
          <a:off x="2576042" y="2954841"/>
          <a:ext cx="371475" cy="958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name="Equation" r:id="rId8" imgW="152334" imgH="393529" progId="">
                  <p:embed/>
                </p:oleObj>
              </mc:Choice>
              <mc:Fallback>
                <p:oleObj name="Equation" r:id="rId8" imgW="152334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576042" y="2954841"/>
                        <a:ext cx="371475" cy="9588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矩形 14">
            <a:extLst>
              <a:ext uri="{FF2B5EF4-FFF2-40B4-BE49-F238E27FC236}">
                <a16:creationId xmlns:a16="http://schemas.microsoft.com/office/drawing/2014/main" id="{61D43545-B6FD-402C-8B35-A6324BE9C276}"/>
              </a:ext>
            </a:extLst>
          </p:cNvPr>
          <p:cNvSpPr/>
          <p:nvPr/>
        </p:nvSpPr>
        <p:spPr>
          <a:xfrm>
            <a:off x="5609325" y="3294029"/>
            <a:ext cx="109356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>
                <a:latin typeface="Arial"/>
              </a:rPr>
              <a:t>500× </a:t>
            </a:r>
            <a:endParaRPr lang="zh-CN" altLang="en-US"/>
          </a:p>
        </p:txBody>
      </p:sp>
      <p:graphicFrame>
        <p:nvGraphicFramePr>
          <p:cNvPr id="16" name="对象 15">
            <a:extLst>
              <a:ext uri="{FF2B5EF4-FFF2-40B4-BE49-F238E27FC236}">
                <a16:creationId xmlns:a16="http://schemas.microsoft.com/office/drawing/2014/main" id="{44A7EFA0-429F-489B-B8B2-79B4F4E50CB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26335294"/>
              </p:ext>
            </p:extLst>
          </p:nvPr>
        </p:nvGraphicFramePr>
        <p:xfrm>
          <a:off x="6561365" y="2949575"/>
          <a:ext cx="371475" cy="958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name="Equation" r:id="rId9" imgW="152334" imgH="393529" progId="">
                  <p:embed/>
                </p:oleObj>
              </mc:Choice>
              <mc:Fallback>
                <p:oleObj name="Equation" r:id="rId9" imgW="152334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561365" y="2949575"/>
                        <a:ext cx="371475" cy="9588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mph" presetSubtype="0" dur="5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5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685800" y="728257"/>
            <a:ext cx="3851275" cy="64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C00000"/>
                </a:solidFill>
                <a:latin typeface="黑体" pitchFamily="49" charset="-122"/>
                <a:ea typeface="黑体" pitchFamily="49" charset="-122"/>
              </a:rPr>
              <a:t>巩固练习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4782" y="1484865"/>
            <a:ext cx="72714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/>
                </a:solidFill>
              </a:rPr>
              <a:t>（</a:t>
            </a:r>
            <a:r>
              <a:rPr lang="en-US" altLang="zh-CN" sz="3200">
                <a:solidFill>
                  <a:schemeClr val="tx1"/>
                </a:solidFill>
              </a:rPr>
              <a:t>1</a:t>
            </a:r>
            <a:r>
              <a:rPr lang="zh-CN" altLang="en-US" sz="3200">
                <a:solidFill>
                  <a:schemeClr val="tx1"/>
                </a:solidFill>
              </a:rPr>
              <a:t>）说一说下面的算式表示什么？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2276920"/>
            <a:ext cx="13026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/>
                </a:solidFill>
              </a:rPr>
              <a:t>8×</a:t>
            </a:r>
            <a:endParaRPr lang="zh-CN" altLang="en-US" sz="3200">
              <a:solidFill>
                <a:schemeClr val="tx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195834" y="2276920"/>
            <a:ext cx="56883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>
                <a:latin typeface="方正姚体" panose="02010601030101010101" pitchFamily="2" charset="-122"/>
                <a:ea typeface="方正姚体" panose="02010601030101010101" pitchFamily="2" charset="-122"/>
              </a:rPr>
              <a:t>表示</a:t>
            </a:r>
            <a:r>
              <a:rPr lang="en-US" altLang="zh-CN" sz="3200">
                <a:latin typeface="方正姚体" panose="02010601030101010101" pitchFamily="2" charset="-122"/>
                <a:ea typeface="方正姚体" panose="02010601030101010101" pitchFamily="2" charset="-122"/>
              </a:rPr>
              <a:t>8</a:t>
            </a:r>
            <a:r>
              <a:rPr lang="zh-CN" altLang="en-US" sz="3200">
                <a:latin typeface="方正姚体" panose="02010601030101010101" pitchFamily="2" charset="-122"/>
                <a:ea typeface="方正姚体" panose="02010601030101010101" pitchFamily="2" charset="-122"/>
              </a:rPr>
              <a:t>的三分之一是多少。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267839" y="4035460"/>
            <a:ext cx="46803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>
                <a:latin typeface="方正姚体" panose="02010601030101010101" pitchFamily="2" charset="-122"/>
                <a:ea typeface="方正姚体" panose="02010601030101010101" pitchFamily="2" charset="-122"/>
              </a:rPr>
              <a:t>表示</a:t>
            </a:r>
            <a:r>
              <a:rPr lang="en-US" altLang="zh-CN" sz="3200">
                <a:latin typeface="方正姚体" panose="02010601030101010101" pitchFamily="2" charset="-122"/>
                <a:ea typeface="方正姚体" panose="02010601030101010101" pitchFamily="2" charset="-122"/>
              </a:rPr>
              <a:t>6</a:t>
            </a:r>
            <a:r>
              <a:rPr lang="zh-CN" altLang="en-US" sz="3200">
                <a:latin typeface="方正姚体" panose="02010601030101010101" pitchFamily="2" charset="-122"/>
                <a:ea typeface="方正姚体" panose="02010601030101010101" pitchFamily="2" charset="-122"/>
              </a:rPr>
              <a:t>的五分之二是多少。</a:t>
            </a:r>
          </a:p>
        </p:txBody>
      </p:sp>
      <p:graphicFrame>
        <p:nvGraphicFramePr>
          <p:cNvPr id="6" name="对象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29435023"/>
              </p:ext>
            </p:extLst>
          </p:nvPr>
        </p:nvGraphicFramePr>
        <p:xfrm>
          <a:off x="1492250" y="2070100"/>
          <a:ext cx="339725" cy="958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name="Equation" r:id="rId2" imgW="139639" imgH="393529" progId="">
                  <p:embed/>
                </p:oleObj>
              </mc:Choice>
              <mc:Fallback>
                <p:oleObj name="Equation" r:id="rId2" imgW="139639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492250" y="2070100"/>
                        <a:ext cx="339725" cy="9588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0" name="组合 9"/>
          <p:cNvGrpSpPr/>
          <p:nvPr/>
        </p:nvGrpSpPr>
        <p:grpSpPr>
          <a:xfrm>
            <a:off x="685799" y="3817938"/>
            <a:ext cx="1302645" cy="958850"/>
            <a:chOff x="685799" y="3817938"/>
            <a:chExt cx="1302645" cy="958850"/>
          </a:xfrm>
        </p:grpSpPr>
        <p:sp>
          <p:nvSpPr>
            <p:cNvPr id="5" name="TextBox 4"/>
            <p:cNvSpPr txBox="1"/>
            <p:nvPr/>
          </p:nvSpPr>
          <p:spPr>
            <a:xfrm>
              <a:off x="685799" y="4005040"/>
              <a:ext cx="130264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en-US" altLang="zh-CN" sz="3200">
                  <a:solidFill>
                    <a:schemeClr val="tx1"/>
                  </a:solidFill>
                </a:rPr>
                <a:t>6×</a:t>
              </a:r>
              <a:endParaRPr lang="zh-CN" altLang="en-US" sz="3200">
                <a:solidFill>
                  <a:schemeClr val="tx1"/>
                </a:solidFill>
              </a:endParaRPr>
            </a:p>
          </p:txBody>
        </p:sp>
        <p:graphicFrame>
          <p:nvGraphicFramePr>
            <p:cNvPr id="7" name="对象 6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811586202"/>
                </p:ext>
              </p:extLst>
            </p:nvPr>
          </p:nvGraphicFramePr>
          <p:xfrm>
            <a:off x="1385888" y="3817938"/>
            <a:ext cx="371475" cy="95885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9" name="Equation" r:id="rId4" imgW="152334" imgH="393529" progId="">
                    <p:embed/>
                  </p:oleObj>
                </mc:Choice>
                <mc:Fallback>
                  <p:oleObj name="Equation" r:id="rId4" imgW="152334" imgH="393529" progId="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385888" y="3817938"/>
                          <a:ext cx="371475" cy="95885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</p:spTree>
    <p:extLst>
      <p:ext uri="{BB962C8B-B14F-4D97-AF65-F5344CB8AC3E}">
        <p14:creationId xmlns:p14="http://schemas.microsoft.com/office/powerpoint/2010/main" val="280653201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5"/>
          <p:cNvSpPr txBox="1"/>
          <p:nvPr/>
        </p:nvSpPr>
        <p:spPr>
          <a:xfrm>
            <a:off x="375902" y="1844890"/>
            <a:ext cx="842458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/>
                </a:solidFill>
                <a:latin typeface="楷体_GB2312"/>
              </a:rPr>
              <a:t>    一袋面粉</a:t>
            </a:r>
            <a:r>
              <a:rPr lang="en-US" altLang="zh-CN" sz="3200">
                <a:solidFill>
                  <a:schemeClr val="tx1"/>
                </a:solidFill>
                <a:latin typeface="楷体_GB2312"/>
              </a:rPr>
              <a:t>3</a:t>
            </a:r>
            <a:r>
              <a:rPr lang="zh-CN" altLang="en-US" sz="3200">
                <a:solidFill>
                  <a:schemeClr val="tx1"/>
                </a:solidFill>
                <a:latin typeface="楷体_GB2312"/>
              </a:rPr>
              <a:t>千克，已经吃了它的 ，    吃了多少千克？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987890" y="2924965"/>
            <a:ext cx="25692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800">
                <a:solidFill>
                  <a:schemeClr val="tx1"/>
                </a:solidFill>
              </a:rPr>
              <a:t>□</a:t>
            </a:r>
            <a:r>
              <a:rPr lang="en-US" altLang="zh-CN" sz="3200">
                <a:solidFill>
                  <a:schemeClr val="tx1"/>
                </a:solidFill>
              </a:rPr>
              <a:t> × </a:t>
            </a:r>
            <a:r>
              <a:rPr lang="zh-CN" altLang="en-US" sz="4800">
                <a:solidFill>
                  <a:schemeClr val="tx1"/>
                </a:solidFill>
              </a:rPr>
              <a:t>□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39720" y="836820"/>
            <a:ext cx="619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（</a:t>
            </a: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2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）教材第</a:t>
            </a: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3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页做一做</a:t>
            </a: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14839928"/>
              </p:ext>
            </p:extLst>
          </p:nvPr>
        </p:nvGraphicFramePr>
        <p:xfrm>
          <a:off x="7020170" y="1628875"/>
          <a:ext cx="504035" cy="97889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name="Equation" r:id="rId2" imgW="203112" imgH="393529" progId="">
                  <p:embed/>
                </p:oleObj>
              </mc:Choice>
              <mc:Fallback>
                <p:oleObj name="Equation" r:id="rId2" imgW="203112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020170" y="1628875"/>
                        <a:ext cx="504035" cy="97889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5" name="组合 4"/>
          <p:cNvGrpSpPr/>
          <p:nvPr/>
        </p:nvGrpSpPr>
        <p:grpSpPr>
          <a:xfrm>
            <a:off x="395710" y="3645015"/>
            <a:ext cx="8589457" cy="1678900"/>
            <a:chOff x="395710" y="3645015"/>
            <a:chExt cx="8589457" cy="1678900"/>
          </a:xfrm>
        </p:grpSpPr>
        <p:sp>
          <p:nvSpPr>
            <p:cNvPr id="10" name="TextBox 9"/>
            <p:cNvSpPr txBox="1"/>
            <p:nvPr/>
          </p:nvSpPr>
          <p:spPr>
            <a:xfrm>
              <a:off x="395710" y="3645015"/>
              <a:ext cx="8589457" cy="14463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3200">
                  <a:latin typeface="方正姚体" panose="02010601030101010101" pitchFamily="2" charset="-122"/>
                  <a:ea typeface="方正姚体" panose="02010601030101010101" pitchFamily="2" charset="-122"/>
                </a:rPr>
                <a:t>求吃了多少千克就是求</a:t>
              </a:r>
              <a:r>
                <a:rPr lang="en-US" altLang="zh-CN" sz="3200">
                  <a:latin typeface="方正姚体" panose="02010601030101010101" pitchFamily="2" charset="-122"/>
                  <a:ea typeface="方正姚体" panose="02010601030101010101" pitchFamily="2" charset="-122"/>
                </a:rPr>
                <a:t>3</a:t>
              </a:r>
              <a:r>
                <a:rPr lang="zh-CN" altLang="en-US" sz="3200">
                  <a:latin typeface="方正姚体" panose="02010601030101010101" pitchFamily="2" charset="-122"/>
                  <a:ea typeface="方正姚体" panose="02010601030101010101" pitchFamily="2" charset="-122"/>
                </a:rPr>
                <a:t>千克的十分之三是多少，列式为：</a:t>
              </a:r>
              <a:r>
                <a:rPr lang="en-US" altLang="zh-CN" sz="3200">
                  <a:latin typeface="方正姚体" panose="02010601030101010101" pitchFamily="2" charset="-122"/>
                  <a:ea typeface="方正姚体" panose="02010601030101010101" pitchFamily="2" charset="-122"/>
                </a:rPr>
                <a:t>3×  </a:t>
              </a:r>
              <a:r>
                <a:rPr lang="zh-CN" altLang="en-US" sz="3200">
                  <a:latin typeface="方正姚体" panose="02010601030101010101" pitchFamily="2" charset="-122"/>
                  <a:ea typeface="方正姚体" panose="02010601030101010101" pitchFamily="2" charset="-122"/>
                </a:rPr>
                <a:t>    。</a:t>
              </a:r>
            </a:p>
          </p:txBody>
        </p:sp>
        <p:graphicFrame>
          <p:nvGraphicFramePr>
            <p:cNvPr id="4" name="对象 3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438545157"/>
                </p:ext>
              </p:extLst>
            </p:nvPr>
          </p:nvGraphicFramePr>
          <p:xfrm>
            <a:off x="2627865" y="4365065"/>
            <a:ext cx="493713" cy="95885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1" name="Equation" r:id="rId4" imgW="203112" imgH="393529" progId="">
                    <p:embed/>
                  </p:oleObj>
                </mc:Choice>
                <mc:Fallback>
                  <p:oleObj name="Equation" r:id="rId4" imgW="203112" imgH="393529" progId="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2627865" y="4365065"/>
                          <a:ext cx="493713" cy="95885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</p:spTree>
    <p:extLst>
      <p:ext uri="{BB962C8B-B14F-4D97-AF65-F5344CB8AC3E}">
        <p14:creationId xmlns:p14="http://schemas.microsoft.com/office/powerpoint/2010/main" val="408252340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3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1979820" y="836820"/>
            <a:ext cx="5686325" cy="64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C00000"/>
                </a:solidFill>
                <a:latin typeface="黑体" pitchFamily="49" charset="-122"/>
                <a:ea typeface="黑体" pitchFamily="49" charset="-122"/>
              </a:rPr>
              <a:t>分数乘分数的计算方法</a:t>
            </a:r>
          </a:p>
        </p:txBody>
      </p:sp>
      <p:pic>
        <p:nvPicPr>
          <p:cNvPr id="3" name="Picture 19" descr="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68090" y="2420930"/>
            <a:ext cx="1169988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27"/>
          <p:cNvSpPr>
            <a:spLocks noChangeArrowheads="1"/>
          </p:cNvSpPr>
          <p:nvPr/>
        </p:nvSpPr>
        <p:spPr bwMode="auto">
          <a:xfrm>
            <a:off x="932295" y="2609574"/>
            <a:ext cx="4103687" cy="1683486"/>
          </a:xfrm>
          <a:prstGeom prst="wedgeRoundRectCallout">
            <a:avLst>
              <a:gd name="adj1" fmla="val 57505"/>
              <a:gd name="adj2" fmla="val -8403"/>
              <a:gd name="adj3" fmla="val 16667"/>
            </a:avLst>
          </a:prstGeom>
          <a:noFill/>
          <a:ln w="19050">
            <a:solidFill>
              <a:srgbClr val="3399F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/>
              <a:defRPr sz="2000" b="1" kern="120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400"/>
              <a:t>种土豆的面积占这块地的  ，</a:t>
            </a:r>
          </a:p>
          <a:p>
            <a:pPr eaLnBrk="1" hangingPunct="1">
              <a:lnSpc>
                <a:spcPct val="150000"/>
              </a:lnSpc>
            </a:pPr>
            <a:r>
              <a:rPr lang="zh-CN" altLang="en-US" sz="2400"/>
              <a:t>种玉米的面积占    。</a:t>
            </a:r>
          </a:p>
        </p:txBody>
      </p:sp>
      <p:sp>
        <p:nvSpPr>
          <p:cNvPr id="14" name="Text Box 5"/>
          <p:cNvSpPr txBox="1">
            <a:spLocks noChangeArrowheads="1"/>
          </p:cNvSpPr>
          <p:nvPr/>
        </p:nvSpPr>
        <p:spPr bwMode="auto">
          <a:xfrm>
            <a:off x="698614" y="1692145"/>
            <a:ext cx="6087875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200">
                <a:solidFill>
                  <a:schemeClr val="tx1"/>
                </a:solidFill>
                <a:ea typeface="楷体_GB2312"/>
                <a:sym typeface="Arial"/>
              </a:rPr>
              <a:t>李伯伯家有一块   公顷的地。</a:t>
            </a:r>
          </a:p>
        </p:txBody>
      </p:sp>
      <p:sp>
        <p:nvSpPr>
          <p:cNvPr id="15" name="Text Box 5"/>
          <p:cNvSpPr txBox="1">
            <a:spLocks noChangeArrowheads="1"/>
          </p:cNvSpPr>
          <p:nvPr/>
        </p:nvSpPr>
        <p:spPr bwMode="auto">
          <a:xfrm>
            <a:off x="467715" y="5013110"/>
            <a:ext cx="806456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200">
                <a:solidFill>
                  <a:schemeClr val="tx1"/>
                </a:solidFill>
                <a:ea typeface="楷体_GB2312"/>
                <a:sym typeface="Arial"/>
              </a:rPr>
              <a:t>从中你能获得哪些信息？你能提出哪些问题？</a:t>
            </a: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74111196"/>
              </p:ext>
            </p:extLst>
          </p:nvPr>
        </p:nvGraphicFramePr>
        <p:xfrm>
          <a:off x="3635935" y="1534085"/>
          <a:ext cx="371475" cy="958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name="Equation" r:id="rId3" imgW="152334" imgH="393529" progId="">
                  <p:embed/>
                </p:oleObj>
              </mc:Choice>
              <mc:Fallback>
                <p:oleObj name="Equation" r:id="rId3" imgW="152334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635935" y="1534085"/>
                        <a:ext cx="371475" cy="9588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对象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5020681"/>
              </p:ext>
            </p:extLst>
          </p:nvPr>
        </p:nvGraphicFramePr>
        <p:xfrm>
          <a:off x="4499995" y="2662606"/>
          <a:ext cx="279444" cy="78871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name="Equation" r:id="rId5" imgW="139639" imgH="393529" progId="">
                  <p:embed/>
                </p:oleObj>
              </mc:Choice>
              <mc:Fallback>
                <p:oleObj name="Equation" r:id="rId5" imgW="139639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499995" y="2662606"/>
                        <a:ext cx="279444" cy="78871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45945161"/>
              </p:ext>
            </p:extLst>
          </p:nvPr>
        </p:nvGraphicFramePr>
        <p:xfrm>
          <a:off x="3315888" y="3188368"/>
          <a:ext cx="279400" cy="7889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name="Equation" r:id="rId7" imgW="139639" imgH="393529" progId="">
                  <p:embed/>
                </p:oleObj>
              </mc:Choice>
              <mc:Fallback>
                <p:oleObj name="Equation" r:id="rId7" imgW="139639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315888" y="3188368"/>
                        <a:ext cx="279400" cy="7889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222" name="Picture 30" descr="C:\Users\Administrator\AppData\Roaming\Tencent\Users\1176771260\QQ\WinTemp\RichOle\FUMF4JKI~T(Y6TRMKD(3XW1.png"/>
          <p:cNvPicPr>
            <a:picLocks noChangeAspect="1" noChangeArrowheads="1"/>
          </p:cNvPicPr>
          <p:nvPr/>
        </p:nvPicPr>
        <p:blipFill>
          <a:blip r:embed="rId9"/>
          <a:stretch>
            <a:fillRect/>
          </a:stretch>
        </p:blipFill>
        <p:spPr bwMode="auto">
          <a:xfrm>
            <a:off x="683730" y="836820"/>
            <a:ext cx="1253826" cy="6480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0653201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5"/>
          <p:cNvSpPr txBox="1">
            <a:spLocks noChangeArrowheads="1"/>
          </p:cNvSpPr>
          <p:nvPr/>
        </p:nvSpPr>
        <p:spPr bwMode="auto">
          <a:xfrm>
            <a:off x="698614" y="1236617"/>
            <a:ext cx="6753586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200">
                <a:solidFill>
                  <a:schemeClr val="tx1"/>
                </a:solidFill>
                <a:latin typeface="楷体_GB2312"/>
                <a:ea typeface="楷体" panose="02010609060101010101" pitchFamily="49" charset="-122"/>
                <a:sym typeface="Arial"/>
              </a:rPr>
              <a:t>问题</a:t>
            </a:r>
            <a:r>
              <a:rPr lang="en-US" altLang="zh-CN" sz="3200">
                <a:solidFill>
                  <a:schemeClr val="tx1"/>
                </a:solidFill>
                <a:latin typeface="楷体_GB2312"/>
                <a:ea typeface="楷体" panose="02010609060101010101" pitchFamily="49" charset="-122"/>
                <a:sym typeface="Arial"/>
              </a:rPr>
              <a:t>1</a:t>
            </a:r>
            <a:r>
              <a:rPr lang="zh-CN" altLang="en-US" sz="3200">
                <a:solidFill>
                  <a:schemeClr val="tx1"/>
                </a:solidFill>
                <a:latin typeface="楷体_GB2312"/>
                <a:ea typeface="楷体" panose="02010609060101010101" pitchFamily="49" charset="-122"/>
                <a:sym typeface="Arial"/>
              </a:rPr>
              <a:t>：种土豆的面积是多少公顷？</a:t>
            </a:r>
          </a:p>
        </p:txBody>
      </p:sp>
      <p:sp>
        <p:nvSpPr>
          <p:cNvPr id="3" name="Text Box 5"/>
          <p:cNvSpPr txBox="1">
            <a:spLocks noChangeArrowheads="1"/>
          </p:cNvSpPr>
          <p:nvPr/>
        </p:nvSpPr>
        <p:spPr bwMode="auto">
          <a:xfrm>
            <a:off x="690983" y="2060905"/>
            <a:ext cx="6087875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200">
                <a:solidFill>
                  <a:schemeClr val="tx1"/>
                </a:solidFill>
                <a:latin typeface="楷体_GB2312"/>
                <a:ea typeface="楷体" panose="02010609060101010101" pitchFamily="49" charset="-122"/>
                <a:sym typeface="Arial"/>
              </a:rPr>
              <a:t>应该怎样列式呢？</a:t>
            </a: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690983" y="3188183"/>
            <a:ext cx="7833661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200">
                <a:solidFill>
                  <a:schemeClr val="tx1"/>
                </a:solidFill>
                <a:latin typeface="楷体_GB2312"/>
                <a:ea typeface="楷体" panose="02010609060101010101" pitchFamily="49" charset="-122"/>
                <a:sym typeface="Arial"/>
              </a:rPr>
              <a:t>应该怎样计算呢？让我们来折一折、画一画吧。</a:t>
            </a:r>
          </a:p>
        </p:txBody>
      </p:sp>
      <p:graphicFrame>
        <p:nvGraphicFramePr>
          <p:cNvPr id="6" name="对象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44496297"/>
              </p:ext>
            </p:extLst>
          </p:nvPr>
        </p:nvGraphicFramePr>
        <p:xfrm>
          <a:off x="4762426" y="1958797"/>
          <a:ext cx="817643" cy="90707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name="Equation" r:id="rId2" imgW="355292" imgH="393359" progId="">
                  <p:embed/>
                </p:oleObj>
              </mc:Choice>
              <mc:Fallback>
                <p:oleObj name="Equation" r:id="rId2" imgW="355292" imgH="39335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762426" y="1958797"/>
                        <a:ext cx="817643" cy="90707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227" name="Picture 11" descr="C:\Users\Administrator\AppData\Roaming\Tencent\Users\619843129\QQ\WinTemp\RichOle\IWV@{7L10XD[CLVJ5((G8NQ.png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755735" y="4365065"/>
            <a:ext cx="2428875" cy="1343025"/>
          </a:xfrm>
          <a:prstGeom prst="rect">
            <a:avLst/>
          </a:prstGeom>
          <a:noFill/>
        </p:spPr>
      </p:pic>
      <p:pic>
        <p:nvPicPr>
          <p:cNvPr id="9228" name="Picture 12" descr="C:\Users\Administrator\AppData\Roaming\Tencent\Users\619843129\QQ\WinTemp\RichOle\$C~B~KYJ]MTKGCPD$FG)W2Q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563930" y="4509075"/>
            <a:ext cx="1924050" cy="1295400"/>
          </a:xfrm>
          <a:prstGeom prst="rect">
            <a:avLst/>
          </a:prstGeom>
          <a:noFill/>
        </p:spPr>
      </p:pic>
      <p:pic>
        <p:nvPicPr>
          <p:cNvPr id="9229" name="Picture 13" descr="C:\Users\Administrator\AppData\Roaming\Tencent\Users\619843129\QQ\WinTemp\RichOle\6VL~R@`77H5HMW9(9O54Q3K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5868090" y="4509075"/>
            <a:ext cx="1971675" cy="11811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0653201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" name="Text Box 5"/>
          <p:cNvSpPr txBox="1">
            <a:spLocks noChangeArrowheads="1"/>
          </p:cNvSpPr>
          <p:nvPr/>
        </p:nvSpPr>
        <p:spPr bwMode="auto">
          <a:xfrm>
            <a:off x="827740" y="3573010"/>
            <a:ext cx="7416515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200">
                <a:solidFill>
                  <a:schemeClr val="tx1"/>
                </a:solidFill>
                <a:latin typeface="楷体_GB2312"/>
                <a:ea typeface="宋体"/>
                <a:sym typeface="Arial"/>
              </a:rPr>
              <a:t>观察分子、分母的关系，你有什么发现？</a:t>
            </a:r>
          </a:p>
        </p:txBody>
      </p:sp>
      <p:sp>
        <p:nvSpPr>
          <p:cNvPr id="46" name="Text Box 5"/>
          <p:cNvSpPr txBox="1">
            <a:spLocks noChangeArrowheads="1"/>
          </p:cNvSpPr>
          <p:nvPr/>
        </p:nvSpPr>
        <p:spPr bwMode="auto">
          <a:xfrm>
            <a:off x="1043755" y="476795"/>
            <a:ext cx="6753586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200">
                <a:solidFill>
                  <a:schemeClr val="tx1"/>
                </a:solidFill>
                <a:latin typeface="楷体" pitchFamily="49" charset="-122"/>
                <a:ea typeface="楷体" panose="02010609060101010101" pitchFamily="49" charset="-122"/>
                <a:sym typeface="Arial"/>
              </a:rPr>
              <a:t>上图表示的意思是什么？</a:t>
            </a:r>
          </a:p>
        </p:txBody>
      </p:sp>
      <p:graphicFrame>
        <p:nvGraphicFramePr>
          <p:cNvPr id="11" name="对象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17783049"/>
              </p:ext>
            </p:extLst>
          </p:nvPr>
        </p:nvGraphicFramePr>
        <p:xfrm>
          <a:off x="1835810" y="4509075"/>
          <a:ext cx="3467828" cy="12240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6" name="Equation" r:id="rId2" imgW="1117115" imgH="393529" progId="">
                  <p:embed/>
                </p:oleObj>
              </mc:Choice>
              <mc:Fallback>
                <p:oleObj name="Equation" r:id="rId2" imgW="1117115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835810" y="4509075"/>
                        <a:ext cx="3467828" cy="122408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矩形 11"/>
          <p:cNvSpPr/>
          <p:nvPr/>
        </p:nvSpPr>
        <p:spPr>
          <a:xfrm>
            <a:off x="755735" y="1268850"/>
            <a:ext cx="7920550" cy="175432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tx1"/>
                </a:solidFill>
                <a:latin typeface="楷体_GB2312"/>
                <a:ea typeface="宋体"/>
                <a:sym typeface="Arial"/>
              </a:rPr>
              <a:t>求    的     是多少，可以理解为把一张纸平均分成</a:t>
            </a:r>
            <a:r>
              <a:rPr lang="en-US" altLang="zh-CN">
                <a:solidFill>
                  <a:schemeClr val="tx1"/>
                </a:solidFill>
                <a:latin typeface="楷体_GB2312"/>
                <a:ea typeface="宋体"/>
                <a:sym typeface="Arial"/>
              </a:rPr>
              <a:t>2</a:t>
            </a:r>
            <a:r>
              <a:rPr lang="zh-CN" altLang="en-US">
                <a:solidFill>
                  <a:schemeClr val="tx1"/>
                </a:solidFill>
                <a:latin typeface="楷体_GB2312"/>
                <a:ea typeface="宋体"/>
                <a:sym typeface="Arial"/>
              </a:rPr>
              <a:t>份，再将</a:t>
            </a:r>
            <a:r>
              <a:rPr lang="en-US" altLang="zh-CN">
                <a:solidFill>
                  <a:schemeClr val="tx1"/>
                </a:solidFill>
                <a:latin typeface="楷体_GB2312"/>
                <a:ea typeface="宋体"/>
                <a:sym typeface="Arial"/>
              </a:rPr>
              <a:t>2</a:t>
            </a:r>
            <a:r>
              <a:rPr lang="zh-CN" altLang="en-US">
                <a:solidFill>
                  <a:schemeClr val="tx1"/>
                </a:solidFill>
                <a:latin typeface="楷体_GB2312"/>
                <a:ea typeface="宋体"/>
                <a:sym typeface="Arial"/>
              </a:rPr>
              <a:t>份平均分成</a:t>
            </a:r>
            <a:r>
              <a:rPr lang="en-US" altLang="zh-CN">
                <a:solidFill>
                  <a:schemeClr val="tx1"/>
                </a:solidFill>
                <a:latin typeface="楷体_GB2312"/>
                <a:ea typeface="宋体"/>
                <a:sym typeface="Arial"/>
              </a:rPr>
              <a:t>5</a:t>
            </a:r>
            <a:r>
              <a:rPr lang="zh-CN" altLang="en-US">
                <a:solidFill>
                  <a:schemeClr val="tx1"/>
                </a:solidFill>
                <a:latin typeface="楷体_GB2312"/>
                <a:ea typeface="宋体"/>
                <a:sym typeface="Arial"/>
              </a:rPr>
              <a:t>份，也就是把这张纸平均分成</a:t>
            </a:r>
            <a:r>
              <a:rPr lang="en-US" altLang="zh-CN">
                <a:solidFill>
                  <a:schemeClr val="tx1"/>
                </a:solidFill>
                <a:latin typeface="楷体_GB2312"/>
                <a:ea typeface="宋体"/>
                <a:sym typeface="Arial"/>
              </a:rPr>
              <a:t>10</a:t>
            </a:r>
            <a:r>
              <a:rPr lang="zh-CN" altLang="en-US">
                <a:solidFill>
                  <a:schemeClr val="tx1"/>
                </a:solidFill>
                <a:latin typeface="楷体_GB2312"/>
                <a:ea typeface="宋体"/>
                <a:sym typeface="Arial"/>
              </a:rPr>
              <a:t>份，</a:t>
            </a:r>
            <a:r>
              <a:rPr lang="en-US" altLang="zh-CN">
                <a:solidFill>
                  <a:schemeClr val="tx1"/>
                </a:solidFill>
                <a:latin typeface="楷体_GB2312"/>
                <a:ea typeface="宋体"/>
                <a:sym typeface="Arial"/>
              </a:rPr>
              <a:t>1</a:t>
            </a:r>
            <a:r>
              <a:rPr lang="zh-CN" altLang="en-US">
                <a:solidFill>
                  <a:schemeClr val="tx1"/>
                </a:solidFill>
                <a:latin typeface="楷体_GB2312"/>
                <a:ea typeface="宋体"/>
                <a:sym typeface="Arial"/>
              </a:rPr>
              <a:t>份就是这张纸的     ，即            。</a:t>
            </a:r>
            <a:endParaRPr lang="zh-CN" altLang="en-US"/>
          </a:p>
        </p:txBody>
      </p:sp>
      <p:graphicFrame>
        <p:nvGraphicFramePr>
          <p:cNvPr id="14" name="对象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80554251"/>
              </p:ext>
            </p:extLst>
          </p:nvPr>
        </p:nvGraphicFramePr>
        <p:xfrm>
          <a:off x="1259770" y="1196845"/>
          <a:ext cx="220538" cy="7889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7" name="Equation" r:id="rId4" imgW="152334" imgH="393529" progId="">
                  <p:embed/>
                </p:oleObj>
              </mc:Choice>
              <mc:Fallback>
                <p:oleObj name="Equation" r:id="rId4" imgW="152334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259770" y="1196845"/>
                        <a:ext cx="220538" cy="7889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对象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84844816"/>
              </p:ext>
            </p:extLst>
          </p:nvPr>
        </p:nvGraphicFramePr>
        <p:xfrm>
          <a:off x="2411850" y="1061570"/>
          <a:ext cx="279400" cy="7889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8" name="Equation" r:id="rId6" imgW="139639" imgH="393529" progId="">
                  <p:embed/>
                </p:oleObj>
              </mc:Choice>
              <mc:Fallback>
                <p:oleObj name="Equation" r:id="rId6" imgW="139639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411850" y="1061570"/>
                        <a:ext cx="279400" cy="7889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对象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20347372"/>
              </p:ext>
            </p:extLst>
          </p:nvPr>
        </p:nvGraphicFramePr>
        <p:xfrm>
          <a:off x="3059895" y="2348925"/>
          <a:ext cx="369311" cy="71698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9" name="Equation" r:id="rId8" imgW="203112" imgH="393529" progId="">
                  <p:embed/>
                </p:oleObj>
              </mc:Choice>
              <mc:Fallback>
                <p:oleObj name="Equation" r:id="rId8" imgW="203112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059895" y="2348925"/>
                        <a:ext cx="369311" cy="71698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对象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18484748"/>
              </p:ext>
            </p:extLst>
          </p:nvPr>
        </p:nvGraphicFramePr>
        <p:xfrm>
          <a:off x="4499995" y="2420929"/>
          <a:ext cx="1512105" cy="86406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0" name="Equation" r:id="rId10" imgW="672808" imgH="393529" progId="">
                  <p:embed/>
                </p:oleObj>
              </mc:Choice>
              <mc:Fallback>
                <p:oleObj name="Equation" r:id="rId10" imgW="672808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499995" y="2420929"/>
                        <a:ext cx="1512105" cy="86406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0653201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664134" y="944229"/>
            <a:ext cx="6753586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200">
                <a:solidFill>
                  <a:schemeClr val="tx1"/>
                </a:solidFill>
                <a:latin typeface="楷体_GB2312"/>
                <a:ea typeface="宋体"/>
                <a:sym typeface="Arial"/>
              </a:rPr>
              <a:t>问题</a:t>
            </a:r>
            <a:r>
              <a:rPr lang="en-US" altLang="zh-CN" sz="3200">
                <a:solidFill>
                  <a:schemeClr val="tx1"/>
                </a:solidFill>
                <a:latin typeface="楷体_GB2312"/>
                <a:ea typeface="宋体"/>
                <a:sym typeface="Arial"/>
              </a:rPr>
              <a:t>2</a:t>
            </a:r>
            <a:r>
              <a:rPr lang="zh-CN" altLang="en-US" sz="3200">
                <a:solidFill>
                  <a:schemeClr val="tx1"/>
                </a:solidFill>
                <a:latin typeface="楷体_GB2312"/>
                <a:ea typeface="宋体"/>
                <a:sym typeface="Arial"/>
              </a:rPr>
              <a:t>：种玉米的面积是多少公顷？</a:t>
            </a: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664134" y="1772885"/>
            <a:ext cx="675358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200">
                <a:solidFill>
                  <a:schemeClr val="tx1"/>
                </a:solidFill>
                <a:latin typeface="楷体_GB2312"/>
                <a:ea typeface="宋体"/>
                <a:sym typeface="Arial"/>
              </a:rPr>
              <a:t>求种玉米的面积是多少公顷，就是求什么？怎样列式？</a:t>
            </a: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271219" y="3212985"/>
            <a:ext cx="8765092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200">
                <a:solidFill>
                  <a:schemeClr val="tx1"/>
                </a:solidFill>
                <a:latin typeface="楷体_GB2312"/>
                <a:ea typeface="宋体"/>
                <a:sym typeface="Arial"/>
              </a:rPr>
              <a:t>让我们再用折一折、画一画的方法来理解一下吧</a:t>
            </a:r>
            <a:r>
              <a:rPr lang="zh-CN" altLang="en-US" sz="3200">
                <a:solidFill>
                  <a:schemeClr val="tx1"/>
                </a:solidFill>
                <a:ea typeface="宋体"/>
                <a:sym typeface="Arial"/>
              </a:rPr>
              <a:t>。</a:t>
            </a:r>
          </a:p>
        </p:txBody>
      </p:sp>
      <p:grpSp>
        <p:nvGrpSpPr>
          <p:cNvPr id="10" name="Group 15"/>
          <p:cNvGrpSpPr/>
          <p:nvPr/>
        </p:nvGrpSpPr>
        <p:grpSpPr>
          <a:xfrm>
            <a:off x="4139970" y="4941105"/>
            <a:ext cx="4006850" cy="890588"/>
            <a:chOff x="3379" y="3372"/>
            <a:chExt cx="2524" cy="561"/>
          </a:xfrm>
        </p:grpSpPr>
        <p:grpSp>
          <p:nvGrpSpPr>
            <p:cNvPr id="11" name="Group 16"/>
            <p:cNvGrpSpPr/>
            <p:nvPr/>
          </p:nvGrpSpPr>
          <p:grpSpPr>
            <a:xfrm>
              <a:off x="3379" y="3385"/>
              <a:ext cx="835" cy="512"/>
              <a:chOff x="4014" y="799"/>
              <a:chExt cx="835" cy="512"/>
            </a:xfrm>
          </p:grpSpPr>
          <p:grpSp>
            <p:nvGrpSpPr>
              <p:cNvPr id="23" name="Group 17"/>
              <p:cNvGrpSpPr/>
              <p:nvPr/>
            </p:nvGrpSpPr>
            <p:grpSpPr>
              <a:xfrm>
                <a:off x="4014" y="799"/>
                <a:ext cx="336" cy="512"/>
                <a:chOff x="4422" y="935"/>
                <a:chExt cx="336" cy="512"/>
              </a:xfrm>
            </p:grpSpPr>
            <p:sp>
              <p:nvSpPr>
                <p:cNvPr id="29" name="Text Box 18"/>
                <p:cNvSpPr txBox="1">
                  <a:spLocks noChangeArrowheads="1"/>
                </p:cNvSpPr>
                <p:nvPr/>
              </p:nvSpPr>
              <p:spPr bwMode="auto">
                <a:xfrm>
                  <a:off x="4440" y="1159"/>
                  <a:ext cx="318" cy="28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CC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 algn="ctr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>
                    <a:lnSpc>
                      <a:spcPct val="120000"/>
                    </a:lnSpc>
                    <a:spcBef>
                      <a:spcPct val="50000"/>
                    </a:spcBef>
                    <a:buFontTx/>
                    <a:buNone/>
                  </a:pPr>
                  <a:r>
                    <a:rPr lang="en-US" altLang="zh-CN">
                      <a:latin typeface="Arial"/>
                      <a:ea typeface="宋体"/>
                    </a:rPr>
                    <a:t>2</a:t>
                  </a:r>
                </a:p>
              </p:txBody>
            </p:sp>
            <p:sp>
              <p:nvSpPr>
                <p:cNvPr id="30" name="Text Box 19"/>
                <p:cNvSpPr txBox="1">
                  <a:spLocks noChangeArrowheads="1"/>
                </p:cNvSpPr>
                <p:nvPr/>
              </p:nvSpPr>
              <p:spPr bwMode="auto">
                <a:xfrm>
                  <a:off x="4430" y="935"/>
                  <a:ext cx="227" cy="28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CC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 algn="ctr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>
                    <a:lnSpc>
                      <a:spcPct val="120000"/>
                    </a:lnSpc>
                    <a:spcBef>
                      <a:spcPct val="50000"/>
                    </a:spcBef>
                    <a:buFontTx/>
                    <a:buNone/>
                  </a:pPr>
                  <a:r>
                    <a:rPr lang="en-US" altLang="zh-CN">
                      <a:latin typeface="Arial"/>
                      <a:ea typeface="宋体"/>
                    </a:rPr>
                    <a:t>1</a:t>
                  </a:r>
                </a:p>
              </p:txBody>
            </p:sp>
            <p:sp>
              <p:nvSpPr>
                <p:cNvPr id="31" name="Line 20"/>
                <p:cNvSpPr>
                  <a:spLocks noChangeShapeType="1"/>
                </p:cNvSpPr>
                <p:nvPr/>
              </p:nvSpPr>
              <p:spPr bwMode="auto">
                <a:xfrm>
                  <a:off x="4422" y="1199"/>
                  <a:ext cx="227" cy="0"/>
                </a:xfrm>
                <a:prstGeom prst="line">
                  <a:avLst/>
                </a:prstGeom>
                <a:noFill/>
                <a:ln w="25400">
                  <a:solidFill>
                    <a:schemeClr val="tx1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24" name="Group 21"/>
              <p:cNvGrpSpPr/>
              <p:nvPr/>
            </p:nvGrpSpPr>
            <p:grpSpPr>
              <a:xfrm>
                <a:off x="4513" y="799"/>
                <a:ext cx="336" cy="512"/>
                <a:chOff x="4422" y="935"/>
                <a:chExt cx="336" cy="512"/>
              </a:xfrm>
            </p:grpSpPr>
            <p:sp>
              <p:nvSpPr>
                <p:cNvPr id="26" name="Text Box 22"/>
                <p:cNvSpPr txBox="1">
                  <a:spLocks noChangeArrowheads="1"/>
                </p:cNvSpPr>
                <p:nvPr/>
              </p:nvSpPr>
              <p:spPr bwMode="auto">
                <a:xfrm>
                  <a:off x="4440" y="1159"/>
                  <a:ext cx="318" cy="28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CC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 algn="ctr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>
                    <a:lnSpc>
                      <a:spcPct val="120000"/>
                    </a:lnSpc>
                    <a:spcBef>
                      <a:spcPct val="50000"/>
                    </a:spcBef>
                    <a:buFontTx/>
                    <a:buNone/>
                  </a:pPr>
                  <a:r>
                    <a:rPr lang="en-US" altLang="zh-CN">
                      <a:latin typeface="Arial"/>
                      <a:ea typeface="宋体"/>
                    </a:rPr>
                    <a:t>5</a:t>
                  </a:r>
                </a:p>
              </p:txBody>
            </p:sp>
            <p:sp>
              <p:nvSpPr>
                <p:cNvPr id="27" name="Text Box 23"/>
                <p:cNvSpPr txBox="1">
                  <a:spLocks noChangeArrowheads="1"/>
                </p:cNvSpPr>
                <p:nvPr/>
              </p:nvSpPr>
              <p:spPr bwMode="auto">
                <a:xfrm>
                  <a:off x="4430" y="935"/>
                  <a:ext cx="227" cy="28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CC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 algn="ctr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>
                    <a:lnSpc>
                      <a:spcPct val="120000"/>
                    </a:lnSpc>
                    <a:spcBef>
                      <a:spcPct val="50000"/>
                    </a:spcBef>
                    <a:buFontTx/>
                    <a:buNone/>
                  </a:pPr>
                  <a:r>
                    <a:rPr lang="en-US" altLang="zh-CN">
                      <a:latin typeface="Arial"/>
                      <a:ea typeface="宋体"/>
                    </a:rPr>
                    <a:t>3</a:t>
                  </a:r>
                </a:p>
              </p:txBody>
            </p:sp>
            <p:sp>
              <p:nvSpPr>
                <p:cNvPr id="28" name="Line 24"/>
                <p:cNvSpPr>
                  <a:spLocks noChangeShapeType="1"/>
                </p:cNvSpPr>
                <p:nvPr/>
              </p:nvSpPr>
              <p:spPr bwMode="auto">
                <a:xfrm>
                  <a:off x="4422" y="1199"/>
                  <a:ext cx="227" cy="0"/>
                </a:xfrm>
                <a:prstGeom prst="line">
                  <a:avLst/>
                </a:prstGeom>
                <a:noFill/>
                <a:ln w="25400">
                  <a:solidFill>
                    <a:schemeClr val="tx1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25" name="Text Box 25"/>
              <p:cNvSpPr txBox="1">
                <a:spLocks noChangeArrowheads="1"/>
              </p:cNvSpPr>
              <p:nvPr/>
            </p:nvSpPr>
            <p:spPr bwMode="auto">
              <a:xfrm>
                <a:off x="4229" y="951"/>
                <a:ext cx="408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CC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>
                    <a:latin typeface="Arial"/>
                  </a:rPr>
                  <a:t>×</a:t>
                </a:r>
              </a:p>
            </p:txBody>
          </p:sp>
        </p:grpSp>
        <p:sp>
          <p:nvSpPr>
            <p:cNvPr id="12" name="Text Box 26"/>
            <p:cNvSpPr txBox="1">
              <a:spLocks noChangeArrowheads="1"/>
            </p:cNvSpPr>
            <p:nvPr/>
          </p:nvSpPr>
          <p:spPr bwMode="auto">
            <a:xfrm>
              <a:off x="4091" y="3515"/>
              <a:ext cx="317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CC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>
                  <a:latin typeface="Arial"/>
                </a:rPr>
                <a:t>＝</a:t>
              </a:r>
            </a:p>
          </p:txBody>
        </p:sp>
        <p:grpSp>
          <p:nvGrpSpPr>
            <p:cNvPr id="13" name="Group 27"/>
            <p:cNvGrpSpPr/>
            <p:nvPr/>
          </p:nvGrpSpPr>
          <p:grpSpPr>
            <a:xfrm>
              <a:off x="4320" y="3378"/>
              <a:ext cx="536" cy="512"/>
              <a:chOff x="4385" y="3294"/>
              <a:chExt cx="536" cy="512"/>
            </a:xfrm>
          </p:grpSpPr>
          <p:sp>
            <p:nvSpPr>
              <p:cNvPr id="20" name="Text Box 28"/>
              <p:cNvSpPr txBox="1">
                <a:spLocks noChangeArrowheads="1"/>
              </p:cNvSpPr>
              <p:nvPr/>
            </p:nvSpPr>
            <p:spPr bwMode="auto">
              <a:xfrm>
                <a:off x="4395" y="3518"/>
                <a:ext cx="526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CC"/>
                    </a:solidFill>
                  </a14:hiddenFill>
                </a:ext>
                <a:ext uri="{91240B29-F687-4F45-9708-019B960494DF}">
                  <a14:hiddenLine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  <a:spcBef>
                    <a:spcPct val="50000"/>
                  </a:spcBef>
                  <a:buFontTx/>
                  <a:buNone/>
                </a:pPr>
                <a:r>
                  <a:rPr lang="en-US" altLang="zh-CN">
                    <a:latin typeface="Arial"/>
                    <a:ea typeface="宋体"/>
                  </a:rPr>
                  <a:t>2</a:t>
                </a:r>
                <a:r>
                  <a:rPr lang="en-US" altLang="zh-CN">
                    <a:latin typeface="Arial"/>
                  </a:rPr>
                  <a:t>×</a:t>
                </a:r>
                <a:r>
                  <a:rPr lang="en-US" altLang="zh-CN">
                    <a:latin typeface="Arial"/>
                    <a:ea typeface="宋体"/>
                  </a:rPr>
                  <a:t>5</a:t>
                </a:r>
              </a:p>
            </p:txBody>
          </p:sp>
          <p:sp>
            <p:nvSpPr>
              <p:cNvPr id="21" name="Text Box 29"/>
              <p:cNvSpPr txBox="1">
                <a:spLocks noChangeArrowheads="1"/>
              </p:cNvSpPr>
              <p:nvPr/>
            </p:nvSpPr>
            <p:spPr bwMode="auto">
              <a:xfrm>
                <a:off x="4385" y="3294"/>
                <a:ext cx="536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CC"/>
                    </a:solidFill>
                  </a14:hiddenFill>
                </a:ext>
                <a:ext uri="{91240B29-F687-4F45-9708-019B960494DF}">
                  <a14:hiddenLine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  <a:spcBef>
                    <a:spcPct val="50000"/>
                  </a:spcBef>
                  <a:buFontTx/>
                  <a:buNone/>
                </a:pPr>
                <a:r>
                  <a:rPr lang="en-US" altLang="zh-CN">
                    <a:latin typeface="Arial"/>
                    <a:ea typeface="宋体"/>
                  </a:rPr>
                  <a:t>1</a:t>
                </a:r>
                <a:r>
                  <a:rPr lang="en-US" altLang="zh-CN">
                    <a:latin typeface="Arial"/>
                  </a:rPr>
                  <a:t>×</a:t>
                </a:r>
                <a:r>
                  <a:rPr lang="en-US" altLang="zh-CN">
                    <a:latin typeface="Arial"/>
                    <a:ea typeface="宋体"/>
                  </a:rPr>
                  <a:t>3</a:t>
                </a:r>
              </a:p>
            </p:txBody>
          </p:sp>
          <p:sp>
            <p:nvSpPr>
              <p:cNvPr id="22" name="Line 30"/>
              <p:cNvSpPr>
                <a:spLocks noChangeShapeType="1"/>
              </p:cNvSpPr>
              <p:nvPr/>
            </p:nvSpPr>
            <p:spPr bwMode="auto">
              <a:xfrm>
                <a:off x="4395" y="3558"/>
                <a:ext cx="453" cy="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4" name="Group 31"/>
            <p:cNvGrpSpPr/>
            <p:nvPr/>
          </p:nvGrpSpPr>
          <p:grpSpPr>
            <a:xfrm>
              <a:off x="4936" y="3372"/>
              <a:ext cx="394" cy="561"/>
              <a:chOff x="5293" y="3294"/>
              <a:chExt cx="394" cy="561"/>
            </a:xfrm>
          </p:grpSpPr>
          <p:sp>
            <p:nvSpPr>
              <p:cNvPr id="17" name="Text Box 32"/>
              <p:cNvSpPr txBox="1">
                <a:spLocks noChangeArrowheads="1"/>
              </p:cNvSpPr>
              <p:nvPr/>
            </p:nvSpPr>
            <p:spPr bwMode="auto">
              <a:xfrm>
                <a:off x="5293" y="3518"/>
                <a:ext cx="394" cy="33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CC"/>
                    </a:solidFill>
                  </a14:hiddenFill>
                </a:ext>
                <a:ext uri="{91240B29-F687-4F45-9708-019B960494DF}">
                  <a14:hiddenLine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  <a:spcBef>
                    <a:spcPct val="50000"/>
                  </a:spcBef>
                  <a:buFontTx/>
                  <a:buNone/>
                </a:pPr>
                <a:r>
                  <a:rPr lang="en-US" altLang="zh-CN">
                    <a:latin typeface="Arial"/>
                    <a:ea typeface="宋体"/>
                  </a:rPr>
                  <a:t>10</a:t>
                </a:r>
              </a:p>
            </p:txBody>
          </p:sp>
          <p:sp>
            <p:nvSpPr>
              <p:cNvPr id="18" name="Text Box 33"/>
              <p:cNvSpPr txBox="1">
                <a:spLocks noChangeArrowheads="1"/>
              </p:cNvSpPr>
              <p:nvPr/>
            </p:nvSpPr>
            <p:spPr bwMode="auto">
              <a:xfrm>
                <a:off x="5337" y="3294"/>
                <a:ext cx="227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CC"/>
                    </a:solidFill>
                  </a14:hiddenFill>
                </a:ext>
                <a:ext uri="{91240B29-F687-4F45-9708-019B960494DF}">
                  <a14:hiddenLine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  <a:spcBef>
                    <a:spcPct val="50000"/>
                  </a:spcBef>
                  <a:buFontTx/>
                  <a:buNone/>
                </a:pPr>
                <a:r>
                  <a:rPr lang="en-US" altLang="zh-CN">
                    <a:latin typeface="Arial"/>
                    <a:ea typeface="宋体"/>
                  </a:rPr>
                  <a:t>3</a:t>
                </a:r>
              </a:p>
            </p:txBody>
          </p:sp>
          <p:sp>
            <p:nvSpPr>
              <p:cNvPr id="19" name="Line 34"/>
              <p:cNvSpPr>
                <a:spLocks noChangeShapeType="1"/>
              </p:cNvSpPr>
              <p:nvPr/>
            </p:nvSpPr>
            <p:spPr bwMode="auto">
              <a:xfrm>
                <a:off x="5329" y="3558"/>
                <a:ext cx="227" cy="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15" name="Text Box 35"/>
            <p:cNvSpPr txBox="1">
              <a:spLocks noChangeArrowheads="1"/>
            </p:cNvSpPr>
            <p:nvPr/>
          </p:nvSpPr>
          <p:spPr bwMode="auto">
            <a:xfrm>
              <a:off x="4746" y="3515"/>
              <a:ext cx="317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CC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>
                  <a:latin typeface="Arial"/>
                </a:rPr>
                <a:t>＝</a:t>
              </a:r>
            </a:p>
          </p:txBody>
        </p:sp>
        <p:sp>
          <p:nvSpPr>
            <p:cNvPr id="16" name="Text Box 36"/>
            <p:cNvSpPr txBox="1">
              <a:spLocks noChangeArrowheads="1"/>
            </p:cNvSpPr>
            <p:nvPr/>
          </p:nvSpPr>
          <p:spPr bwMode="auto">
            <a:xfrm>
              <a:off x="5131" y="3515"/>
              <a:ext cx="77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CC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>
                  <a:latin typeface="Arial"/>
                  <a:ea typeface="宋体"/>
                </a:rPr>
                <a:t>（公顷）</a:t>
              </a:r>
            </a:p>
          </p:txBody>
        </p:sp>
      </p:grp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48464961"/>
              </p:ext>
            </p:extLst>
          </p:nvPr>
        </p:nvGraphicFramePr>
        <p:xfrm>
          <a:off x="4067965" y="2204915"/>
          <a:ext cx="927100" cy="102791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1" name="Equation" r:id="rId2" imgW="355292" imgH="393359" progId="">
                  <p:embed/>
                </p:oleObj>
              </mc:Choice>
              <mc:Fallback>
                <p:oleObj name="Equation" r:id="rId2" imgW="355292" imgH="39335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067965" y="2204915"/>
                        <a:ext cx="927100" cy="102791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4" name="组合 33"/>
          <p:cNvGrpSpPr/>
          <p:nvPr/>
        </p:nvGrpSpPr>
        <p:grpSpPr>
          <a:xfrm>
            <a:off x="668765" y="3933035"/>
            <a:ext cx="3209948" cy="977441"/>
            <a:chOff x="626941" y="3486781"/>
            <a:chExt cx="3209948" cy="977441"/>
          </a:xfrm>
        </p:grpSpPr>
        <p:sp>
          <p:nvSpPr>
            <p:cNvPr id="2" name="TextBox 1"/>
            <p:cNvSpPr txBox="1"/>
            <p:nvPr/>
          </p:nvSpPr>
          <p:spPr>
            <a:xfrm>
              <a:off x="812679" y="3800063"/>
              <a:ext cx="30242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/>
                <a:t>公顷的     是？公顷</a:t>
              </a:r>
            </a:p>
          </p:txBody>
        </p:sp>
        <p:graphicFrame>
          <p:nvGraphicFramePr>
            <p:cNvPr id="32" name="对象 31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69586029"/>
                </p:ext>
              </p:extLst>
            </p:nvPr>
          </p:nvGraphicFramePr>
          <p:xfrm>
            <a:off x="626941" y="3505372"/>
            <a:ext cx="371475" cy="95885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2" name="Equation" r:id="rId4" imgW="152334" imgH="393529" progId="">
                    <p:embed/>
                  </p:oleObj>
                </mc:Choice>
                <mc:Fallback>
                  <p:oleObj name="Equation" r:id="rId4" imgW="152334" imgH="393529" progId="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626941" y="3505372"/>
                          <a:ext cx="371475" cy="95885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3" name="对象 32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353166643"/>
                </p:ext>
              </p:extLst>
            </p:nvPr>
          </p:nvGraphicFramePr>
          <p:xfrm>
            <a:off x="1839344" y="3486781"/>
            <a:ext cx="341313" cy="95885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3" name="Equation" r:id="rId6" imgW="139639" imgH="393529" progId="">
                    <p:embed/>
                  </p:oleObj>
                </mc:Choice>
                <mc:Fallback>
                  <p:oleObj name="Equation" r:id="rId6" imgW="139639" imgH="393529" progId="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839344" y="3486781"/>
                          <a:ext cx="341313" cy="95885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pic>
        <p:nvPicPr>
          <p:cNvPr id="11291" name="Picture 27" descr="C:\Users\Administrator\AppData\Roaming\Tencent\Users\1176771260\QQ\WinTemp\RichOle\G%]QYX0JJHKX@{SAJAE}NVK.png"/>
          <p:cNvPicPr>
            <a:picLocks noChangeAspect="1" noChangeArrowheads="1"/>
          </p:cNvPicPr>
          <p:nvPr/>
        </p:nvPicPr>
        <p:blipFill>
          <a:blip r:embed="rId8"/>
          <a:stretch>
            <a:fillRect/>
          </a:stretch>
        </p:blipFill>
        <p:spPr bwMode="auto">
          <a:xfrm>
            <a:off x="539720" y="4869100"/>
            <a:ext cx="3056382" cy="151210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0094306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1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6"/>
          <p:cNvPicPr>
            <a:picLocks noChangeAspect="1"/>
          </p:cNvPicPr>
          <p:nvPr/>
        </p:nvPicPr>
        <p:blipFill>
          <a:blip r:embed="rId2">
            <a:clrChange>
              <a:clrFrom>
                <a:srgbClr val="FFF4C7"/>
              </a:clrFrom>
              <a:clrTo>
                <a:srgbClr val="FFF4C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813" r="610"/>
          <a:stretch>
            <a:fillRect/>
          </a:stretch>
        </p:blipFill>
        <p:spPr>
          <a:xfrm>
            <a:off x="971750" y="3501005"/>
            <a:ext cx="6624460" cy="2015370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/>
        </p:nvPicPr>
        <p:blipFill>
          <a:blip r:embed="rId3">
            <a:clrChange>
              <a:clrFrom>
                <a:srgbClr val="FFF7C9"/>
              </a:clrFrom>
              <a:clrTo>
                <a:srgbClr val="FFF7C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4653" y="5589150"/>
            <a:ext cx="4991100" cy="990600"/>
          </a:xfrm>
          <a:prstGeom prst="rect">
            <a:avLst/>
          </a:prstGeom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975342" y="469030"/>
            <a:ext cx="6753586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200">
                <a:solidFill>
                  <a:schemeClr val="tx1"/>
                </a:solidFill>
                <a:latin typeface="黑体" pitchFamily="49" charset="-122"/>
                <a:ea typeface="黑体" pitchFamily="49" charset="-122"/>
                <a:sym typeface="Arial"/>
              </a:rPr>
              <a:t>你能理解这两幅图吗？</a:t>
            </a:r>
          </a:p>
        </p:txBody>
      </p:sp>
      <p:pic>
        <p:nvPicPr>
          <p:cNvPr id="29697" name="Picture 1" descr="C:\Users\Administrator\AppData\Roaming\Tencent\Users\619843129\QQ\WinTemp\RichOle\Y[$}@2ZXO%]7D6W]P(MRB`U.png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827740" y="1268850"/>
            <a:ext cx="6984485" cy="202514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0653201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6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6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3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5"/>
          <p:cNvSpPr txBox="1">
            <a:spLocks noChangeArrowheads="1"/>
          </p:cNvSpPr>
          <p:nvPr/>
        </p:nvSpPr>
        <p:spPr bwMode="auto">
          <a:xfrm>
            <a:off x="467714" y="1231455"/>
            <a:ext cx="842458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600">
                <a:solidFill>
                  <a:schemeClr val="tx1"/>
                </a:solidFill>
                <a:latin typeface="黑体" pitchFamily="49" charset="-122"/>
                <a:ea typeface="黑体" pitchFamily="49" charset="-122"/>
                <a:sym typeface="Arial"/>
              </a:rPr>
              <a:t>你能总结一下分数乘分数的计算方法吗？</a:t>
            </a:r>
          </a:p>
        </p:txBody>
      </p:sp>
      <p:sp>
        <p:nvSpPr>
          <p:cNvPr id="3" name="Text Box 5"/>
          <p:cNvSpPr txBox="1">
            <a:spLocks noChangeArrowheads="1"/>
          </p:cNvSpPr>
          <p:nvPr/>
        </p:nvSpPr>
        <p:spPr bwMode="auto">
          <a:xfrm>
            <a:off x="702280" y="2636945"/>
            <a:ext cx="675358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200">
                <a:solidFill>
                  <a:srgbClr val="FF0000"/>
                </a:solidFill>
                <a:latin typeface="楷体_GB2312"/>
                <a:ea typeface="宋体"/>
                <a:sym typeface="Arial"/>
              </a:rPr>
              <a:t>分数乘分数：</a:t>
            </a:r>
            <a:endParaRPr lang="en-US" altLang="zh-CN" sz="3200">
              <a:solidFill>
                <a:srgbClr val="FF0000"/>
              </a:solidFill>
              <a:latin typeface="楷体_GB2312"/>
              <a:ea typeface="宋体"/>
              <a:sym typeface="Arial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200">
                <a:solidFill>
                  <a:srgbClr val="FF0000"/>
                </a:solidFill>
                <a:latin typeface="楷体_GB2312"/>
                <a:ea typeface="宋体"/>
                <a:sym typeface="Arial"/>
              </a:rPr>
              <a:t>分子相乘作分子，分母相乘作分母。</a:t>
            </a:r>
            <a:endParaRPr lang="en-US" altLang="zh-CN" sz="3200">
              <a:solidFill>
                <a:srgbClr val="FF0000"/>
              </a:solidFill>
              <a:latin typeface="楷体_GB2312"/>
              <a:ea typeface="宋体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0094306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https://d.book118.com/637014103015006042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微软雅黑</vt:lpstr>
      <vt:lpstr>宋体</vt:lpstr>
      <vt:lpstr>楷体_GB2312</vt:lpstr>
      <vt:lpstr>黑体</vt:lpstr>
      <vt:lpstr>Comic Sans MS</vt:lpstr>
      <vt:lpstr>方正姚体</vt:lpstr>
      <vt:lpstr>Times New Roman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2024-09-15T05:36:05.793</cp:lastPrinted>
  <dcterms:created xsi:type="dcterms:W3CDTF">2024-09-14T21:36:05Z</dcterms:created>
  <dcterms:modified xsi:type="dcterms:W3CDTF">2024-09-14T21:36:08Z</dcterms:modified>
</cp:coreProperties>
</file>