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7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E4B88-AB2B-41DD-9938-6C1992862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4DF8E-CCB6-4776-8E21-4CA0248A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272C7-9F91-4F44-BF06-3064E3F53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917F5-C2ED-4C6E-85D2-831F5C8E2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5AE977-41AD-45AC-BA22-5C21ACE22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E972F6-EB35-4F01-9AFD-95D23638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24997B-C4AB-4295-B4C0-118867B2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8F222-6AB2-4035-915D-0649F9C8A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28552-BD14-46BB-8903-7B485261E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D12AD-0CA2-41A3-9AFE-7692B217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2FD63-8453-4109-A680-A5DFF1582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920" r:id="rId2"/>
    <p:sldLayoutId id="2147498921" r:id="rId3"/>
    <p:sldLayoutId id="2147498922" r:id="rId4"/>
    <p:sldLayoutId id="2147498923" r:id="rId5"/>
    <p:sldLayoutId id="2147498924" r:id="rId6"/>
    <p:sldLayoutId id="2147498925" r:id="rId7"/>
    <p:sldLayoutId id="2147498926" r:id="rId8"/>
    <p:sldLayoutId id="2147498927" r:id="rId9"/>
    <p:sldLayoutId id="2147498928" r:id="rId10"/>
    <p:sldLayoutId id="214749892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25146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国际货运代理实务课件PPT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定期租船合同概述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定期租船合同的要素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定期租船合同的签订和履行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定期租船合同的法律适用和管辖权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课件PPT概述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课件PPT概述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课件PPT的目的和意义</a:t>
            </a:r>
            <a:endParaRPr lang="zh-CN" altLang="en-US"/>
          </a:p>
        </p:txBody>
      </p:sp>
      <p:sp>
        <p:nvSpPr>
          <p:cNvPr id="104893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5000"/>
          </a:bodyPr>
          <a:lstStyle/>
          <a:p>
            <a:r>
              <a:rPr lang="zh-CN" altLang="en-US"/>
              <a:t>目的：帮助学生了解国际货运代理实务的基本概念、流程和操作规范</a:t>
            </a:r>
            <a:endParaRPr lang="zh-CN" altLang="en-US"/>
          </a:p>
          <a:p>
            <a:r>
              <a:rPr lang="zh-CN" altLang="en-US"/>
              <a:t>意义：通过生动形象的演示，激发学生的学习兴趣和主动性，提高教学效果  课件PPT概述</a:t>
            </a:r>
            <a:endParaRPr lang="zh-CN" altLang="en-US"/>
          </a:p>
          <a:p>
            <a:pPr lvl="1"/>
            <a:r>
              <a:rPr lang="zh-CN" altLang="en-US"/>
              <a:t>课件PPT概述</a:t>
            </a:r>
            <a:endParaRPr lang="zh-CN" altLang="en-US"/>
          </a:p>
          <a:p>
            <a:r>
              <a:rPr lang="zh-CN" altLang="en-US"/>
              <a:t>内容：包括国际货运代理实务的基本概念、流程、操作规范、案例分析等</a:t>
            </a:r>
            <a:endParaRPr lang="zh-CN" altLang="en-US"/>
          </a:p>
          <a:p>
            <a:r>
              <a:rPr lang="zh-CN" altLang="en-US"/>
              <a:t>特点：采用图文并茂的方式，简洁明了，易于理解</a:t>
            </a:r>
            <a:endParaRPr lang="zh-CN" altLang="en-US"/>
          </a:p>
          <a:p>
            <a:r>
              <a:rPr lang="zh-CN" altLang="en-US"/>
              <a:t>适用对象：适用于国际贸易、物流管理等相关专业的学生和从业人员  课件PPT的目的和意义</a:t>
            </a:r>
            <a:endParaRPr lang="zh-CN" altLang="en-US"/>
          </a:p>
          <a:p>
            <a:pPr lvl="1"/>
            <a:r>
              <a:rPr lang="zh-CN" altLang="en-US"/>
              <a:t>课件PPT的目的和意义</a:t>
            </a:r>
            <a:endParaRPr lang="zh-CN" altLang="en-US"/>
          </a:p>
          <a:p>
            <a:r>
              <a:rPr lang="zh-CN" altLang="en-US"/>
              <a:t>目的：通过课件PPT的演示，帮助学生更好地理解和掌握国际货运代理实务的基本知识和技能</a:t>
            </a:r>
            <a:endParaRPr lang="zh-CN" altLang="en-US"/>
          </a:p>
          <a:p>
            <a:r>
              <a:rPr lang="zh-CN" altLang="en-US"/>
              <a:t>意义：提高学生的学习效果和兴趣，为未来的职业发展打下坚实的基础  课件PPT概述</a:t>
            </a:r>
            <a:endParaRPr lang="zh-CN" altLang="en-US"/>
          </a:p>
          <a:p>
            <a:pPr lvl="1"/>
            <a:r>
              <a:rPr lang="zh-CN" altLang="en-US"/>
              <a:t>课件PPT概述</a:t>
            </a:r>
            <a:endParaRPr lang="zh-CN" altLang="en-US"/>
          </a:p>
          <a:p>
            <a:r>
              <a:rPr lang="zh-CN" altLang="en-US"/>
              <a:t>内容：包括国际货运代理实务的基本概念、流程、操作规范、案例分析等</a:t>
            </a:r>
            <a:endParaRPr lang="zh-CN" altLang="en-US"/>
          </a:p>
          <a:p>
            <a:r>
              <a:rPr lang="zh-CN" altLang="en-US"/>
              <a:t>特点：采用图文并茂的方式，简洁明了，易于理解</a:t>
            </a:r>
            <a:endParaRPr lang="zh-CN" altLang="en-US"/>
          </a:p>
          <a:p>
            <a:r>
              <a:rPr lang="zh-CN" altLang="en-US"/>
              <a:t>适用对象：适用于国际贸易、物流管理等相关专业的学生和从业人员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课件PPT的内容和结构</a:t>
            </a:r>
            <a:endParaRPr lang="zh-CN" altLang="en-US"/>
          </a:p>
        </p:txBody>
      </p:sp>
      <p:sp>
        <p:nvSpPr>
          <p:cNvPr id="1048970" name="平行四边形 2"/>
          <p:cNvSpPr/>
          <p:nvPr>
            <p:custDataLst>
              <p:tags r:id="rId2"/>
            </p:custDataLst>
          </p:nvPr>
        </p:nvSpPr>
        <p:spPr>
          <a:xfrm>
            <a:off x="918275" y="1694550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72" name="平行四边形 2"/>
          <p:cNvSpPr/>
          <p:nvPr>
            <p:custDataLst>
              <p:tags r:id="rId3"/>
            </p:custDataLst>
          </p:nvPr>
        </p:nvSpPr>
        <p:spPr>
          <a:xfrm>
            <a:off x="838200" y="1734587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74" name="平行四边形 2"/>
          <p:cNvSpPr/>
          <p:nvPr>
            <p:custDataLst>
              <p:tags r:id="rId4"/>
            </p:custDataLst>
          </p:nvPr>
        </p:nvSpPr>
        <p:spPr>
          <a:xfrm>
            <a:off x="1270215" y="1536338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69000">
                <a:schemeClr val="accent1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76" name="标题"/>
          <p:cNvSpPr txBox="1"/>
          <p:nvPr>
            <p:custDataLst>
              <p:tags r:id="rId5"/>
            </p:custDataLst>
          </p:nvPr>
        </p:nvSpPr>
        <p:spPr>
          <a:xfrm>
            <a:off x="1378058" y="1536338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8978" name="正文"/>
          <p:cNvSpPr txBox="1"/>
          <p:nvPr>
            <p:custDataLst>
              <p:tags r:id="rId6"/>
            </p:custDataLst>
          </p:nvPr>
        </p:nvSpPr>
        <p:spPr>
          <a:xfrm>
            <a:off x="1270215" y="2078133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课件PPT的概述：介绍国际货运代理实务课件PPT的定义、目的和特点。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平行四边形 2"/>
          <p:cNvSpPr/>
          <p:nvPr>
            <p:custDataLst>
              <p:tags r:id="rId7"/>
            </p:custDataLst>
          </p:nvPr>
        </p:nvSpPr>
        <p:spPr>
          <a:xfrm>
            <a:off x="6360763" y="1694550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82" name="平行四边形 2"/>
          <p:cNvSpPr/>
          <p:nvPr>
            <p:custDataLst>
              <p:tags r:id="rId8"/>
            </p:custDataLst>
          </p:nvPr>
        </p:nvSpPr>
        <p:spPr>
          <a:xfrm>
            <a:off x="6280688" y="1734587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84" name="平行四边形 2"/>
          <p:cNvSpPr/>
          <p:nvPr>
            <p:custDataLst>
              <p:tags r:id="rId9"/>
            </p:custDataLst>
          </p:nvPr>
        </p:nvSpPr>
        <p:spPr>
          <a:xfrm>
            <a:off x="6712703" y="1536338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69000">
                <a:schemeClr val="accent4"/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86" name="标题"/>
          <p:cNvSpPr txBox="1"/>
          <p:nvPr>
            <p:custDataLst>
              <p:tags r:id="rId10"/>
            </p:custDataLst>
          </p:nvPr>
        </p:nvSpPr>
        <p:spPr>
          <a:xfrm>
            <a:off x="6820546" y="1536338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8988" name="正文"/>
          <p:cNvSpPr txBox="1"/>
          <p:nvPr>
            <p:custDataLst>
              <p:tags r:id="rId11"/>
            </p:custDataLst>
          </p:nvPr>
        </p:nvSpPr>
        <p:spPr>
          <a:xfrm>
            <a:off x="6712703" y="2078133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课件PPT的内容：详细介绍课件PPT所包含的内容，包括基础知识、操作流程、案例分析等。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平行四边形 2"/>
          <p:cNvSpPr/>
          <p:nvPr>
            <p:custDataLst>
              <p:tags r:id="rId12"/>
            </p:custDataLst>
          </p:nvPr>
        </p:nvSpPr>
        <p:spPr>
          <a:xfrm>
            <a:off x="918275" y="3277314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/>
              </a:gs>
              <a:gs pos="100000">
                <a:schemeClr val="accent6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92" name="平行四边形 2"/>
          <p:cNvSpPr/>
          <p:nvPr>
            <p:custDataLst>
              <p:tags r:id="rId13"/>
            </p:custDataLst>
          </p:nvPr>
        </p:nvSpPr>
        <p:spPr>
          <a:xfrm>
            <a:off x="838200" y="3317352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6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6">
                    <a:lumMod val="40000"/>
                    <a:lumOff val="60000"/>
                  </a:schemeClr>
                </a:gs>
                <a:gs pos="100000">
                  <a:schemeClr val="accent6">
                    <a:lumMod val="40000"/>
                    <a:lumOff val="6000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6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94" name="平行四边形 2"/>
          <p:cNvSpPr/>
          <p:nvPr>
            <p:custDataLst>
              <p:tags r:id="rId14"/>
            </p:custDataLst>
          </p:nvPr>
        </p:nvSpPr>
        <p:spPr>
          <a:xfrm>
            <a:off x="1270215" y="3118457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69000">
                <a:schemeClr val="accent6"/>
              </a:gs>
              <a:gs pos="100000">
                <a:schemeClr val="accent6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96" name="标题"/>
          <p:cNvSpPr txBox="1"/>
          <p:nvPr>
            <p:custDataLst>
              <p:tags r:id="rId15"/>
            </p:custDataLst>
          </p:nvPr>
        </p:nvSpPr>
        <p:spPr>
          <a:xfrm>
            <a:off x="1378058" y="3118457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8998" name="正文"/>
          <p:cNvSpPr txBox="1"/>
          <p:nvPr>
            <p:custDataLst>
              <p:tags r:id="rId16"/>
            </p:custDataLst>
          </p:nvPr>
        </p:nvSpPr>
        <p:spPr>
          <a:xfrm>
            <a:off x="1270215" y="3660897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课件PPT的结构：阐述课件PPT的结构设计，包括目录、章节、子章节等，以及各部分之间的逻辑关系。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平行四边形 2"/>
          <p:cNvSpPr/>
          <p:nvPr>
            <p:custDataLst>
              <p:tags r:id="rId17"/>
            </p:custDataLst>
          </p:nvPr>
        </p:nvSpPr>
        <p:spPr>
          <a:xfrm>
            <a:off x="6360763" y="3277314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002" name="平行四边形 2"/>
          <p:cNvSpPr/>
          <p:nvPr>
            <p:custDataLst>
              <p:tags r:id="rId18"/>
            </p:custDataLst>
          </p:nvPr>
        </p:nvSpPr>
        <p:spPr>
          <a:xfrm>
            <a:off x="6280688" y="3317352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004" name="平行四边形 2"/>
          <p:cNvSpPr/>
          <p:nvPr>
            <p:custDataLst>
              <p:tags r:id="rId19"/>
            </p:custDataLst>
          </p:nvPr>
        </p:nvSpPr>
        <p:spPr>
          <a:xfrm>
            <a:off x="6712703" y="3118457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69000">
                <a:schemeClr val="accent1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006" name="标题"/>
          <p:cNvSpPr txBox="1"/>
          <p:nvPr>
            <p:custDataLst>
              <p:tags r:id="rId20"/>
            </p:custDataLst>
          </p:nvPr>
        </p:nvSpPr>
        <p:spPr>
          <a:xfrm>
            <a:off x="6820546" y="3118457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008" name="正文"/>
          <p:cNvSpPr txBox="1"/>
          <p:nvPr>
            <p:custDataLst>
              <p:tags r:id="rId21"/>
            </p:custDataLst>
          </p:nvPr>
        </p:nvSpPr>
        <p:spPr>
          <a:xfrm>
            <a:off x="6712703" y="3660897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课件PPT的特点：介绍国际货运代理实务课件PPT的特点，如实用性、系统性、可操作性等。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平行四边形 2"/>
          <p:cNvSpPr/>
          <p:nvPr>
            <p:custDataLst>
              <p:tags r:id="rId22"/>
            </p:custDataLst>
          </p:nvPr>
        </p:nvSpPr>
        <p:spPr>
          <a:xfrm>
            <a:off x="918275" y="4860079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平行四边形 2"/>
          <p:cNvSpPr/>
          <p:nvPr>
            <p:custDataLst>
              <p:tags r:id="rId23"/>
            </p:custDataLst>
          </p:nvPr>
        </p:nvSpPr>
        <p:spPr>
          <a:xfrm>
            <a:off x="838200" y="4900116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平行四边形 2"/>
          <p:cNvSpPr/>
          <p:nvPr>
            <p:custDataLst>
              <p:tags r:id="rId24"/>
            </p:custDataLst>
          </p:nvPr>
        </p:nvSpPr>
        <p:spPr>
          <a:xfrm>
            <a:off x="1270215" y="4701221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69000">
                <a:schemeClr val="accent4"/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标题"/>
          <p:cNvSpPr txBox="1"/>
          <p:nvPr>
            <p:custDataLst>
              <p:tags r:id="rId25"/>
            </p:custDataLst>
          </p:nvPr>
        </p:nvSpPr>
        <p:spPr>
          <a:xfrm>
            <a:off x="1378058" y="4701221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添加项标题</a:t>
            </a:r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26"/>
            </p:custDataLst>
          </p:nvPr>
        </p:nvSpPr>
        <p:spPr>
          <a:xfrm>
            <a:off x="1270215" y="5243662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课件PPT的应用：说明如何将国际货运代理实务课件PPT应用于实际教学中，提高教学效果。</a:t>
            </a:r>
            <a:endParaRPr lang="zh-CN" alt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定期租船合同概述</a:t>
            </a:r>
            <a:endParaRPr lang="zh-CN" altLang="en-US"/>
          </a:p>
        </p:txBody>
      </p:sp>
      <p:sp>
        <p:nvSpPr>
          <p:cNvPr id="10490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定期租船合同的概念和特点</a:t>
            </a:r>
            <a:endParaRPr lang="zh-CN" altLang="en-US"/>
          </a:p>
        </p:txBody>
      </p:sp>
      <p:sp>
        <p:nvSpPr>
          <p:cNvPr id="1049118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定期租船合同的概念：定期租船合同是一种船舶租赁合同，其中船舶出租人将船舶租给承租人使用一定期限，承租人按照约定的租金和期限支付租金。</a:t>
            </a:r>
            <a:endParaRPr lang="zh-CN" altLang="en-US"/>
          </a:p>
          <a:p>
            <a:r>
              <a:rPr lang="zh-CN" altLang="en-US"/>
              <a:t>定期租船合同的特点：定期租船合同具有以下特点： a. 船舶出租人保留船舶所有权，承租人只享有船舶使用权； b. 承租人按照约定的租金和期限支付租金； c. 承租人负责船舶的运营和管理； d. 合同期限固定，到期后自动终止或经双方协商续约。</a:t>
            </a:r>
            <a:endParaRPr lang="zh-CN" altLang="en-US"/>
          </a:p>
          <a:p>
            <a:pPr lvl="1"/>
            <a:r>
              <a:rPr lang="zh-CN" altLang="en-US"/>
              <a:t>a. 船舶出租人保留船舶所有权，承租人只享有船舶使用权；</a:t>
            </a:r>
            <a:endParaRPr lang="zh-CN" altLang="en-US"/>
          </a:p>
          <a:p>
            <a:pPr lvl="1"/>
            <a:r>
              <a:rPr lang="zh-CN" altLang="en-US"/>
              <a:t>b. 承租人按照约定的租金和期限支付租金；</a:t>
            </a:r>
            <a:endParaRPr lang="zh-CN" altLang="en-US"/>
          </a:p>
          <a:p>
            <a:pPr lvl="1"/>
            <a:r>
              <a:rPr lang="zh-CN" altLang="en-US"/>
              <a:t>c. 承租人负责船舶的运营和管理；</a:t>
            </a:r>
            <a:endParaRPr lang="zh-CN" altLang="en-US"/>
          </a:p>
          <a:p>
            <a:pPr lvl="1"/>
            <a:r>
              <a:rPr lang="zh-CN" altLang="en-US"/>
              <a:t>d. 合同期限固定，到期后自动终止或经双方协商续约。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定期租船合同的种类和适用范围</a:t>
            </a:r>
            <a:endParaRPr lang="zh-CN" altLang="en-US"/>
          </a:p>
        </p:txBody>
      </p:sp>
      <p:sp>
        <p:nvSpPr>
          <p:cNvPr id="10491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定期租船合同的种类：光船租赁、定期租船和航次租船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定期租船合同的适用范围：适用于船舶运输中需要长期稳定运输的情况，如大型设备运输、粮食运输等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定期租船合同的特点：船舶的所有权和使用权分离，承租人负责船舶的运营和管理，出租人负责船舶的维护和保养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定期租船合同的主要条款：包括租期、租金、船舶类型、装卸港口、货物种类等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定期租船合同的要素</a:t>
            </a:r>
            <a:endParaRPr lang="zh-CN" altLang="en-US"/>
          </a:p>
        </p:txBody>
      </p:sp>
      <p:sp>
        <p:nvSpPr>
          <p:cNvPr id="10492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船舶描述</a:t>
            </a:r>
            <a:endParaRPr lang="zh-CN" altLang="en-US"/>
          </a:p>
        </p:txBody>
      </p:sp>
      <p:sp>
        <p:nvSpPr>
          <p:cNvPr id="10492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船舶类型：包括货船、油轮、集装箱船等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船舶吨位：表示船舶载货能力的指标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船舶年龄：船舶的使用年限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船舶状况：船舶的维护和保养情况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租期和租金</a:t>
            </a:r>
            <a:endParaRPr lang="zh-CN" altLang="en-US"/>
          </a:p>
        </p:txBody>
      </p:sp>
      <p:sp>
        <p:nvSpPr>
          <p:cNvPr id="1049334" name="圆角矩形 21"/>
          <p:cNvSpPr/>
          <p:nvPr>
            <p:custDataLst>
              <p:tags r:id="rId2"/>
            </p:custDataLst>
          </p:nvPr>
        </p:nvSpPr>
        <p:spPr>
          <a:xfrm rot="16200000">
            <a:off x="5632862" y="-2242430"/>
            <a:ext cx="926434" cy="105140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22"/>
          <p:cNvSpPr/>
          <p:nvPr>
            <p:custDataLst>
              <p:tags r:id="rId3"/>
            </p:custDataLst>
          </p:nvPr>
        </p:nvSpPr>
        <p:spPr>
          <a:xfrm rot="16200000">
            <a:off x="445346" y="2944472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476" y="-729942"/>
            <a:ext cx="926434" cy="105148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6"/>
          <p:cNvSpPr/>
          <p:nvPr>
            <p:custDataLst>
              <p:tags r:id="rId5"/>
            </p:custDataLst>
          </p:nvPr>
        </p:nvSpPr>
        <p:spPr>
          <a:xfrm rot="16200000">
            <a:off x="445960" y="4458188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3"/>
          <p:cNvSpPr txBox="1"/>
          <p:nvPr>
            <p:custDataLst>
              <p:tags r:id="rId6"/>
            </p:custDataLst>
          </p:nvPr>
        </p:nvSpPr>
        <p:spPr>
          <a:xfrm>
            <a:off x="1280161" y="2551004"/>
            <a:ext cx="10072584" cy="92643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租期：租船合同中规定的船舶租赁期限，包括起始和终止时间。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4" name="文本框 4"/>
          <p:cNvSpPr txBox="1"/>
          <p:nvPr>
            <p:custDataLst>
              <p:tags r:id="rId7"/>
            </p:custDataLst>
          </p:nvPr>
        </p:nvSpPr>
        <p:spPr>
          <a:xfrm>
            <a:off x="1280161" y="4065334"/>
            <a:ext cx="10072584" cy="92567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租金：租船合同中规定的船舶租金，包括租金金额和支付方式。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货物运输条款</a:t>
            </a:r>
            <a:endParaRPr lang="zh-CN" altLang="en-US"/>
          </a:p>
        </p:txBody>
      </p:sp>
      <p:sp>
        <p:nvSpPr>
          <p:cNvPr id="10493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货物种类与数量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装卸港口与时间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运输方式与费用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货物保险与赔偿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违约责任和解决争议的方式</a:t>
            </a:r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违约责任：租船合同中规定的违约方需承担的法律责任，包括违约金、赔偿金等。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4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解决争议的方式：租船合同中规定的解决争议的方式，包括仲裁、诉讼等。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https://d.book118.com/637025146161006025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1_3"/>
  <p:tag name="KSO_WM_UNIT_INDEX" val="1_1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2_3"/>
  <p:tag name="KSO_WM_UNIT_INDEX" val="1_2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,&quot;transparency&quot;:0},{&quot;brightness&quot;:-0.2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4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10,&quot;pos&quot;:1,&quot;transparency&quot;:0}],&quot;type&quot;:3},&quot;glow&quot;:{&quot;colorType&quot;:0},&quot;line&quot;:{&quot;gradient&quot;:[{&quot;brightness&quot;:0.6000000238418579,&quot;colorType&quot;:1,&quot;foreColorIndex&quot;:10,&quot;pos&quot;:0,&quot;transparency&quot;:0},{&quot;brightness&quot;:0.6000000238418579,&quot;colorType&quot;:1,&quot;foreColorIndex&quot;:10,&quot;pos&quot;:1,&quot;transparency&quot;:0}],&quot;type&quot;:2},&quot;shadow&quot;:{&quot;brightness&quot;:0,&quot;colorType&quot;:1,&quot;foreColorIndex&quot;:10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4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.6899999976158142,&quot;transparency&quot;:0},{&quot;brightness&quot;:0.4000000059604645,&quot;colorType&quot;:1,&quot;foreColorIndex&quot;:10,&quot;pos&quot;:0,&quot;transparency&quot;:0},{&quot;brightness&quot;:0.20000000298023224,&quot;colorType&quot;:1,&quot;foreColorIndex&quot;:10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4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4_3"/>
  <p:tag name="KSO_WM_UNIT_INDEX" val="1_4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5_1"/>
  <p:tag name="KSO_WM_UNIT_INDEX" val="1_5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5_2"/>
  <p:tag name="KSO_WM_UNIT_INDEX" val="1_5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5_3"/>
  <p:tag name="KSO_WM_UNIT_INDEX" val="1_5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Office Theme</vt:lpstr>
      <vt:lpstr>国际货运代理实务课件PPT</vt:lpstr>
      <vt:lpstr>目录</vt:lpstr>
      <vt:lpstr>添加章节标题</vt:lpstr>
      <vt:lpstr>课件PPT概述</vt:lpstr>
      <vt:lpstr>PowerPoint Presentation</vt:lpstr>
      <vt:lpstr>课件PPT的目的和意义</vt:lpstr>
      <vt:lpstr>课件PPT的内容和结构</vt:lpstr>
      <vt:lpstr>定期租船合同概述</vt:lpstr>
      <vt:lpstr>PowerPoint Presentation</vt:lpstr>
      <vt:lpstr>定期租船合同的概念和特点</vt:lpstr>
      <vt:lpstr>定期租船合同的种类和适用范围</vt:lpstr>
      <vt:lpstr>定期租船合同的要素</vt:lpstr>
      <vt:lpstr>PowerPoint Presentation</vt:lpstr>
      <vt:lpstr>船舶描述</vt:lpstr>
      <vt:lpstr>租期和租金</vt:lpstr>
      <vt:lpstr>货物运输条款</vt:lpstr>
      <vt:lpstr>违约责任和解决争议的方式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2024-08-30T16:58:57.873</cp:lastPrinted>
  <dcterms:created xsi:type="dcterms:W3CDTF">2024-08-30T08:58:57Z</dcterms:created>
  <dcterms:modified xsi:type="dcterms:W3CDTF">2024-08-30T08:58:59Z</dcterms:modified>
</cp:coreProperties>
</file>