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F6C4D-0692-4C55-B28D-9D91F7203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A42A5-5986-4AC9-9996-A092E231B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43D5D-4989-4BAD-A83D-7F3605085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12076-91FF-4D17-92C4-AE51D56D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0EA91-AEDA-438B-A090-B60AB945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A6837-E09B-4B59-863C-1B5711443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517E2-5B68-4DB4-81F8-07106D80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E51B4-4619-4D85-8521-C946A22A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76630-3D3E-468A-AD74-DDB533B7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C7F89-C54E-46D7-B1C0-007D5FCA3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8BF00-58D5-405B-BBEC-546CDF30D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4404610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148615" y="1753049"/>
            <a:ext cx="7903209" cy="744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52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社会影响经典案例报告分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503815" y="1387807"/>
            <a:ext cx="5089525" cy="3101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4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影响经典案例概述</a:t>
            </a:r>
            <a:endParaRPr lang="Microsoft YaHei" altLang="Microsoft YaHei" sz="2400"/>
          </a:p>
          <a:p>
            <a:pPr marL="202761" indent="-190061" algn="l" rtl="0" eaLnBrk="0">
              <a:lnSpc>
                <a:spcPct val="120000"/>
              </a:lnSpc>
              <a:spcBef>
                <a:spcPts val="1716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影响经典案例一：环保运动推动</a:t>
            </a:r>
            <a:r>
              <a:rPr sz="24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marL="203675" indent="-190975" algn="l" rtl="0" eaLnBrk="0">
              <a:lnSpc>
                <a:spcPct val="121000"/>
              </a:lnSpc>
              <a:spcBef>
                <a:spcPts val="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影响经典案例二：公益组织助力</a:t>
            </a:r>
            <a:r>
              <a:rPr sz="24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贫困地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区教育改善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10" name="textbox 10"/>
          <p:cNvSpPr/>
          <p:nvPr/>
        </p:nvSpPr>
        <p:spPr>
          <a:xfrm>
            <a:off x="6503815" y="1386587"/>
            <a:ext cx="5089525" cy="2554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618"/>
              </a:lnSpc>
            </a:pPr>
            <a:endParaRPr lang="Arial" altLang="Arial" sz="100"/>
          </a:p>
          <a:p>
            <a:pPr marL="203675" indent="-190975" algn="l" rtl="0" eaLnBrk="0">
              <a:lnSpc>
                <a:spcPct val="12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影响经典案例三：网络舆论引导</a:t>
            </a:r>
            <a:r>
              <a:rPr sz="24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社会价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值观转变</a:t>
            </a:r>
            <a:endParaRPr lang="Microsoft YaHei" altLang="Microsoft YaHei" sz="2400"/>
          </a:p>
          <a:p>
            <a:pPr marL="205504" indent="-192804" algn="l" rtl="0" eaLnBrk="0">
              <a:lnSpc>
                <a:spcPct val="121000"/>
              </a:lnSpc>
              <a:spcBef>
                <a:spcPts val="1668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影响经典案例四：企业履行社会</a:t>
            </a:r>
            <a:r>
              <a:rPr sz="24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责任提升品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牌形象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829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11" name="textbox 11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5624268" y="2510894"/>
            <a:ext cx="970280" cy="172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46383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7" y="1153980"/>
            <a:ext cx="5194481" cy="5194484"/>
          </a:xfrm>
          <a:prstGeom prst="rect">
            <a:avLst/>
          </a:prstGeom>
        </p:spPr>
      </p:pic>
      <p:sp>
        <p:nvSpPr>
          <p:cNvPr id="17" name="textbox 17"/>
          <p:cNvSpPr/>
          <p:nvPr/>
        </p:nvSpPr>
        <p:spPr>
          <a:xfrm>
            <a:off x="1098040" y="380552"/>
            <a:ext cx="4177029" cy="549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64"/>
              </a:lnSpc>
            </a:pPr>
            <a:endParaRPr lang="Arial" altLang="Arial" sz="100"/>
          </a:p>
          <a:p>
            <a:pPr marL="164441" algn="l" rtl="0" eaLnBrk="0">
              <a:lnSpc>
                <a:spcPct val="90000"/>
              </a:lnSpc>
            </a:pP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4443" algn="l" rtl="0" eaLnBrk="0">
              <a:lnSpc>
                <a:spcPct val="92000"/>
              </a:lnSpc>
              <a:spcBef>
                <a:spcPts val="702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深入了解社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Microsoft YaHei" altLang="Microsoft YaHei" sz="2300"/>
          </a:p>
          <a:p>
            <a:pPr marL="14033" indent="-1142" algn="l" rtl="0" eaLnBrk="0">
              <a:lnSpc>
                <a:spcPct val="122000"/>
              </a:lnSpc>
              <a:spcBef>
                <a:spcPts val="118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分析经典案例，深入了解社会影响的发生机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制、影响因素和结果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4443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提供实践参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</a:t>
            </a:r>
            <a:endParaRPr lang="Microsoft YaHei" altLang="Microsoft YaHei" sz="2300"/>
          </a:p>
          <a:p>
            <a:pPr marL="12700" indent="4572" algn="l" rtl="0" eaLnBrk="0">
              <a:lnSpc>
                <a:spcPct val="122000"/>
              </a:lnSpc>
              <a:spcBef>
                <a:spcPts val="119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为政府、企业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和公众提供应对社会影响的实践参 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考和启示。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3852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进步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marL="12890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通过案例分析和经验总结，推动社会向更加公正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和谐、可持续的方向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展。</a:t>
            </a:r>
            <a:endParaRPr lang="Microsoft YaHei" altLang="Microsoft YaHei" sz="1500"/>
          </a:p>
        </p:txBody>
      </p:sp>
      <p:sp>
        <p:nvSpPr>
          <p:cNvPr id="18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42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A72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5" name="textbox 45"/>
          <p:cNvSpPr/>
          <p:nvPr/>
        </p:nvSpPr>
        <p:spPr>
          <a:xfrm>
            <a:off x="1175972" y="1651263"/>
            <a:ext cx="4368165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2"/>
              </a:lnSpc>
            </a:pPr>
            <a:endParaRPr lang="Arial" altLang="Arial" sz="100"/>
          </a:p>
          <a:p>
            <a:pPr marL="24015" algn="l" rtl="0" eaLnBrk="0">
              <a:lnSpc>
                <a:spcPct val="91000"/>
              </a:lnSpc>
            </a:pPr>
            <a:r>
              <a:rPr sz="18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8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报告将涵盖过去几十年内发生的经典社会影响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例。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1174638" y="5241807"/>
            <a:ext cx="440562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71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涵盖经济、政治、文化、科技等多个领域的社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会影响案例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1175972" y="3677275"/>
            <a:ext cx="4404359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324"/>
              </a:lnSpc>
            </a:pPr>
            <a:endParaRPr lang="Arial" altLang="Arial" sz="100"/>
          </a:p>
          <a:p>
            <a:pPr marL="14605" indent="-1905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涉及全球范围内的社会影响案例，包括发达国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家和发展中国家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8" name="textbox 48"/>
          <p:cNvSpPr/>
          <p:nvPr/>
        </p:nvSpPr>
        <p:spPr>
          <a:xfrm>
            <a:off x="1212063" y="379028"/>
            <a:ext cx="154368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4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sp>
        <p:nvSpPr>
          <p:cNvPr id="49" name="textbox 49"/>
          <p:cNvSpPr/>
          <p:nvPr/>
        </p:nvSpPr>
        <p:spPr>
          <a:xfrm>
            <a:off x="1176544" y="3194933"/>
            <a:ext cx="936625" cy="275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800"/>
          </a:p>
        </p:txBody>
      </p:sp>
      <p:sp>
        <p:nvSpPr>
          <p:cNvPr id="50" name="textbox 50"/>
          <p:cNvSpPr/>
          <p:nvPr/>
        </p:nvSpPr>
        <p:spPr>
          <a:xfrm>
            <a:off x="1176086" y="4759770"/>
            <a:ext cx="937260" cy="274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Microsoft YaHei" altLang="Microsoft YaHei" sz="18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5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1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textbox 75"/>
          <p:cNvSpPr/>
          <p:nvPr/>
        </p:nvSpPr>
        <p:spPr>
          <a:xfrm>
            <a:off x="3660765" y="2513827"/>
            <a:ext cx="4876800" cy="172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009885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5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社会影响经典案例概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7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textbox 78"/>
            <p:cNvSpPr/>
            <p:nvPr/>
          </p:nvSpPr>
          <p:spPr>
            <a:xfrm>
              <a:off x="372410" y="385233"/>
              <a:ext cx="28428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436"/>
                </a:lnSpc>
              </a:pPr>
              <a:endParaRPr lang="Arial" altLang="Arial" sz="100"/>
            </a:p>
            <a:p>
              <a:pPr marL="683664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结果可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结果或影响应可以通过数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据、事实等方式进行衡量和评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以便于分析和比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较。</a:t>
              </a:r>
              <a:endParaRPr lang="Microsoft YaHei" altLang="Microsoft YaHei" sz="1500"/>
            </a:p>
          </p:txBody>
        </p:sp>
        <p:pic>
          <p:nvPicPr>
            <p:cNvPr id="79" name="picture 7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2" name="group 2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80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textbox 81"/>
            <p:cNvSpPr/>
            <p:nvPr/>
          </p:nvSpPr>
          <p:spPr>
            <a:xfrm>
              <a:off x="371457" y="385233"/>
              <a:ext cx="2843529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326"/>
                </a:lnSpc>
              </a:pPr>
              <a:endParaRPr lang="Arial" altLang="Arial" sz="100"/>
            </a:p>
            <a:p>
              <a:pPr marL="684321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影响力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泛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3652" indent="-952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案例必须在社会上产生了广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泛的影响，涉及多个领域或群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具有较高的知名度和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注度。</a:t>
              </a:r>
              <a:endParaRPr lang="Microsoft YaHei" altLang="Microsoft YaHei" sz="1500"/>
            </a:p>
          </p:txBody>
        </p:sp>
        <p:pic>
          <p:nvPicPr>
            <p:cNvPr id="82" name="picture 8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83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F771B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textbox 84"/>
            <p:cNvSpPr/>
            <p:nvPr/>
          </p:nvSpPr>
          <p:spPr>
            <a:xfrm>
              <a:off x="371648" y="385824"/>
              <a:ext cx="2843529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764"/>
                </a:lnSpc>
              </a:pPr>
              <a:endParaRPr lang="Arial" altLang="Arial" sz="100"/>
            </a:p>
            <a:p>
              <a:pPr marL="700074" algn="l" rtl="0" eaLnBrk="0">
                <a:lnSpc>
                  <a:spcPct val="92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时代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代表性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761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案例应能反映当时的社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背景、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价值观念、科技发展等时代特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具有历史意义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85" name="picture 8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86" name="textbox 86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127" y="1258732"/>
            <a:ext cx="5140490" cy="5140490"/>
          </a:xfrm>
          <a:prstGeom prst="rect">
            <a:avLst/>
          </a:prstGeom>
        </p:spPr>
      </p:pic>
      <p:sp>
        <p:nvSpPr>
          <p:cNvPr id="109" name="textbox 109"/>
          <p:cNvSpPr/>
          <p:nvPr/>
        </p:nvSpPr>
        <p:spPr>
          <a:xfrm>
            <a:off x="6525399" y="1567087"/>
            <a:ext cx="4939665" cy="4526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5241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例一</a:t>
            </a:r>
            <a:endParaRPr lang="Microsoft YaHei" altLang="Microsoft YaHei" sz="1600"/>
          </a:p>
          <a:p>
            <a:pPr marL="12890" indent="1905" algn="l" rtl="0" eaLnBrk="0">
              <a:lnSpc>
                <a:spcPct val="122000"/>
              </a:lnSpc>
              <a:spcBef>
                <a:spcPts val="121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某社交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媒体平台的兴起。该案例反映了社交媒体对现代社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会交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往方式的深刻改变，以及它所带来的信息传播、舆论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引导等方面的挑战。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5241" algn="l" rtl="0" eaLnBrk="0">
              <a:lnSpc>
                <a:spcPct val="91000"/>
              </a:lnSpc>
              <a:spcBef>
                <a:spcPts val="483"/>
              </a:spcBef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例二</a:t>
            </a:r>
            <a:endParaRPr lang="Microsoft YaHei" altLang="Microsoft YaHei" sz="1600"/>
          </a:p>
          <a:p>
            <a:pPr marL="12700" indent="2095" algn="l" rtl="0" eaLnBrk="0">
              <a:lnSpc>
                <a:spcPct val="122000"/>
              </a:lnSpc>
              <a:spcBef>
                <a:spcPts val="924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某次重大自然灾害的应对。该案例展示了在自然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害面前，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、企业、社会组织和个人如何协同应对，以及应对过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程中出现的各种问题和解决方案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5241" algn="l" rtl="0" eaLnBrk="0">
              <a:lnSpc>
                <a:spcPct val="91000"/>
              </a:lnSpc>
              <a:spcBef>
                <a:spcPts val="486"/>
              </a:spcBef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例三</a:t>
            </a:r>
            <a:endParaRPr lang="Microsoft YaHei" altLang="Microsoft YaHei" sz="16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4034" indent="761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某次具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有历史意义的选举。该案例揭示了选举制度对社会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政治格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局的影响，以及选举过程中各种力量的博弈和结果 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的不确定性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442263" y="318468"/>
            <a:ext cx="3837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影响力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textbox 132"/>
          <p:cNvSpPr/>
          <p:nvPr/>
        </p:nvSpPr>
        <p:spPr>
          <a:xfrm>
            <a:off x="6085729" y="1487677"/>
            <a:ext cx="5548629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2"/>
              </a:lnSpc>
            </a:pPr>
            <a:endParaRPr lang="Arial" altLang="Arial" sz="100"/>
          </a:p>
          <a:p>
            <a:pPr marL="15204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深入理解社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现象</a:t>
            </a:r>
            <a:endParaRPr lang="Microsoft YaHei" altLang="Microsoft YaHei" sz="2300"/>
          </a:p>
          <a:p>
            <a:pPr marL="12700" indent="952" algn="l" rtl="0" eaLnBrk="0">
              <a:lnSpc>
                <a:spcPct val="122000"/>
              </a:lnSpc>
              <a:spcBef>
                <a:spcPts val="108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分析经典案例，可以深入了解社会现象的内在逻辑和演变过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程，把握其本质和规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4909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借鉴经验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教训</a:t>
            </a:r>
            <a:endParaRPr lang="Microsoft YaHei" altLang="Microsoft YaHei" sz="2300"/>
          </a:p>
          <a:p>
            <a:pPr marL="13652" indent="1523" algn="l" rtl="0" eaLnBrk="0">
              <a:lnSpc>
                <a:spcPct val="122000"/>
              </a:lnSpc>
              <a:spcBef>
                <a:spcPts val="108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例提供了丰富的经验和教训，可以为今后的类似情况提供借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鉴和参考，避免重蹈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辙。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4909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033" indent="-380" algn="l" rtl="0" eaLnBrk="0">
              <a:lnSpc>
                <a:spcPct val="123000"/>
              </a:lnSpc>
              <a:spcBef>
                <a:spcPts val="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分析历史案例的发展趋势和影响因素，可以对未来可能出现的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情况进行预测和预警，为决策提供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参考。</a:t>
            </a:r>
            <a:endParaRPr lang="Microsoft YaHei" altLang="Microsoft YaHei" sz="1500"/>
          </a:p>
        </p:txBody>
      </p:sp>
      <p:pic>
        <p:nvPicPr>
          <p:cNvPr id="133" name="picture 1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5" cy="4563024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3417878" y="2513827"/>
            <a:ext cx="5362575" cy="2300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52772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498961" indent="-486261" algn="l" rtl="0" eaLnBrk="0">
              <a:lnSpc>
                <a:spcPct val="104000"/>
              </a:lnSpc>
              <a:spcBef>
                <a:spcPts val="6"/>
              </a:spcBef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社会影响经典案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一：环</a:t>
            </a:r>
            <a:r>
              <a:rPr sz="38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保运动推动政策变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革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59" name="picture 15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60" name="picture 1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61" name="textbox 161"/>
          <p:cNvSpPr/>
          <p:nvPr/>
        </p:nvSpPr>
        <p:spPr>
          <a:xfrm>
            <a:off x="8487040" y="2547269"/>
            <a:ext cx="2561589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4"/>
              </a:lnSpc>
            </a:pPr>
            <a:endParaRPr lang="Arial" altLang="Arial" sz="100"/>
          </a:p>
          <a:p>
            <a:pPr marL="21272" algn="l" rtl="0" eaLnBrk="0">
              <a:lnSpc>
                <a:spcPct val="86000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随着工业化和城市化的快速发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展，</a:t>
            </a:r>
            <a:endParaRPr lang="Microsoft YaHei" altLang="Microsoft YaHei" sz="1300"/>
          </a:p>
          <a:p>
            <a:pPr marL="12700" indent="686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环境污染和生态破坏问题日益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重，引发了广泛的公众关注和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保运动的兴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起。</a:t>
            </a:r>
            <a:endParaRPr lang="Microsoft YaHei" altLang="Microsoft YaHei" sz="1300"/>
          </a:p>
        </p:txBody>
      </p:sp>
      <p:sp>
        <p:nvSpPr>
          <p:cNvPr id="162" name="textbox 162"/>
          <p:cNvSpPr/>
          <p:nvPr/>
        </p:nvSpPr>
        <p:spPr>
          <a:xfrm>
            <a:off x="8486525" y="4651255"/>
            <a:ext cx="242442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63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面对严峻的环境挑战，政府和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</a:t>
            </a:r>
            <a:endParaRPr lang="Microsoft YaHei" altLang="Microsoft YaHei" sz="1300"/>
          </a:p>
          <a:p>
            <a:pPr marL="13386" indent="-686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会各界意识到必须通过政策变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革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来推动环境保护和可持续发展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3" name="textbox 163"/>
          <p:cNvSpPr/>
          <p:nvPr/>
        </p:nvSpPr>
        <p:spPr>
          <a:xfrm>
            <a:off x="442263" y="318468"/>
            <a:ext cx="3075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4" name="textbox 184"/>
          <p:cNvSpPr/>
          <p:nvPr/>
        </p:nvSpPr>
        <p:spPr>
          <a:xfrm>
            <a:off x="9333333" y="4134919"/>
            <a:ext cx="1223644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政策变革需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9333733" y="1991772"/>
            <a:ext cx="122301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环保运动兴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</a:t>
            </a:r>
            <a:endParaRPr lang="Microsoft YaHei" altLang="Microsoft YaHei" sz="1500"/>
          </a:p>
        </p:txBody>
      </p:sp>
      <p:sp>
        <p:nvSpPr>
          <p:cNvPr id="186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89" name="picture 18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90" name="textbox 190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91" name="picture 19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92" name="textbox 192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93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95" name="textbox 195"/>
          <p:cNvSpPr/>
          <p:nvPr/>
        </p:nvSpPr>
        <p:spPr>
          <a:xfrm>
            <a:off x="1093594" y="4736252"/>
            <a:ext cx="2272029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209"/>
              </a:lnSpc>
            </a:pPr>
            <a:endParaRPr lang="Arial" altLang="Arial" sz="100"/>
          </a:p>
          <a:p>
            <a:pPr marL="12700" indent="952" algn="l" rtl="0" eaLnBrk="0">
              <a:lnSpc>
                <a:spcPct val="95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环保运动通过宣传和教育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了公众对环境问题的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和环保意识，形成了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广泛的社会共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6" name="textbox 196"/>
          <p:cNvSpPr/>
          <p:nvPr/>
        </p:nvSpPr>
        <p:spPr>
          <a:xfrm>
            <a:off x="4774420" y="4736443"/>
            <a:ext cx="2272664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695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9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织、社区团体等社   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会组织积极参与环保运动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政府采取更严格的环  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保措施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7" name="textbox 197"/>
          <p:cNvSpPr/>
          <p:nvPr/>
        </p:nvSpPr>
        <p:spPr>
          <a:xfrm>
            <a:off x="8475187" y="4736252"/>
            <a:ext cx="2274570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73"/>
              </a:lnSpc>
            </a:pPr>
            <a:endParaRPr lang="Arial" altLang="Arial" sz="100"/>
          </a:p>
          <a:p>
            <a:pPr marL="14605" indent="-1905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体对环境问题的报道和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，促进了政府和企业   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对环境问题的重视和改进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9" name="textbox 219"/>
          <p:cNvSpPr/>
          <p:nvPr/>
        </p:nvSpPr>
        <p:spPr>
          <a:xfrm>
            <a:off x="4776497" y="3893715"/>
            <a:ext cx="275717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2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</a:t>
            </a:r>
            <a:r>
              <a:rPr sz="2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220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77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2" name="textbox 222"/>
          <p:cNvSpPr/>
          <p:nvPr/>
        </p:nvSpPr>
        <p:spPr>
          <a:xfrm>
            <a:off x="1096832" y="3892943"/>
            <a:ext cx="2755900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8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公众意识提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2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223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5" name="textbox 225"/>
          <p:cNvSpPr/>
          <p:nvPr/>
        </p:nvSpPr>
        <p:spPr>
          <a:xfrm>
            <a:off x="8477959" y="3894229"/>
            <a:ext cx="105092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1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媒体监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</a:t>
            </a:r>
            <a:endParaRPr lang="Microsoft YaHei" altLang="Microsoft YaHei" sz="2000"/>
          </a:p>
        </p:txBody>
      </p:sp>
      <p:sp>
        <p:nvSpPr>
          <p:cNvPr id="226" name="textbox 226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227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2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CA72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3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55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3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CA72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5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37" name="picture 2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1165346"/>
            <a:ext cx="4300143" cy="5692653"/>
          </a:xfrm>
          <a:prstGeom prst="rect">
            <a:avLst/>
          </a:prstGeom>
        </p:spPr>
      </p:pic>
      <p:sp>
        <p:nvSpPr>
          <p:cNvPr id="238" name="textbox 238"/>
          <p:cNvSpPr/>
          <p:nvPr/>
        </p:nvSpPr>
        <p:spPr>
          <a:xfrm>
            <a:off x="4544210" y="3149243"/>
            <a:ext cx="6330950" cy="3153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75"/>
              </a:lnSpc>
            </a:pPr>
            <a:endParaRPr lang="Arial" altLang="Arial" sz="100"/>
          </a:p>
          <a:p>
            <a:pPr marL="416384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2300"/>
          </a:p>
          <a:p>
            <a:pPr marL="414727" indent="190" algn="l" rtl="0" eaLnBrk="0">
              <a:lnSpc>
                <a:spcPct val="150000"/>
              </a:lnSpc>
              <a:spcBef>
                <a:spcPts val="31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革后，环境质量得到显著改善，生态破坏得到遏制，公众健康和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质量得到提高。同时，环保产业也得到了快速发展，成为新的经济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增长点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71000"/>
              </a:lnSpc>
            </a:pPr>
            <a:endParaRPr lang="Arial" altLang="Arial" sz="1000"/>
          </a:p>
          <a:p>
            <a:pPr marL="16195" algn="l" rtl="0" eaLnBrk="0">
              <a:lnSpc>
                <a:spcPct val="92000"/>
              </a:lnSpc>
              <a:spcBef>
                <a:spcPts val="697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</a:t>
            </a:r>
            <a:endParaRPr lang="Microsoft YaHei" altLang="Microsoft YaHei" sz="2300"/>
          </a:p>
          <a:p>
            <a:pPr marL="14414" indent="-1714" algn="l" rtl="0" eaLnBrk="0">
              <a:lnSpc>
                <a:spcPct val="151000"/>
              </a:lnSpc>
              <a:spcBef>
                <a:spcPts val="25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政策变革取得了显著成效，但仍需持续改进和完善。未来应继续加    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强环保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法规的执行力度，推动技术创新和产业升级，实现经济发展和环 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境保护的良性循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环。</a:t>
            </a:r>
            <a:endParaRPr lang="Microsoft YaHei" altLang="Microsoft YaHei" sz="1500"/>
          </a:p>
        </p:txBody>
      </p:sp>
      <p:sp>
        <p:nvSpPr>
          <p:cNvPr id="239" name="textbox 239"/>
          <p:cNvSpPr/>
          <p:nvPr/>
        </p:nvSpPr>
        <p:spPr>
          <a:xfrm>
            <a:off x="5385250" y="1409864"/>
            <a:ext cx="5929629" cy="1071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04"/>
              </a:lnSpc>
            </a:pPr>
            <a:endParaRPr lang="Arial" altLang="Arial" sz="100"/>
          </a:p>
          <a:p>
            <a:pPr marL="14042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政策变革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Microsoft YaHei" altLang="Microsoft YaHei" sz="2300"/>
          </a:p>
          <a:p>
            <a:pPr marL="12700" indent="761" algn="l" rtl="0" eaLnBrk="0">
              <a:lnSpc>
                <a:spcPct val="151000"/>
              </a:lnSpc>
              <a:spcBef>
                <a:spcPts val="26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取了一系列政策变革措施，如制定更严格的环保法规和标准、推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广清洁能源和可持续发展模式等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0" name="textbox 240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革及成效评估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textbox 262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3633812" y="1360417"/>
            <a:ext cx="1267909" cy="550104"/>
            <a:chExt cx="1267909" cy="550104"/>
          </a:xfrm>
        </p:grpSpPr>
        <p:sp>
          <p:nvSpPr>
            <p:cNvPr id="263" name="path"/>
            <p:cNvSpPr/>
            <p:nvPr/>
          </p:nvSpPr>
          <p:spPr>
            <a:xfrm>
              <a:off x="0" y="0"/>
              <a:ext cx="1267909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textbox 264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51835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265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textbox 266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8" name="textbox 268"/>
          <p:cNvSpPr/>
          <p:nvPr/>
        </p:nvSpPr>
        <p:spPr>
          <a:xfrm>
            <a:off x="3417878" y="2513827"/>
            <a:ext cx="5362575" cy="2882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52772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57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1150"/>
              </a:spcBef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社会影响经典案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二：公</a:t>
            </a:r>
            <a:endParaRPr lang="Microsoft YaHei" altLang="Microsoft YaHei" sz="3800"/>
          </a:p>
          <a:p>
            <a:pPr marL="14643" algn="l" rtl="0" eaLnBrk="0">
              <a:lnSpc>
                <a:spcPct val="92000"/>
              </a:lnSpc>
              <a:spcBef>
                <a:spcPts val="395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益组织助力贫困地区教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</a:t>
            </a:r>
            <a:endParaRPr lang="Microsoft YaHei" altLang="Microsoft YaHei" sz="3800"/>
          </a:p>
          <a:p>
            <a:pPr marL="2209860" algn="l" rtl="0" eaLnBrk="0">
              <a:lnSpc>
                <a:spcPct val="92000"/>
              </a:lnSpc>
              <a:spcBef>
                <a:spcPts val="372"/>
              </a:spcBef>
            </a:pPr>
            <a:r>
              <a:rPr sz="3800" spc="-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</a:t>
            </a:r>
            <a:r>
              <a:rPr sz="38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https://d.book118.com/637044046102006052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2024-09-25T23:52:42.860</cp:lastPrinted>
  <dcterms:created xsi:type="dcterms:W3CDTF">2024-09-25T15:52:42Z</dcterms:created>
  <dcterms:modified xsi:type="dcterms:W3CDTF">2024-09-25T15:52:44Z</dcterms:modified>
</cp:coreProperties>
</file>