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image" Target="../media/image2.png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image" Target="../media/image5.png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tags" Target="../tags/tag36.xml" /><Relationship Id="rId16" Type="http://schemas.openxmlformats.org/officeDocument/2006/relationships/tags" Target="../tags/tag3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4.png" /><Relationship Id="rId8" Type="http://schemas.openxmlformats.org/officeDocument/2006/relationships/tags" Target="../tags/tag31.xml" /><Relationship Id="rId9" Type="http://schemas.openxmlformats.org/officeDocument/2006/relationships/image" Target="../media/image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image" Target="../media/image6.png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1.png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image" Target="../media/image3.png" /><Relationship Id="rId11" Type="http://schemas.openxmlformats.org/officeDocument/2006/relationships/tags" Target="../tags/tag118.xml" /><Relationship Id="rId12" Type="http://schemas.openxmlformats.org/officeDocument/2006/relationships/image" Target="../media/image7.png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image" Target="../media/image1.png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7072C-3BD1-4B40-9075-883B20618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282C8-6A25-46C2-92CC-55773E0F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F5834-C5DF-40A0-AA0F-8AB86B17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34769-2A9B-4E4A-8964-9B6764FA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8BC6A-0555-4D9C-B182-A53756275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EC32A-05B1-41A1-BF8F-0773C5B0E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8D4EF-2092-46F6-84B1-35A9806AA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12755-F4E8-47D3-A428-004F6061D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5EB24-174F-456D-892B-B565076A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1861B-7DCD-4D2E-8EE4-198369FD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C6838-3C43-4D09-B81F-0B8942BE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98366" y="4347977"/>
            <a:ext cx="2718835" cy="2510023"/>
          </a:xfrm>
          <a:prstGeom prst="rect">
            <a:avLst/>
          </a:prstGeom>
        </p:spPr>
      </p:pic>
      <p:pic>
        <p:nvPicPr>
          <p:cNvPr id="2097155" name="VCG211356159917" descr="黑白色的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652260" y="0"/>
            <a:ext cx="5156200" cy="5135880"/>
          </a:xfrm>
          <a:prstGeom prst="rect">
            <a:avLst/>
          </a:prstGeom>
          <a:ln>
            <a:noFill/>
          </a:ln>
        </p:spPr>
      </p:pic>
      <p:sp>
        <p:nvSpPr>
          <p:cNvPr id="1048686" name="署名"/>
          <p:cNvSpPr txBox="1">
            <a:spLocks noGrp="1"/>
          </p:cNvSpPr>
          <p:nvPr>
            <p:ph type="body" idx="4" hasCustomPrompt="1"/>
            <p:custDataLst>
              <p:tags r:id="rId10"/>
            </p:custDataLst>
          </p:nvPr>
        </p:nvSpPr>
        <p:spPr>
          <a:xfrm>
            <a:off x="1656715" y="4504690"/>
            <a:ext cx="237172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3" hasCustomPrompt="1"/>
            <p:custDataLst>
              <p:tags r:id="rId11"/>
            </p:custDataLst>
          </p:nvPr>
        </p:nvSpPr>
        <p:spPr>
          <a:xfrm>
            <a:off x="1178560" y="2216785"/>
            <a:ext cx="5138420" cy="207264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21" descr="卡通人物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742" r="50704"/>
          <a:stretch>
            <a:fillRect/>
          </a:stretch>
        </p:blipFill>
        <p:spPr>
          <a:xfrm>
            <a:off x="1178755" y="4532630"/>
            <a:ext cx="307663" cy="344339"/>
          </a:xfrm>
          <a:prstGeom prst="rect">
            <a:avLst/>
          </a:prstGeom>
        </p:spPr>
      </p:pic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178560" y="1605915"/>
            <a:ext cx="5138420" cy="41402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0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0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2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任意多边形 8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任意多边形 7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712470" y="1109980"/>
            <a:ext cx="1454785" cy="4043680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9" name="图片 5" descr="黑白色的花  中度可信度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38335" y="304165"/>
            <a:ext cx="2266950" cy="22586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图片 21" descr="卡通人物  中度可信度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742" r="50704"/>
          <a:stretch>
            <a:fillRect/>
          </a:stretch>
        </p:blipFill>
        <p:spPr>
          <a:xfrm>
            <a:off x="1285776" y="3163083"/>
            <a:ext cx="307663" cy="344339"/>
          </a:xfrm>
          <a:prstGeom prst="rect">
            <a:avLst/>
          </a:prstGeom>
        </p:spPr>
      </p:pic>
      <p:sp>
        <p:nvSpPr>
          <p:cNvPr id="1048730" name="矩形 24"/>
          <p:cNvSpPr/>
          <p:nvPr>
            <p:custDataLst>
              <p:tags r:id="rId11"/>
            </p:custDataLst>
          </p:nvPr>
        </p:nvSpPr>
        <p:spPr>
          <a:xfrm>
            <a:off x="2430780" y="2286000"/>
            <a:ext cx="9367520" cy="3448050"/>
          </a:xfrm>
          <a:prstGeom prst="rect">
            <a:avLst/>
          </a:prstGeom>
          <a:solidFill>
            <a:schemeClr val="bg2">
              <a:lumMod val="90000"/>
              <a:alpha val="31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3" name="图片 49" descr="桌子上放着花瓶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7845" y="4669155"/>
            <a:ext cx="1899285" cy="1753235"/>
          </a:xfrm>
          <a:prstGeom prst="rect">
            <a:avLst/>
          </a:prstGeom>
        </p:spPr>
      </p:pic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bg2"/>
              </a:solidFill>
              <a:sym typeface="+mn-ea"/>
            </a:endParaRPr>
          </a:p>
        </p:txBody>
      </p:sp>
      <p:sp>
        <p:nvSpPr>
          <p:cNvPr id="104874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pic>
        <p:nvPicPr>
          <p:cNvPr id="2097165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58230" y="2399030"/>
            <a:ext cx="4841875" cy="4470400"/>
          </a:xfrm>
          <a:prstGeom prst="rect">
            <a:avLst/>
          </a:prstGeom>
        </p:spPr>
      </p:pic>
      <p:sp>
        <p:nvSpPr>
          <p:cNvPr id="104874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402080" y="2399030"/>
            <a:ext cx="5443220" cy="267398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50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1402080" y="1568132"/>
            <a:ext cx="5443220" cy="90106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7" name="图片 6" descr="黑白色的花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37195" y="28575"/>
            <a:ext cx="3780790" cy="3766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8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任意多边形 16"/>
          <p:cNvSpPr/>
          <p:nvPr>
            <p:custDataLst>
              <p:tags r:id="rId1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任意多边形 15"/>
          <p:cNvSpPr/>
          <p:nvPr>
            <p:custDataLst>
              <p:tags r:id="rId2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8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0" name="任意多边形 9"/>
          <p:cNvSpPr/>
          <p:nvPr>
            <p:custDataLst>
              <p:tags r:id="rId4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任意多边形 4"/>
          <p:cNvSpPr/>
          <p:nvPr>
            <p:custDataLst>
              <p:tags r:id="rId5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5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任意多边形 11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7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7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任意多边形 8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98636" y="4347977"/>
            <a:ext cx="2718835" cy="2510023"/>
          </a:xfrm>
          <a:prstGeom prst="rect">
            <a:avLst/>
          </a:prstGeom>
        </p:spPr>
      </p:pic>
      <p:sp>
        <p:nvSpPr>
          <p:cNvPr id="1048888" name="署名"/>
          <p:cNvSpPr txBox="1">
            <a:spLocks noGrp="1"/>
          </p:cNvSpPr>
          <p:nvPr>
            <p:ph type="body" idx="4"/>
            <p:custDataLst>
              <p:tags r:id="rId8"/>
            </p:custDataLst>
          </p:nvPr>
        </p:nvSpPr>
        <p:spPr>
          <a:xfrm>
            <a:off x="7785735" y="3968750"/>
            <a:ext cx="392874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90" name="标题"/>
          <p:cNvSpPr txBox="1">
            <a:spLocks noGrp="1"/>
          </p:cNvSpPr>
          <p:nvPr>
            <p:ph type="title" idx="3" hasCustomPrompt="1"/>
            <p:custDataLst>
              <p:tags r:id="rId9"/>
            </p:custDataLst>
          </p:nvPr>
        </p:nvSpPr>
        <p:spPr>
          <a:xfrm>
            <a:off x="7307580" y="1913255"/>
            <a:ext cx="4432300" cy="171640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pic>
        <p:nvPicPr>
          <p:cNvPr id="2097171" name="图片 21" descr="卡通人物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742" r="50704"/>
          <a:stretch>
            <a:fillRect/>
          </a:stretch>
        </p:blipFill>
        <p:spPr>
          <a:xfrm>
            <a:off x="7307580" y="3996690"/>
            <a:ext cx="307975" cy="344170"/>
          </a:xfrm>
          <a:prstGeom prst="rect">
            <a:avLst/>
          </a:prstGeom>
        </p:spPr>
      </p:pic>
      <p:pic>
        <p:nvPicPr>
          <p:cNvPr id="2097173" name="VCG211356159917" descr="黑白色的花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379730" y="-160020"/>
            <a:ext cx="6068060" cy="6044565"/>
          </a:xfrm>
          <a:prstGeom prst="rect">
            <a:avLst/>
          </a:prstGeom>
          <a:ln>
            <a:noFill/>
          </a:ln>
        </p:spPr>
      </p:pic>
      <p:sp>
        <p:nvSpPr>
          <p:cNvPr id="10488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4"/>
          <p:cNvSpPr/>
          <p:nvPr>
            <p:custDataLst>
              <p:tags r:id="rId12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任意多边形 9"/>
          <p:cNvSpPr/>
          <p:nvPr>
            <p:custDataLst>
              <p:tags r:id="rId13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任意多边形 14"/>
          <p:cNvSpPr/>
          <p:nvPr>
            <p:custDataLst>
              <p:tags r:id="rId14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任意多边形 15"/>
          <p:cNvSpPr/>
          <p:nvPr>
            <p:custDataLst>
              <p:tags r:id="rId15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2" name="任意多边形 16"/>
          <p:cNvSpPr/>
          <p:nvPr>
            <p:custDataLst>
              <p:tags r:id="rId16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日期占位符 1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1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1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400" y="1444770"/>
            <a:ext cx="10969200" cy="473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400" y="597158"/>
            <a:ext cx="10969200" cy="70547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07" r:id="rId2"/>
    <p:sldLayoutId id="2147484208" r:id="rId3"/>
    <p:sldLayoutId id="2147484209" r:id="rId4"/>
    <p:sldLayoutId id="2147484210" r:id="rId5"/>
    <p:sldLayoutId id="2147484211" r:id="rId6"/>
    <p:sldLayoutId id="2147484212" r:id="rId7"/>
    <p:sldLayoutId id="2147484213" r:id="rId8"/>
    <p:sldLayoutId id="2147484214" r:id="rId9"/>
    <p:sldLayoutId id="2147484215" r:id="rId10"/>
    <p:sldLayoutId id="214748421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+mn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631411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3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儒家经典欣赏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5833" lnSpcReduction="1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29" name="直接连接符 32"/>
          <p:cNvCxnSpPr/>
          <p:nvPr>
            <p:custDataLst>
              <p:tags r:id="rId4"/>
            </p:custDataLst>
          </p:nvPr>
        </p:nvCxnSpPr>
        <p:spPr>
          <a:xfrm flipH="1">
            <a:off x="39519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序号"/>
          <p:cNvSpPr txBox="1"/>
          <p:nvPr>
            <p:custDataLst>
              <p:tags r:id="rId5"/>
            </p:custDataLst>
          </p:nvPr>
        </p:nvSpPr>
        <p:spPr>
          <a:xfrm>
            <a:off x="2617200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壹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4" name="标题"/>
          <p:cNvSpPr txBox="1"/>
          <p:nvPr>
            <p:custDataLst>
              <p:tags r:id="rId6"/>
            </p:custDataLst>
          </p:nvPr>
        </p:nvSpPr>
        <p:spPr>
          <a:xfrm>
            <a:off x="261747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添加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目录标题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66"/>
          <p:cNvCxnSpPr/>
          <p:nvPr>
            <p:custDataLst>
              <p:tags r:id="rId7"/>
            </p:custDataLst>
          </p:nvPr>
        </p:nvCxnSpPr>
        <p:spPr>
          <a:xfrm flipH="1">
            <a:off x="5509193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序号"/>
          <p:cNvSpPr txBox="1"/>
          <p:nvPr>
            <p:custDataLst>
              <p:tags r:id="rId8"/>
            </p:custDataLst>
          </p:nvPr>
        </p:nvSpPr>
        <p:spPr>
          <a:xfrm>
            <a:off x="4174423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贰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417449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儒家经典概述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7066416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序号"/>
          <p:cNvSpPr txBox="1"/>
          <p:nvPr>
            <p:custDataLst>
              <p:tags r:id="rId11"/>
            </p:custDataLst>
          </p:nvPr>
        </p:nvSpPr>
        <p:spPr>
          <a:xfrm>
            <a:off x="573164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叁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2" name="标题"/>
          <p:cNvSpPr txBox="1"/>
          <p:nvPr>
            <p:custDataLst>
              <p:tags r:id="rId12"/>
            </p:custDataLst>
          </p:nvPr>
        </p:nvSpPr>
        <p:spPr>
          <a:xfrm>
            <a:off x="573151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儒家经典的核心思想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78"/>
          <p:cNvCxnSpPr/>
          <p:nvPr>
            <p:custDataLst>
              <p:tags r:id="rId13"/>
            </p:custDataLst>
          </p:nvPr>
        </p:nvCxnSpPr>
        <p:spPr>
          <a:xfrm flipH="1">
            <a:off x="8623639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序号"/>
          <p:cNvSpPr txBox="1"/>
          <p:nvPr>
            <p:custDataLst>
              <p:tags r:id="rId14"/>
            </p:custDataLst>
          </p:nvPr>
        </p:nvSpPr>
        <p:spPr>
          <a:xfrm>
            <a:off x="7288869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728916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儒家经典的文学价值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84"/>
          <p:cNvCxnSpPr/>
          <p:nvPr>
            <p:custDataLst>
              <p:tags r:id="rId16"/>
            </p:custDataLst>
          </p:nvPr>
        </p:nvCxnSpPr>
        <p:spPr>
          <a:xfrm flipH="1">
            <a:off x="10180862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序号"/>
          <p:cNvSpPr txBox="1"/>
          <p:nvPr>
            <p:custDataLst>
              <p:tags r:id="rId17"/>
            </p:custDataLst>
          </p:nvPr>
        </p:nvSpPr>
        <p:spPr>
          <a:xfrm>
            <a:off x="8846092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伍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0" name="标题"/>
          <p:cNvSpPr txBox="1"/>
          <p:nvPr>
            <p:custDataLst>
              <p:tags r:id="rId18"/>
            </p:custDataLst>
          </p:nvPr>
        </p:nvSpPr>
        <p:spPr>
          <a:xfrm>
            <a:off x="884618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儒家经典的现代意义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2" name="序号"/>
          <p:cNvSpPr txBox="1"/>
          <p:nvPr>
            <p:custDataLst>
              <p:tags r:id="rId19"/>
            </p:custDataLst>
          </p:nvPr>
        </p:nvSpPr>
        <p:spPr>
          <a:xfrm>
            <a:off x="1040331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4" name="标题"/>
          <p:cNvSpPr txBox="1"/>
          <p:nvPr>
            <p:custDataLst>
              <p:tags r:id="rId20"/>
            </p:custDataLst>
          </p:nvPr>
        </p:nvSpPr>
        <p:spPr>
          <a:xfrm>
            <a:off x="1040320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如何欣赏儒家经典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儒家经典概述</a:t>
            </a:r>
            <a:endParaRPr lang="zh-CN" altLang="en-US"/>
          </a:p>
        </p:txBody>
      </p:sp>
      <p:sp>
        <p:nvSpPr>
          <p:cNvPr id="104907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儒家经典的起源与形成</a:t>
            </a:r>
            <a:endParaRPr lang="zh-CN" altLang="en-US"/>
          </a:p>
        </p:txBody>
      </p:sp>
      <p:sp>
        <p:nvSpPr>
          <p:cNvPr id="10491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儒家经典起源于春秋战国时期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儒家经典强调仁、义、礼、智、信等道德观念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儒家经典包括《论语》、《孟子》、《大学》、《中庸》等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孔子是儒家思想的创始人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儒家经典的主要内容与特点</a:t>
            </a:r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儒家经典主要包括《论语》、《孟子》、《大学》、《中庸》等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儒家经典强调仁、义、礼、智、信等道德观念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儒家经典注重修身、齐家、治国、平天下等社会理想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儒家经典强调中庸之道，追求和谐、平衡、适度的生活方式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儒家经典在传统文化中的地位与影响</a:t>
            </a:r>
            <a:endParaRPr lang="zh-CN" altLang="en-US"/>
          </a:p>
        </p:txBody>
      </p:sp>
      <p:sp>
        <p:nvSpPr>
          <p:cNvPr id="10493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儒家经典是中国传统文化的重要组成部分，被誉为“四书五经”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儒家经典在中国历史上具有深远的影响，被视为儒家思想的核心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儒家经典在中国传统文化中具有重要的地位，被视为道德伦理的典范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儒家经典在中国传统文化中具有广泛的影响，影响了中国的政治、经济、文化等多个方面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儒家经典的核心思想</a:t>
            </a:r>
            <a:endParaRPr lang="zh-CN" altLang="en-US"/>
          </a:p>
        </p:txBody>
      </p:sp>
      <p:sp>
        <p:nvSpPr>
          <p:cNvPr id="104942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仁爱思想</a:t>
            </a:r>
            <a:endParaRPr lang="zh-CN" altLang="en-US"/>
          </a:p>
        </p:txBody>
      </p:sp>
      <p:sp>
        <p:nvSpPr>
          <p:cNvPr id="104949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核心理念：仁爱，即爱人、爱人民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仁爱思想在儒家经典中的体现：《论语》、《孟子》、《大学》、《中庸》等经典中都有体现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仁爱思想的实践：儒家倡导以仁爱之心对待他人，以仁爱之心治理国家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仁爱思想的影响：儒家的仁爱思想对中国传统文化、社会道德、政治制度等方面产生了深远影响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义利之辨</a:t>
            </a:r>
            <a:endParaRPr lang="zh-CN" altLang="en-US"/>
          </a:p>
        </p:txBody>
      </p:sp>
      <p:sp>
        <p:nvSpPr>
          <p:cNvPr id="10495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儒家经典：《论语》、《孟子》、《大学》、《中庸》等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核心思想：仁、义、礼、智、信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义利之辨：义指道德、正义，利指利益、功利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儒家观点：义重于利，追求道德和正义高于追求利益和功利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中庸之道</a:t>
            </a:r>
            <a:endParaRPr lang="zh-CN" altLang="en-US"/>
          </a:p>
        </p:txBody>
      </p:sp>
      <p:sp>
        <p:nvSpPr>
          <p:cNvPr id="10496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应用：中庸之道在政治、道德、教育等领域都有广泛的应用，如政治上的“中庸之道”，道德上的“中庸之道”，教育上的“中庸之道”等。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影响：中庸之道对中国传统文化产生了深远的影响，被视为中国传统文化的重要组成部分。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核心思想：中庸之道是儒家思想的核心，主张“不偏不倚”，追求“中和”。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内涵：中庸之道强调在处理问题时要适度、适中，避免极端和偏激。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礼乐教化</a:t>
            </a:r>
            <a:endParaRPr lang="zh-CN" altLang="en-US"/>
          </a:p>
        </p:txBody>
      </p:sp>
      <p:sp>
        <p:nvSpPr>
          <p:cNvPr id="10497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礼乐教化的含义：通过礼乐教育，培养人们的道德品质和礼仪规范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礼乐教化的内容：包括礼、乐、射、御、书、数等六艺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礼乐教化的影响：对中国古代社会产生了深远的影响，成为儒家思想的重要组成部分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礼乐教化的目的：使人们遵守道德规范，形成良好的社会秩序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儒家经典的文学价值</a:t>
            </a:r>
            <a:endParaRPr lang="zh-CN" altLang="en-US"/>
          </a:p>
        </p:txBody>
      </p:sp>
      <p:sp>
        <p:nvSpPr>
          <p:cNvPr id="1049844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第四章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https://d.book118.com/637063141162006025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53.45&quot;,&quot;top&quot;:&quot;78.5&quot;,&quot;width&quot;:&quot;491.25&quot;,&quot;height&quot;:&quot;349.3&quot;}"/>
  <p:tag name="KSO_WM_SLIDE_ID" val="custom2023029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1_2"/>
  <p:tag name="KSO_WM_UNIT_INDEX" val="1_1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1"/>
  <p:tag name="KSO_WM_UNIT_INDEX" val="1_4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1"/>
  <p:tag name="KSO_WM_UNIT_INDEX" val="1_5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1"/>
  <p:tag name="KSO_WM_UNIT_INDEX" val="1_6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6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9">
      <a:dk1>
        <a:srgbClr val="000000"/>
      </a:dk1>
      <a:lt1>
        <a:srgbClr val="FFFFFF"/>
      </a:lt1>
      <a:dk2>
        <a:srgbClr val="321E19"/>
      </a:dk2>
      <a:lt2>
        <a:srgbClr val="FEFBF7"/>
      </a:lt2>
      <a:accent1>
        <a:srgbClr val="643D33"/>
      </a:accent1>
      <a:accent2>
        <a:srgbClr val="826157"/>
      </a:accent2>
      <a:accent3>
        <a:srgbClr val="90592E"/>
      </a:accent3>
      <a:accent4>
        <a:srgbClr val="D28426"/>
      </a:accent4>
      <a:accent5>
        <a:srgbClr val="336445"/>
      </a:accent5>
      <a:accent6>
        <a:srgbClr val="8F1F1F"/>
      </a:accent6>
      <a:hlink>
        <a:srgbClr val="0563C1"/>
      </a:hlink>
      <a:folHlink>
        <a:srgbClr val="954D72"/>
      </a:folHlink>
    </a:clrScheme>
    <a:fontScheme name="自定义 52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汉仪古隶简</vt:lpstr>
      <vt:lpstr>MiSans Normal</vt:lpstr>
      <vt:lpstr>Wingdings</vt:lpstr>
      <vt:lpstr>微软雅黑</vt:lpstr>
      <vt:lpstr>Calibri Light</vt:lpstr>
      <vt:lpstr>宋体</vt:lpstr>
      <vt:lpstr>Office Theme</vt:lpstr>
      <vt:lpstr>儒家经典欣赏</vt:lpstr>
      <vt:lpstr>目录</vt:lpstr>
      <vt:lpstr>单击此处
添加章节标题</vt:lpstr>
      <vt:lpstr>儒家经典概述</vt:lpstr>
      <vt:lpstr>儒家经典的起源与形成</vt:lpstr>
      <vt:lpstr>儒家经典的主要内容与特点</vt:lpstr>
      <vt:lpstr>儒家经典在传统文化中的地位与影响</vt:lpstr>
      <vt:lpstr>儒家经典的核心思想</vt:lpstr>
      <vt:lpstr>仁爱思想</vt:lpstr>
      <vt:lpstr>义利之辨</vt:lpstr>
      <vt:lpstr>中庸之道</vt:lpstr>
      <vt:lpstr>礼乐教化</vt:lpstr>
      <vt:lpstr>儒家经典的文学价值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2024-08-30T17:25:41.302</cp:lastPrinted>
  <dcterms:created xsi:type="dcterms:W3CDTF">2024-08-30T09:25:41Z</dcterms:created>
  <dcterms:modified xsi:type="dcterms:W3CDTF">2024-08-30T09:25:43Z</dcterms:modified>
</cp:coreProperties>
</file>