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B4036-1F9C-4F50-9AF6-C216D7A32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B8093-2142-4422-94C0-EA0FB4663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AC2A9-52C1-47C5-8A85-36DFA327A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AB3DB-683F-4546-BD8A-C53F0DDAE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E951C-AF29-4F65-A5AC-0AFE356D2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E309C-F7D6-4D97-B53B-2878E0334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A9061-4D3E-458A-9BAD-79B799DD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6242A-A0DA-48A0-BD7B-3C4F30B2E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B74B3-47CB-44CA-B924-AE838316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D780D-AE82-4EE1-A780-44914DEE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C7497-4F78-4117-9B8E-0C0D1353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243392" y="2147664"/>
            <a:ext cx="1705215" cy="10312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BA242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BA242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BA242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BA242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5052726" y="2029682"/>
            <a:ext cx="2084070" cy="1797050"/>
          </a:xfrm>
          <a:custGeom>
            <a:rect l="l" t="t" r="r" b="b"/>
            <a:pathLst>
              <a:path w="2084070" h="1797050">
                <a:moveTo>
                  <a:pt x="2084070" y="1796605"/>
                </a:moveTo>
                <a:lnTo>
                  <a:pt x="0" y="1796605"/>
                </a:lnTo>
                <a:lnTo>
                  <a:pt x="1042035" y="0"/>
                </a:lnTo>
                <a:lnTo>
                  <a:pt x="2084070" y="1796605"/>
                </a:lnTo>
                <a:close/>
              </a:path>
            </a:pathLst>
          </a:custGeom>
          <a:solidFill>
            <a:srgbClr val="BA242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5052726" y="2029682"/>
            <a:ext cx="2084070" cy="1797050"/>
          </a:xfrm>
          <a:custGeom>
            <a:rect l="l" t="t" r="r" b="b"/>
            <a:pathLst>
              <a:path w="2084070" h="1797050">
                <a:moveTo>
                  <a:pt x="0" y="1796605"/>
                </a:moveTo>
                <a:lnTo>
                  <a:pt x="1042035" y="0"/>
                </a:lnTo>
                <a:lnTo>
                  <a:pt x="2084070" y="1796605"/>
                </a:lnTo>
                <a:lnTo>
                  <a:pt x="0" y="1796605"/>
                </a:lnTo>
                <a:close/>
              </a:path>
            </a:pathLst>
          </a:custGeom>
          <a:ln w="9525">
            <a:solidFill>
              <a:srgbClr val="FFFBF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5052726" y="3826383"/>
            <a:ext cx="2084070" cy="1797050"/>
          </a:xfrm>
          <a:custGeom>
            <a:rect l="l" t="t" r="r" b="b"/>
            <a:pathLst>
              <a:path w="2084070" h="1797050">
                <a:moveTo>
                  <a:pt x="2084070" y="0"/>
                </a:moveTo>
                <a:lnTo>
                  <a:pt x="0" y="0"/>
                </a:lnTo>
                <a:lnTo>
                  <a:pt x="1042035" y="1796605"/>
                </a:lnTo>
                <a:lnTo>
                  <a:pt x="2084070" y="0"/>
                </a:lnTo>
                <a:close/>
              </a:path>
            </a:pathLst>
          </a:custGeom>
          <a:solidFill>
            <a:srgbClr val="E8C49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052726" y="3826383"/>
            <a:ext cx="2084070" cy="1797050"/>
          </a:xfrm>
          <a:custGeom>
            <a:rect l="l" t="t" r="r" b="b"/>
            <a:pathLst>
              <a:path w="2084070" h="1797050">
                <a:moveTo>
                  <a:pt x="0" y="0"/>
                </a:moveTo>
                <a:lnTo>
                  <a:pt x="1042035" y="1796605"/>
                </a:lnTo>
                <a:lnTo>
                  <a:pt x="2084070" y="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FFFBF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4017073" y="3826383"/>
            <a:ext cx="2084070" cy="1797050"/>
          </a:xfrm>
          <a:custGeom>
            <a:rect l="l" t="t" r="r" b="b"/>
            <a:pathLst>
              <a:path w="2084070" h="1797050">
                <a:moveTo>
                  <a:pt x="0" y="1796605"/>
                </a:moveTo>
                <a:lnTo>
                  <a:pt x="2084070" y="1796605"/>
                </a:lnTo>
                <a:lnTo>
                  <a:pt x="1042034" y="0"/>
                </a:lnTo>
                <a:lnTo>
                  <a:pt x="0" y="1796605"/>
                </a:lnTo>
                <a:close/>
              </a:path>
            </a:pathLst>
          </a:custGeom>
          <a:solidFill>
            <a:srgbClr val="E71A3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4017073" y="3826383"/>
            <a:ext cx="2084070" cy="1797050"/>
          </a:xfrm>
          <a:custGeom>
            <a:rect l="l" t="t" r="r" b="b"/>
            <a:pathLst>
              <a:path w="2084070" h="1797050">
                <a:moveTo>
                  <a:pt x="2084070" y="1796605"/>
                </a:moveTo>
                <a:lnTo>
                  <a:pt x="1042034" y="0"/>
                </a:lnTo>
                <a:lnTo>
                  <a:pt x="0" y="1796605"/>
                </a:lnTo>
                <a:lnTo>
                  <a:pt x="2084070" y="1796605"/>
                </a:lnTo>
                <a:close/>
              </a:path>
            </a:pathLst>
          </a:custGeom>
          <a:ln w="9525">
            <a:solidFill>
              <a:srgbClr val="FFFBF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094762" y="3826288"/>
            <a:ext cx="2084070" cy="1797050"/>
          </a:xfrm>
          <a:custGeom>
            <a:rect l="l" t="t" r="r" b="b"/>
            <a:pathLst>
              <a:path w="2084070" h="1797050">
                <a:moveTo>
                  <a:pt x="0" y="1796605"/>
                </a:moveTo>
                <a:lnTo>
                  <a:pt x="2084069" y="1796605"/>
                </a:lnTo>
                <a:lnTo>
                  <a:pt x="1042034" y="0"/>
                </a:lnTo>
                <a:lnTo>
                  <a:pt x="0" y="1796605"/>
                </a:lnTo>
                <a:close/>
              </a:path>
            </a:pathLst>
          </a:custGeom>
          <a:solidFill>
            <a:srgbClr val="C49E6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094762" y="3826288"/>
            <a:ext cx="2084070" cy="1797050"/>
          </a:xfrm>
          <a:custGeom>
            <a:rect l="l" t="t" r="r" b="b"/>
            <a:pathLst>
              <a:path w="2084070" h="1797050">
                <a:moveTo>
                  <a:pt x="2084069" y="1796605"/>
                </a:moveTo>
                <a:lnTo>
                  <a:pt x="1042034" y="0"/>
                </a:lnTo>
                <a:lnTo>
                  <a:pt x="0" y="1796605"/>
                </a:lnTo>
                <a:lnTo>
                  <a:pt x="2084069" y="1796605"/>
                </a:lnTo>
                <a:close/>
              </a:path>
            </a:pathLst>
          </a:custGeom>
          <a:ln w="9525">
            <a:solidFill>
              <a:srgbClr val="FFFBF9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5" name="bg object 25"/>
          <p:cNvPicPr/>
          <p:nvPr/>
        </p:nvPicPr>
        <p:blipFill>
          <a:blip r:embed="rId2"/>
          <a:stretch>
            <a:fillRect/>
          </a:stretch>
        </p:blipFill>
        <p:spPr>
          <a:xfrm>
            <a:off x="5015484" y="5009769"/>
            <a:ext cx="163924" cy="196091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>
          <a:xfrm>
            <a:off x="4768685" y="2870441"/>
            <a:ext cx="2586355" cy="2423160"/>
          </a:xfrm>
          <a:custGeom>
            <a:rect l="l" t="t" r="r" b="b"/>
            <a:pathLst>
              <a:path w="2586354" h="2423160">
                <a:moveTo>
                  <a:pt x="581736" y="2129307"/>
                </a:moveTo>
                <a:lnTo>
                  <a:pt x="580034" y="2100097"/>
                </a:lnTo>
                <a:lnTo>
                  <a:pt x="579704" y="2097557"/>
                </a:lnTo>
                <a:lnTo>
                  <a:pt x="577189" y="2078507"/>
                </a:lnTo>
                <a:lnTo>
                  <a:pt x="576351" y="2072157"/>
                </a:lnTo>
                <a:lnTo>
                  <a:pt x="568998" y="2044217"/>
                </a:lnTo>
                <a:lnTo>
                  <a:pt x="566889" y="2039137"/>
                </a:lnTo>
                <a:lnTo>
                  <a:pt x="560578" y="2023897"/>
                </a:lnTo>
                <a:lnTo>
                  <a:pt x="555307" y="2011197"/>
                </a:lnTo>
                <a:lnTo>
                  <a:pt x="550583" y="1999780"/>
                </a:lnTo>
                <a:lnTo>
                  <a:pt x="550583" y="2197887"/>
                </a:lnTo>
                <a:lnTo>
                  <a:pt x="532168" y="2247417"/>
                </a:lnTo>
                <a:lnTo>
                  <a:pt x="491655" y="2308377"/>
                </a:lnTo>
                <a:lnTo>
                  <a:pt x="460349" y="2337587"/>
                </a:lnTo>
                <a:lnTo>
                  <a:pt x="417995" y="2366797"/>
                </a:lnTo>
                <a:lnTo>
                  <a:pt x="370116" y="2387117"/>
                </a:lnTo>
                <a:lnTo>
                  <a:pt x="316725" y="2398547"/>
                </a:lnTo>
                <a:lnTo>
                  <a:pt x="289102" y="2399817"/>
                </a:lnTo>
                <a:lnTo>
                  <a:pt x="255955" y="2396007"/>
                </a:lnTo>
                <a:lnTo>
                  <a:pt x="224650" y="2390927"/>
                </a:lnTo>
                <a:lnTo>
                  <a:pt x="195186" y="2382037"/>
                </a:lnTo>
                <a:lnTo>
                  <a:pt x="167563" y="2369337"/>
                </a:lnTo>
                <a:lnTo>
                  <a:pt x="169405" y="2359177"/>
                </a:lnTo>
                <a:lnTo>
                  <a:pt x="173088" y="2349017"/>
                </a:lnTo>
                <a:lnTo>
                  <a:pt x="174929" y="2333777"/>
                </a:lnTo>
                <a:lnTo>
                  <a:pt x="176771" y="2300757"/>
                </a:lnTo>
                <a:lnTo>
                  <a:pt x="177749" y="2289327"/>
                </a:lnTo>
                <a:lnTo>
                  <a:pt x="178511" y="2280437"/>
                </a:lnTo>
                <a:lnTo>
                  <a:pt x="178612" y="2265197"/>
                </a:lnTo>
                <a:lnTo>
                  <a:pt x="167563" y="2252497"/>
                </a:lnTo>
                <a:lnTo>
                  <a:pt x="158356" y="2244877"/>
                </a:lnTo>
                <a:lnTo>
                  <a:pt x="149148" y="2239797"/>
                </a:lnTo>
                <a:lnTo>
                  <a:pt x="141782" y="2238527"/>
                </a:lnTo>
                <a:lnTo>
                  <a:pt x="132575" y="2238527"/>
                </a:lnTo>
                <a:lnTo>
                  <a:pt x="125209" y="2239797"/>
                </a:lnTo>
                <a:lnTo>
                  <a:pt x="119684" y="2238527"/>
                </a:lnTo>
                <a:lnTo>
                  <a:pt x="112331" y="2234717"/>
                </a:lnTo>
                <a:lnTo>
                  <a:pt x="108648" y="2227097"/>
                </a:lnTo>
                <a:lnTo>
                  <a:pt x="103124" y="2222017"/>
                </a:lnTo>
                <a:lnTo>
                  <a:pt x="99441" y="2215667"/>
                </a:lnTo>
                <a:lnTo>
                  <a:pt x="93916" y="2211857"/>
                </a:lnTo>
                <a:lnTo>
                  <a:pt x="81026" y="2209635"/>
                </a:lnTo>
                <a:lnTo>
                  <a:pt x="81026" y="2244877"/>
                </a:lnTo>
                <a:lnTo>
                  <a:pt x="81026" y="2252497"/>
                </a:lnTo>
                <a:lnTo>
                  <a:pt x="79184" y="2265197"/>
                </a:lnTo>
                <a:lnTo>
                  <a:pt x="75501" y="2280437"/>
                </a:lnTo>
                <a:lnTo>
                  <a:pt x="71818" y="2289327"/>
                </a:lnTo>
                <a:lnTo>
                  <a:pt x="60769" y="2272817"/>
                </a:lnTo>
                <a:lnTo>
                  <a:pt x="51562" y="2256307"/>
                </a:lnTo>
                <a:lnTo>
                  <a:pt x="44196" y="2239797"/>
                </a:lnTo>
                <a:lnTo>
                  <a:pt x="36830" y="2222017"/>
                </a:lnTo>
                <a:lnTo>
                  <a:pt x="57086" y="2225827"/>
                </a:lnTo>
                <a:lnTo>
                  <a:pt x="64452" y="2228367"/>
                </a:lnTo>
                <a:lnTo>
                  <a:pt x="69977" y="2235987"/>
                </a:lnTo>
                <a:lnTo>
                  <a:pt x="75501" y="2242337"/>
                </a:lnTo>
                <a:lnTo>
                  <a:pt x="81026" y="2244877"/>
                </a:lnTo>
                <a:lnTo>
                  <a:pt x="81026" y="2209635"/>
                </a:lnTo>
                <a:lnTo>
                  <a:pt x="71818" y="2208047"/>
                </a:lnTo>
                <a:lnTo>
                  <a:pt x="66294" y="2205507"/>
                </a:lnTo>
                <a:lnTo>
                  <a:pt x="60769" y="2199157"/>
                </a:lnTo>
                <a:lnTo>
                  <a:pt x="53403" y="2188997"/>
                </a:lnTo>
                <a:lnTo>
                  <a:pt x="51562" y="2182647"/>
                </a:lnTo>
                <a:lnTo>
                  <a:pt x="55245" y="2171217"/>
                </a:lnTo>
                <a:lnTo>
                  <a:pt x="58928" y="2169947"/>
                </a:lnTo>
                <a:lnTo>
                  <a:pt x="73660" y="2166137"/>
                </a:lnTo>
                <a:lnTo>
                  <a:pt x="103124" y="2153437"/>
                </a:lnTo>
                <a:lnTo>
                  <a:pt x="112331" y="2148357"/>
                </a:lnTo>
                <a:lnTo>
                  <a:pt x="114160" y="2144547"/>
                </a:lnTo>
                <a:lnTo>
                  <a:pt x="114160" y="2138197"/>
                </a:lnTo>
                <a:lnTo>
                  <a:pt x="112331" y="2134387"/>
                </a:lnTo>
                <a:lnTo>
                  <a:pt x="104965" y="2124227"/>
                </a:lnTo>
                <a:lnTo>
                  <a:pt x="101282" y="2111527"/>
                </a:lnTo>
                <a:lnTo>
                  <a:pt x="103124" y="2103907"/>
                </a:lnTo>
                <a:lnTo>
                  <a:pt x="106807" y="2100097"/>
                </a:lnTo>
                <a:lnTo>
                  <a:pt x="117843" y="2092477"/>
                </a:lnTo>
                <a:lnTo>
                  <a:pt x="130733" y="2087397"/>
                </a:lnTo>
                <a:lnTo>
                  <a:pt x="136258" y="2084857"/>
                </a:lnTo>
                <a:lnTo>
                  <a:pt x="140677" y="2081047"/>
                </a:lnTo>
                <a:lnTo>
                  <a:pt x="143624" y="2078507"/>
                </a:lnTo>
                <a:lnTo>
                  <a:pt x="143624" y="2072157"/>
                </a:lnTo>
                <a:lnTo>
                  <a:pt x="141782" y="2070887"/>
                </a:lnTo>
                <a:lnTo>
                  <a:pt x="139941" y="2067077"/>
                </a:lnTo>
                <a:lnTo>
                  <a:pt x="125209" y="2055647"/>
                </a:lnTo>
                <a:lnTo>
                  <a:pt x="121526" y="2054377"/>
                </a:lnTo>
                <a:lnTo>
                  <a:pt x="117843" y="2054377"/>
                </a:lnTo>
                <a:lnTo>
                  <a:pt x="110490" y="2055647"/>
                </a:lnTo>
                <a:lnTo>
                  <a:pt x="103124" y="2059457"/>
                </a:lnTo>
                <a:lnTo>
                  <a:pt x="97599" y="2067077"/>
                </a:lnTo>
                <a:lnTo>
                  <a:pt x="92075" y="2078507"/>
                </a:lnTo>
                <a:lnTo>
                  <a:pt x="88392" y="2081047"/>
                </a:lnTo>
                <a:lnTo>
                  <a:pt x="81026" y="2081047"/>
                </a:lnTo>
                <a:lnTo>
                  <a:pt x="69977" y="2078507"/>
                </a:lnTo>
                <a:lnTo>
                  <a:pt x="62611" y="2067077"/>
                </a:lnTo>
                <a:lnTo>
                  <a:pt x="60769" y="2063267"/>
                </a:lnTo>
                <a:lnTo>
                  <a:pt x="60769" y="2059457"/>
                </a:lnTo>
                <a:lnTo>
                  <a:pt x="66294" y="2054377"/>
                </a:lnTo>
                <a:lnTo>
                  <a:pt x="99441" y="2031517"/>
                </a:lnTo>
                <a:lnTo>
                  <a:pt x="101282" y="2027707"/>
                </a:lnTo>
                <a:lnTo>
                  <a:pt x="101282" y="2026437"/>
                </a:lnTo>
                <a:lnTo>
                  <a:pt x="97599" y="2022627"/>
                </a:lnTo>
                <a:lnTo>
                  <a:pt x="95758" y="2018817"/>
                </a:lnTo>
                <a:lnTo>
                  <a:pt x="90233" y="2015007"/>
                </a:lnTo>
                <a:lnTo>
                  <a:pt x="75501" y="2011197"/>
                </a:lnTo>
                <a:lnTo>
                  <a:pt x="71818" y="2009927"/>
                </a:lnTo>
                <a:lnTo>
                  <a:pt x="69977" y="2007387"/>
                </a:lnTo>
                <a:lnTo>
                  <a:pt x="69977" y="2002307"/>
                </a:lnTo>
                <a:lnTo>
                  <a:pt x="71818" y="1997227"/>
                </a:lnTo>
                <a:lnTo>
                  <a:pt x="77343" y="1990877"/>
                </a:lnTo>
                <a:lnTo>
                  <a:pt x="82867" y="1989607"/>
                </a:lnTo>
                <a:lnTo>
                  <a:pt x="92075" y="1989607"/>
                </a:lnTo>
                <a:lnTo>
                  <a:pt x="97599" y="1990877"/>
                </a:lnTo>
                <a:lnTo>
                  <a:pt x="104965" y="1994687"/>
                </a:lnTo>
                <a:lnTo>
                  <a:pt x="110490" y="1994687"/>
                </a:lnTo>
                <a:lnTo>
                  <a:pt x="121526" y="1990877"/>
                </a:lnTo>
                <a:lnTo>
                  <a:pt x="132575" y="1989607"/>
                </a:lnTo>
                <a:lnTo>
                  <a:pt x="138099" y="1989607"/>
                </a:lnTo>
                <a:lnTo>
                  <a:pt x="141782" y="1993417"/>
                </a:lnTo>
                <a:lnTo>
                  <a:pt x="145465" y="1998497"/>
                </a:lnTo>
                <a:lnTo>
                  <a:pt x="158356" y="2021357"/>
                </a:lnTo>
                <a:lnTo>
                  <a:pt x="165722" y="2030247"/>
                </a:lnTo>
                <a:lnTo>
                  <a:pt x="169405" y="2034057"/>
                </a:lnTo>
                <a:lnTo>
                  <a:pt x="182295" y="2034057"/>
                </a:lnTo>
                <a:lnTo>
                  <a:pt x="193344" y="2027707"/>
                </a:lnTo>
                <a:lnTo>
                  <a:pt x="202552" y="2022627"/>
                </a:lnTo>
                <a:lnTo>
                  <a:pt x="204393" y="2022627"/>
                </a:lnTo>
                <a:lnTo>
                  <a:pt x="208076" y="2018817"/>
                </a:lnTo>
                <a:lnTo>
                  <a:pt x="213601" y="2007387"/>
                </a:lnTo>
                <a:lnTo>
                  <a:pt x="213601" y="1989607"/>
                </a:lnTo>
                <a:lnTo>
                  <a:pt x="211759" y="1981987"/>
                </a:lnTo>
                <a:lnTo>
                  <a:pt x="208076" y="1978177"/>
                </a:lnTo>
                <a:lnTo>
                  <a:pt x="200710" y="1974367"/>
                </a:lnTo>
                <a:lnTo>
                  <a:pt x="197027" y="1969287"/>
                </a:lnTo>
                <a:lnTo>
                  <a:pt x="176771" y="1940077"/>
                </a:lnTo>
                <a:lnTo>
                  <a:pt x="169405" y="1940077"/>
                </a:lnTo>
                <a:lnTo>
                  <a:pt x="163880" y="1941347"/>
                </a:lnTo>
                <a:lnTo>
                  <a:pt x="156514" y="1945157"/>
                </a:lnTo>
                <a:lnTo>
                  <a:pt x="145465" y="1952777"/>
                </a:lnTo>
                <a:lnTo>
                  <a:pt x="141782" y="1954047"/>
                </a:lnTo>
                <a:lnTo>
                  <a:pt x="138099" y="1947697"/>
                </a:lnTo>
                <a:lnTo>
                  <a:pt x="138099" y="1941347"/>
                </a:lnTo>
                <a:lnTo>
                  <a:pt x="134416" y="1936267"/>
                </a:lnTo>
                <a:lnTo>
                  <a:pt x="128892" y="1936267"/>
                </a:lnTo>
                <a:lnTo>
                  <a:pt x="123367" y="1933727"/>
                </a:lnTo>
                <a:lnTo>
                  <a:pt x="106807" y="1932457"/>
                </a:lnTo>
                <a:lnTo>
                  <a:pt x="145465" y="1900707"/>
                </a:lnTo>
                <a:lnTo>
                  <a:pt x="189661" y="1879117"/>
                </a:lnTo>
                <a:lnTo>
                  <a:pt x="237540" y="1863877"/>
                </a:lnTo>
                <a:lnTo>
                  <a:pt x="263321" y="1860067"/>
                </a:lnTo>
                <a:lnTo>
                  <a:pt x="316725" y="1860067"/>
                </a:lnTo>
                <a:lnTo>
                  <a:pt x="344335" y="1866417"/>
                </a:lnTo>
                <a:lnTo>
                  <a:pt x="370116" y="1871497"/>
                </a:lnTo>
                <a:lnTo>
                  <a:pt x="417995" y="1891817"/>
                </a:lnTo>
                <a:lnTo>
                  <a:pt x="460349" y="1921027"/>
                </a:lnTo>
                <a:lnTo>
                  <a:pt x="510070" y="1974367"/>
                </a:lnTo>
                <a:lnTo>
                  <a:pt x="462191" y="1990877"/>
                </a:lnTo>
                <a:lnTo>
                  <a:pt x="441934" y="1998497"/>
                </a:lnTo>
                <a:lnTo>
                  <a:pt x="430885" y="2004847"/>
                </a:lnTo>
                <a:lnTo>
                  <a:pt x="425361" y="2007387"/>
                </a:lnTo>
                <a:lnTo>
                  <a:pt x="417995" y="2011197"/>
                </a:lnTo>
                <a:lnTo>
                  <a:pt x="408787" y="2011197"/>
                </a:lnTo>
                <a:lnTo>
                  <a:pt x="401421" y="2009927"/>
                </a:lnTo>
                <a:lnTo>
                  <a:pt x="384848" y="2002307"/>
                </a:lnTo>
                <a:lnTo>
                  <a:pt x="379323" y="2002307"/>
                </a:lnTo>
                <a:lnTo>
                  <a:pt x="370116" y="2004847"/>
                </a:lnTo>
                <a:lnTo>
                  <a:pt x="366433" y="2006117"/>
                </a:lnTo>
                <a:lnTo>
                  <a:pt x="360908" y="2009927"/>
                </a:lnTo>
                <a:lnTo>
                  <a:pt x="353542" y="2017547"/>
                </a:lnTo>
                <a:lnTo>
                  <a:pt x="344335" y="2022627"/>
                </a:lnTo>
                <a:lnTo>
                  <a:pt x="338823" y="2023897"/>
                </a:lnTo>
                <a:lnTo>
                  <a:pt x="333298" y="2023897"/>
                </a:lnTo>
                <a:lnTo>
                  <a:pt x="329615" y="2022627"/>
                </a:lnTo>
                <a:lnTo>
                  <a:pt x="325932" y="2022627"/>
                </a:lnTo>
                <a:lnTo>
                  <a:pt x="322249" y="2023897"/>
                </a:lnTo>
                <a:lnTo>
                  <a:pt x="316725" y="2026437"/>
                </a:lnTo>
                <a:lnTo>
                  <a:pt x="313042" y="2031517"/>
                </a:lnTo>
                <a:lnTo>
                  <a:pt x="313042" y="2035327"/>
                </a:lnTo>
                <a:lnTo>
                  <a:pt x="314883" y="2044217"/>
                </a:lnTo>
                <a:lnTo>
                  <a:pt x="318566" y="2050567"/>
                </a:lnTo>
                <a:lnTo>
                  <a:pt x="322249" y="2051837"/>
                </a:lnTo>
                <a:lnTo>
                  <a:pt x="324091" y="2054377"/>
                </a:lnTo>
                <a:lnTo>
                  <a:pt x="335140" y="2046757"/>
                </a:lnTo>
                <a:lnTo>
                  <a:pt x="338823" y="2041677"/>
                </a:lnTo>
                <a:lnTo>
                  <a:pt x="344335" y="2039137"/>
                </a:lnTo>
                <a:lnTo>
                  <a:pt x="351701" y="2042947"/>
                </a:lnTo>
                <a:lnTo>
                  <a:pt x="359067" y="2050567"/>
                </a:lnTo>
                <a:lnTo>
                  <a:pt x="357225" y="2054377"/>
                </a:lnTo>
                <a:lnTo>
                  <a:pt x="355384" y="2060727"/>
                </a:lnTo>
                <a:lnTo>
                  <a:pt x="351701" y="2068347"/>
                </a:lnTo>
                <a:lnTo>
                  <a:pt x="346176" y="2070887"/>
                </a:lnTo>
                <a:lnTo>
                  <a:pt x="320408" y="2078507"/>
                </a:lnTo>
                <a:lnTo>
                  <a:pt x="305676" y="2074697"/>
                </a:lnTo>
                <a:lnTo>
                  <a:pt x="294627" y="2074697"/>
                </a:lnTo>
                <a:lnTo>
                  <a:pt x="285419" y="2081047"/>
                </a:lnTo>
                <a:lnTo>
                  <a:pt x="283578" y="2084857"/>
                </a:lnTo>
                <a:lnTo>
                  <a:pt x="285419" y="2091207"/>
                </a:lnTo>
                <a:lnTo>
                  <a:pt x="287261" y="2100097"/>
                </a:lnTo>
                <a:lnTo>
                  <a:pt x="283578" y="2111527"/>
                </a:lnTo>
                <a:lnTo>
                  <a:pt x="281736" y="2112797"/>
                </a:lnTo>
                <a:lnTo>
                  <a:pt x="268846" y="2116607"/>
                </a:lnTo>
                <a:lnTo>
                  <a:pt x="267004" y="2117877"/>
                </a:lnTo>
                <a:lnTo>
                  <a:pt x="267004" y="2120417"/>
                </a:lnTo>
                <a:lnTo>
                  <a:pt x="270687" y="2120417"/>
                </a:lnTo>
                <a:lnTo>
                  <a:pt x="278053" y="2121687"/>
                </a:lnTo>
                <a:lnTo>
                  <a:pt x="294627" y="2120417"/>
                </a:lnTo>
                <a:lnTo>
                  <a:pt x="305676" y="2117877"/>
                </a:lnTo>
                <a:lnTo>
                  <a:pt x="335140" y="2107717"/>
                </a:lnTo>
                <a:lnTo>
                  <a:pt x="340664" y="2107717"/>
                </a:lnTo>
                <a:lnTo>
                  <a:pt x="346176" y="2108987"/>
                </a:lnTo>
                <a:lnTo>
                  <a:pt x="351701" y="2107717"/>
                </a:lnTo>
                <a:lnTo>
                  <a:pt x="364591" y="2107717"/>
                </a:lnTo>
                <a:lnTo>
                  <a:pt x="373799" y="2101367"/>
                </a:lnTo>
                <a:lnTo>
                  <a:pt x="381165" y="2097557"/>
                </a:lnTo>
                <a:lnTo>
                  <a:pt x="383006" y="2097557"/>
                </a:lnTo>
                <a:lnTo>
                  <a:pt x="386689" y="2100097"/>
                </a:lnTo>
                <a:lnTo>
                  <a:pt x="390372" y="2111527"/>
                </a:lnTo>
                <a:lnTo>
                  <a:pt x="388531" y="2120417"/>
                </a:lnTo>
                <a:lnTo>
                  <a:pt x="386689" y="2124227"/>
                </a:lnTo>
                <a:lnTo>
                  <a:pt x="383006" y="2128037"/>
                </a:lnTo>
                <a:lnTo>
                  <a:pt x="379323" y="2129307"/>
                </a:lnTo>
                <a:lnTo>
                  <a:pt x="379323" y="2133117"/>
                </a:lnTo>
                <a:lnTo>
                  <a:pt x="384848" y="2144547"/>
                </a:lnTo>
                <a:lnTo>
                  <a:pt x="394055" y="2153437"/>
                </a:lnTo>
                <a:lnTo>
                  <a:pt x="405104" y="2161057"/>
                </a:lnTo>
                <a:lnTo>
                  <a:pt x="408787" y="2162327"/>
                </a:lnTo>
                <a:lnTo>
                  <a:pt x="412470" y="2161057"/>
                </a:lnTo>
                <a:lnTo>
                  <a:pt x="414312" y="2154707"/>
                </a:lnTo>
                <a:lnTo>
                  <a:pt x="419836" y="2144547"/>
                </a:lnTo>
                <a:lnTo>
                  <a:pt x="423519" y="2142007"/>
                </a:lnTo>
                <a:lnTo>
                  <a:pt x="441934" y="2145817"/>
                </a:lnTo>
                <a:lnTo>
                  <a:pt x="445617" y="2149627"/>
                </a:lnTo>
                <a:lnTo>
                  <a:pt x="447459" y="2153437"/>
                </a:lnTo>
                <a:lnTo>
                  <a:pt x="460349" y="2166137"/>
                </a:lnTo>
                <a:lnTo>
                  <a:pt x="471398" y="2171217"/>
                </a:lnTo>
                <a:lnTo>
                  <a:pt x="473240" y="2173757"/>
                </a:lnTo>
                <a:lnTo>
                  <a:pt x="478764" y="2182647"/>
                </a:lnTo>
                <a:lnTo>
                  <a:pt x="482447" y="2188997"/>
                </a:lnTo>
                <a:lnTo>
                  <a:pt x="487972" y="2190267"/>
                </a:lnTo>
                <a:lnTo>
                  <a:pt x="497179" y="2190267"/>
                </a:lnTo>
                <a:lnTo>
                  <a:pt x="504545" y="2182647"/>
                </a:lnTo>
                <a:lnTo>
                  <a:pt x="510070" y="2178837"/>
                </a:lnTo>
                <a:lnTo>
                  <a:pt x="515594" y="2177567"/>
                </a:lnTo>
                <a:lnTo>
                  <a:pt x="524802" y="2177567"/>
                </a:lnTo>
                <a:lnTo>
                  <a:pt x="528485" y="2178837"/>
                </a:lnTo>
                <a:lnTo>
                  <a:pt x="534009" y="2182647"/>
                </a:lnTo>
                <a:lnTo>
                  <a:pt x="550583" y="2197887"/>
                </a:lnTo>
                <a:lnTo>
                  <a:pt x="550583" y="1999780"/>
                </a:lnTo>
                <a:lnTo>
                  <a:pt x="515594" y="1945157"/>
                </a:lnTo>
                <a:lnTo>
                  <a:pt x="475081" y="1907057"/>
                </a:lnTo>
                <a:lnTo>
                  <a:pt x="429044" y="1875307"/>
                </a:lnTo>
                <a:lnTo>
                  <a:pt x="395897" y="1860067"/>
                </a:lnTo>
                <a:lnTo>
                  <a:pt x="377482" y="1853717"/>
                </a:lnTo>
                <a:lnTo>
                  <a:pt x="349859" y="1846097"/>
                </a:lnTo>
                <a:lnTo>
                  <a:pt x="320408" y="1841017"/>
                </a:lnTo>
                <a:lnTo>
                  <a:pt x="261480" y="1841017"/>
                </a:lnTo>
                <a:lnTo>
                  <a:pt x="204393" y="1853717"/>
                </a:lnTo>
                <a:lnTo>
                  <a:pt x="150990" y="1875307"/>
                </a:lnTo>
                <a:lnTo>
                  <a:pt x="104965" y="1907057"/>
                </a:lnTo>
                <a:lnTo>
                  <a:pt x="66294" y="1945157"/>
                </a:lnTo>
                <a:lnTo>
                  <a:pt x="34988" y="1990877"/>
                </a:lnTo>
                <a:lnTo>
                  <a:pt x="12890" y="2044217"/>
                </a:lnTo>
                <a:lnTo>
                  <a:pt x="1841" y="2100097"/>
                </a:lnTo>
                <a:lnTo>
                  <a:pt x="0" y="2131847"/>
                </a:lnTo>
                <a:lnTo>
                  <a:pt x="1841" y="2161057"/>
                </a:lnTo>
                <a:lnTo>
                  <a:pt x="12890" y="2218207"/>
                </a:lnTo>
                <a:lnTo>
                  <a:pt x="34988" y="2269007"/>
                </a:lnTo>
                <a:lnTo>
                  <a:pt x="66294" y="2315997"/>
                </a:lnTo>
                <a:lnTo>
                  <a:pt x="104965" y="2354097"/>
                </a:lnTo>
                <a:lnTo>
                  <a:pt x="150990" y="2385847"/>
                </a:lnTo>
                <a:lnTo>
                  <a:pt x="204393" y="2407437"/>
                </a:lnTo>
                <a:lnTo>
                  <a:pt x="261480" y="2420137"/>
                </a:lnTo>
                <a:lnTo>
                  <a:pt x="290944" y="2422677"/>
                </a:lnTo>
                <a:lnTo>
                  <a:pt x="320408" y="2420137"/>
                </a:lnTo>
                <a:lnTo>
                  <a:pt x="349859" y="2415057"/>
                </a:lnTo>
                <a:lnTo>
                  <a:pt x="377482" y="2407437"/>
                </a:lnTo>
                <a:lnTo>
                  <a:pt x="399580" y="2399817"/>
                </a:lnTo>
                <a:lnTo>
                  <a:pt x="403263" y="2398547"/>
                </a:lnTo>
                <a:lnTo>
                  <a:pt x="452983" y="2373147"/>
                </a:lnTo>
                <a:lnTo>
                  <a:pt x="495338" y="2336317"/>
                </a:lnTo>
                <a:lnTo>
                  <a:pt x="532168" y="2293137"/>
                </a:lnTo>
                <a:lnTo>
                  <a:pt x="568998" y="2218207"/>
                </a:lnTo>
                <a:lnTo>
                  <a:pt x="577862" y="2177567"/>
                </a:lnTo>
                <a:lnTo>
                  <a:pt x="581240" y="2142007"/>
                </a:lnTo>
                <a:lnTo>
                  <a:pt x="581723" y="2134387"/>
                </a:lnTo>
                <a:lnTo>
                  <a:pt x="581736" y="2129307"/>
                </a:lnTo>
                <a:close/>
              </a:path>
              <a:path w="2586354" h="2423160">
                <a:moveTo>
                  <a:pt x="1445171" y="33680"/>
                </a:moveTo>
                <a:lnTo>
                  <a:pt x="1444218" y="22085"/>
                </a:lnTo>
                <a:lnTo>
                  <a:pt x="1439062" y="11620"/>
                </a:lnTo>
                <a:lnTo>
                  <a:pt x="1429842" y="3390"/>
                </a:lnTo>
                <a:lnTo>
                  <a:pt x="1418297" y="0"/>
                </a:lnTo>
                <a:lnTo>
                  <a:pt x="1406893" y="965"/>
                </a:lnTo>
                <a:lnTo>
                  <a:pt x="1396873" y="6121"/>
                </a:lnTo>
                <a:lnTo>
                  <a:pt x="1389532" y="15354"/>
                </a:lnTo>
                <a:lnTo>
                  <a:pt x="1356677" y="73698"/>
                </a:lnTo>
                <a:lnTo>
                  <a:pt x="1353299" y="84416"/>
                </a:lnTo>
                <a:lnTo>
                  <a:pt x="1354251" y="95567"/>
                </a:lnTo>
                <a:lnTo>
                  <a:pt x="1359408" y="105879"/>
                </a:lnTo>
                <a:lnTo>
                  <a:pt x="1368628" y="114084"/>
                </a:lnTo>
                <a:lnTo>
                  <a:pt x="1373098" y="117068"/>
                </a:lnTo>
                <a:lnTo>
                  <a:pt x="1383550" y="117068"/>
                </a:lnTo>
                <a:lnTo>
                  <a:pt x="1441792" y="45275"/>
                </a:lnTo>
                <a:lnTo>
                  <a:pt x="1445171" y="33680"/>
                </a:lnTo>
                <a:close/>
              </a:path>
              <a:path w="2586354" h="2423160">
                <a:moveTo>
                  <a:pt x="1521307" y="425119"/>
                </a:moveTo>
                <a:lnTo>
                  <a:pt x="1521180" y="424230"/>
                </a:lnTo>
                <a:lnTo>
                  <a:pt x="1515440" y="386029"/>
                </a:lnTo>
                <a:lnTo>
                  <a:pt x="1494459" y="338620"/>
                </a:lnTo>
                <a:lnTo>
                  <a:pt x="1472793" y="305993"/>
                </a:lnTo>
                <a:lnTo>
                  <a:pt x="1472793" y="404596"/>
                </a:lnTo>
                <a:lnTo>
                  <a:pt x="1471650" y="423722"/>
                </a:lnTo>
                <a:lnTo>
                  <a:pt x="1415288" y="410997"/>
                </a:lnTo>
                <a:lnTo>
                  <a:pt x="1366240" y="382066"/>
                </a:lnTo>
                <a:lnTo>
                  <a:pt x="1311884" y="335457"/>
                </a:lnTo>
                <a:lnTo>
                  <a:pt x="1265364" y="281012"/>
                </a:lnTo>
                <a:lnTo>
                  <a:pt x="1236484" y="231876"/>
                </a:lnTo>
                <a:lnTo>
                  <a:pt x="1223302" y="194602"/>
                </a:lnTo>
                <a:lnTo>
                  <a:pt x="1223352" y="191858"/>
                </a:lnTo>
                <a:lnTo>
                  <a:pt x="1223784" y="175412"/>
                </a:lnTo>
                <a:lnTo>
                  <a:pt x="1242872" y="174269"/>
                </a:lnTo>
                <a:lnTo>
                  <a:pt x="1280160" y="187566"/>
                </a:lnTo>
                <a:lnTo>
                  <a:pt x="1329194" y="216852"/>
                </a:lnTo>
                <a:lnTo>
                  <a:pt x="1383550" y="263664"/>
                </a:lnTo>
                <a:lnTo>
                  <a:pt x="1430286" y="318122"/>
                </a:lnTo>
                <a:lnTo>
                  <a:pt x="1459522" y="367245"/>
                </a:lnTo>
                <a:lnTo>
                  <a:pt x="1472793" y="404596"/>
                </a:lnTo>
                <a:lnTo>
                  <a:pt x="1472793" y="305993"/>
                </a:lnTo>
                <a:lnTo>
                  <a:pt x="1459928" y="286613"/>
                </a:lnTo>
                <a:lnTo>
                  <a:pt x="1413421" y="233743"/>
                </a:lnTo>
                <a:lnTo>
                  <a:pt x="1360639" y="187159"/>
                </a:lnTo>
                <a:lnTo>
                  <a:pt x="1341297" y="174269"/>
                </a:lnTo>
                <a:lnTo>
                  <a:pt x="1308735" y="152565"/>
                </a:lnTo>
                <a:lnTo>
                  <a:pt x="1261402" y="131546"/>
                </a:lnTo>
                <a:lnTo>
                  <a:pt x="1222387" y="125666"/>
                </a:lnTo>
                <a:lnTo>
                  <a:pt x="1195412" y="136525"/>
                </a:lnTo>
                <a:lnTo>
                  <a:pt x="1164450" y="175374"/>
                </a:lnTo>
                <a:lnTo>
                  <a:pt x="1125105" y="244170"/>
                </a:lnTo>
                <a:lnTo>
                  <a:pt x="1108062" y="285915"/>
                </a:lnTo>
                <a:lnTo>
                  <a:pt x="1095870" y="330492"/>
                </a:lnTo>
                <a:lnTo>
                  <a:pt x="1090815" y="376326"/>
                </a:lnTo>
                <a:lnTo>
                  <a:pt x="1095222" y="421894"/>
                </a:lnTo>
                <a:lnTo>
                  <a:pt x="1111402" y="465632"/>
                </a:lnTo>
                <a:lnTo>
                  <a:pt x="1141666" y="505993"/>
                </a:lnTo>
                <a:lnTo>
                  <a:pt x="1186611" y="538759"/>
                </a:lnTo>
                <a:lnTo>
                  <a:pt x="1235443" y="554431"/>
                </a:lnTo>
                <a:lnTo>
                  <a:pt x="1286052" y="556183"/>
                </a:lnTo>
                <a:lnTo>
                  <a:pt x="1336382" y="547179"/>
                </a:lnTo>
                <a:lnTo>
                  <a:pt x="1384325" y="530606"/>
                </a:lnTo>
                <a:lnTo>
                  <a:pt x="1427797" y="509651"/>
                </a:lnTo>
                <a:lnTo>
                  <a:pt x="1464703" y="487464"/>
                </a:lnTo>
                <a:lnTo>
                  <a:pt x="1510474" y="452132"/>
                </a:lnTo>
                <a:lnTo>
                  <a:pt x="1521307" y="425119"/>
                </a:lnTo>
                <a:close/>
              </a:path>
              <a:path w="2586354" h="2423160">
                <a:moveTo>
                  <a:pt x="1562735" y="100622"/>
                </a:moveTo>
                <a:lnTo>
                  <a:pt x="1560499" y="89585"/>
                </a:lnTo>
                <a:lnTo>
                  <a:pt x="1553781" y="79679"/>
                </a:lnTo>
                <a:lnTo>
                  <a:pt x="1543888" y="72948"/>
                </a:lnTo>
                <a:lnTo>
                  <a:pt x="1532877" y="70700"/>
                </a:lnTo>
                <a:lnTo>
                  <a:pt x="1521866" y="72948"/>
                </a:lnTo>
                <a:lnTo>
                  <a:pt x="1511973" y="79679"/>
                </a:lnTo>
                <a:lnTo>
                  <a:pt x="1455229" y="136525"/>
                </a:lnTo>
                <a:lnTo>
                  <a:pt x="1448511" y="146634"/>
                </a:lnTo>
                <a:lnTo>
                  <a:pt x="1446276" y="158026"/>
                </a:lnTo>
                <a:lnTo>
                  <a:pt x="1448511" y="169125"/>
                </a:lnTo>
                <a:lnTo>
                  <a:pt x="1455229" y="178396"/>
                </a:lnTo>
                <a:lnTo>
                  <a:pt x="1461198" y="184391"/>
                </a:lnTo>
                <a:lnTo>
                  <a:pt x="1468666" y="187375"/>
                </a:lnTo>
                <a:lnTo>
                  <a:pt x="1483601" y="187375"/>
                </a:lnTo>
                <a:lnTo>
                  <a:pt x="1491068" y="184391"/>
                </a:lnTo>
                <a:lnTo>
                  <a:pt x="1553781" y="121564"/>
                </a:lnTo>
                <a:lnTo>
                  <a:pt x="1560499" y="111645"/>
                </a:lnTo>
                <a:lnTo>
                  <a:pt x="1562735" y="100622"/>
                </a:lnTo>
                <a:close/>
              </a:path>
              <a:path w="2586354" h="2423160">
                <a:moveTo>
                  <a:pt x="1587055" y="1787753"/>
                </a:moveTo>
                <a:lnTo>
                  <a:pt x="1584083" y="1767903"/>
                </a:lnTo>
                <a:lnTo>
                  <a:pt x="1575777" y="1750517"/>
                </a:lnTo>
                <a:lnTo>
                  <a:pt x="1574355" y="1748955"/>
                </a:lnTo>
                <a:lnTo>
                  <a:pt x="1563039" y="1736509"/>
                </a:lnTo>
                <a:lnTo>
                  <a:pt x="1557896" y="1733435"/>
                </a:lnTo>
                <a:lnTo>
                  <a:pt x="1557896" y="1787753"/>
                </a:lnTo>
                <a:lnTo>
                  <a:pt x="1554975" y="1802574"/>
                </a:lnTo>
                <a:lnTo>
                  <a:pt x="1546974" y="1814944"/>
                </a:lnTo>
                <a:lnTo>
                  <a:pt x="1535061" y="1823402"/>
                </a:lnTo>
                <a:lnTo>
                  <a:pt x="1520418" y="1826539"/>
                </a:lnTo>
                <a:lnTo>
                  <a:pt x="1504975" y="1823402"/>
                </a:lnTo>
                <a:lnTo>
                  <a:pt x="1492656" y="1814944"/>
                </a:lnTo>
                <a:lnTo>
                  <a:pt x="1484503" y="1802574"/>
                </a:lnTo>
                <a:lnTo>
                  <a:pt x="1481543" y="1787753"/>
                </a:lnTo>
                <a:lnTo>
                  <a:pt x="1484503" y="1772920"/>
                </a:lnTo>
                <a:lnTo>
                  <a:pt x="1492656" y="1760562"/>
                </a:lnTo>
                <a:lnTo>
                  <a:pt x="1504975" y="1752092"/>
                </a:lnTo>
                <a:lnTo>
                  <a:pt x="1520418" y="1748955"/>
                </a:lnTo>
                <a:lnTo>
                  <a:pt x="1535061" y="1752092"/>
                </a:lnTo>
                <a:lnTo>
                  <a:pt x="1546974" y="1760562"/>
                </a:lnTo>
                <a:lnTo>
                  <a:pt x="1554975" y="1772920"/>
                </a:lnTo>
                <a:lnTo>
                  <a:pt x="1557896" y="1787753"/>
                </a:lnTo>
                <a:lnTo>
                  <a:pt x="1557896" y="1733435"/>
                </a:lnTo>
                <a:lnTo>
                  <a:pt x="1546796" y="1726793"/>
                </a:lnTo>
                <a:lnTo>
                  <a:pt x="1546796" y="1663065"/>
                </a:lnTo>
                <a:lnTo>
                  <a:pt x="1541589" y="1631759"/>
                </a:lnTo>
                <a:lnTo>
                  <a:pt x="1531620" y="1613179"/>
                </a:lnTo>
                <a:lnTo>
                  <a:pt x="1524927" y="1600720"/>
                </a:lnTo>
                <a:lnTo>
                  <a:pt x="1495259" y="1576946"/>
                </a:lnTo>
                <a:lnTo>
                  <a:pt x="1451013" y="1567472"/>
                </a:lnTo>
                <a:lnTo>
                  <a:pt x="1395476" y="1567472"/>
                </a:lnTo>
                <a:lnTo>
                  <a:pt x="1372362" y="1564284"/>
                </a:lnTo>
                <a:lnTo>
                  <a:pt x="1359382" y="1556550"/>
                </a:lnTo>
                <a:lnTo>
                  <a:pt x="1353705" y="1547012"/>
                </a:lnTo>
                <a:lnTo>
                  <a:pt x="1352448" y="1538376"/>
                </a:lnTo>
                <a:lnTo>
                  <a:pt x="1352448" y="1460792"/>
                </a:lnTo>
                <a:lnTo>
                  <a:pt x="1368691" y="1451063"/>
                </a:lnTo>
                <a:lnTo>
                  <a:pt x="1380007" y="1438617"/>
                </a:lnTo>
                <a:lnTo>
                  <a:pt x="1381429" y="1437055"/>
                </a:lnTo>
                <a:lnTo>
                  <a:pt x="1389735" y="1419682"/>
                </a:lnTo>
                <a:lnTo>
                  <a:pt x="1392707" y="1399832"/>
                </a:lnTo>
                <a:lnTo>
                  <a:pt x="1387373" y="1373657"/>
                </a:lnTo>
                <a:lnTo>
                  <a:pt x="1378724" y="1361033"/>
                </a:lnTo>
                <a:lnTo>
                  <a:pt x="1372920" y="1352550"/>
                </a:lnTo>
                <a:lnTo>
                  <a:pt x="1363548" y="1346327"/>
                </a:lnTo>
                <a:lnTo>
                  <a:pt x="1363548" y="1399832"/>
                </a:lnTo>
                <a:lnTo>
                  <a:pt x="1360627" y="1414653"/>
                </a:lnTo>
                <a:lnTo>
                  <a:pt x="1352613" y="1427022"/>
                </a:lnTo>
                <a:lnTo>
                  <a:pt x="1340713" y="1435481"/>
                </a:lnTo>
                <a:lnTo>
                  <a:pt x="1326070" y="1438617"/>
                </a:lnTo>
                <a:lnTo>
                  <a:pt x="1310627" y="1435481"/>
                </a:lnTo>
                <a:lnTo>
                  <a:pt x="1298308" y="1427022"/>
                </a:lnTo>
                <a:lnTo>
                  <a:pt x="1290154" y="1414653"/>
                </a:lnTo>
                <a:lnTo>
                  <a:pt x="1287195" y="1399832"/>
                </a:lnTo>
                <a:lnTo>
                  <a:pt x="1290154" y="1384998"/>
                </a:lnTo>
                <a:lnTo>
                  <a:pt x="1298308" y="1372641"/>
                </a:lnTo>
                <a:lnTo>
                  <a:pt x="1310627" y="1364170"/>
                </a:lnTo>
                <a:lnTo>
                  <a:pt x="1326070" y="1361033"/>
                </a:lnTo>
                <a:lnTo>
                  <a:pt x="1340713" y="1364170"/>
                </a:lnTo>
                <a:lnTo>
                  <a:pt x="1352613" y="1372641"/>
                </a:lnTo>
                <a:lnTo>
                  <a:pt x="1360627" y="1384998"/>
                </a:lnTo>
                <a:lnTo>
                  <a:pt x="1363548" y="1399832"/>
                </a:lnTo>
                <a:lnTo>
                  <a:pt x="1363548" y="1346327"/>
                </a:lnTo>
                <a:lnTo>
                  <a:pt x="1351711" y="1338453"/>
                </a:lnTo>
                <a:lnTo>
                  <a:pt x="1326070" y="1333322"/>
                </a:lnTo>
                <a:lnTo>
                  <a:pt x="1299845" y="1338453"/>
                </a:lnTo>
                <a:lnTo>
                  <a:pt x="1278699" y="1352550"/>
                </a:lnTo>
                <a:lnTo>
                  <a:pt x="1264577" y="1373657"/>
                </a:lnTo>
                <a:lnTo>
                  <a:pt x="1259433" y="1399832"/>
                </a:lnTo>
                <a:lnTo>
                  <a:pt x="1262405" y="1419682"/>
                </a:lnTo>
                <a:lnTo>
                  <a:pt x="1270711" y="1437055"/>
                </a:lnTo>
                <a:lnTo>
                  <a:pt x="1283449" y="1451063"/>
                </a:lnTo>
                <a:lnTo>
                  <a:pt x="1299692" y="1460792"/>
                </a:lnTo>
                <a:lnTo>
                  <a:pt x="1299692" y="1538376"/>
                </a:lnTo>
                <a:lnTo>
                  <a:pt x="1298625" y="1545844"/>
                </a:lnTo>
                <a:lnTo>
                  <a:pt x="1293279" y="1555521"/>
                </a:lnTo>
                <a:lnTo>
                  <a:pt x="1280363" y="1563890"/>
                </a:lnTo>
                <a:lnTo>
                  <a:pt x="1256665" y="1567472"/>
                </a:lnTo>
                <a:lnTo>
                  <a:pt x="1201127" y="1567472"/>
                </a:lnTo>
                <a:lnTo>
                  <a:pt x="1156296" y="1576946"/>
                </a:lnTo>
                <a:lnTo>
                  <a:pt x="1126693" y="1600720"/>
                </a:lnTo>
                <a:lnTo>
                  <a:pt x="1110348" y="1631759"/>
                </a:lnTo>
                <a:lnTo>
                  <a:pt x="1105344" y="1663065"/>
                </a:lnTo>
                <a:lnTo>
                  <a:pt x="1105344" y="1726793"/>
                </a:lnTo>
                <a:lnTo>
                  <a:pt x="1089101" y="1736509"/>
                </a:lnTo>
                <a:lnTo>
                  <a:pt x="1076363" y="1750517"/>
                </a:lnTo>
                <a:lnTo>
                  <a:pt x="1068057" y="1767903"/>
                </a:lnTo>
                <a:lnTo>
                  <a:pt x="1065085" y="1787753"/>
                </a:lnTo>
                <a:lnTo>
                  <a:pt x="1070229" y="1813331"/>
                </a:lnTo>
                <a:lnTo>
                  <a:pt x="1084351" y="1834502"/>
                </a:lnTo>
                <a:lnTo>
                  <a:pt x="1105496" y="1848929"/>
                </a:lnTo>
                <a:lnTo>
                  <a:pt x="1131722" y="1854250"/>
                </a:lnTo>
                <a:lnTo>
                  <a:pt x="1157363" y="1848929"/>
                </a:lnTo>
                <a:lnTo>
                  <a:pt x="1178572" y="1834502"/>
                </a:lnTo>
                <a:lnTo>
                  <a:pt x="1184008" y="1826539"/>
                </a:lnTo>
                <a:lnTo>
                  <a:pt x="1193012" y="1813331"/>
                </a:lnTo>
                <a:lnTo>
                  <a:pt x="1198359" y="1787753"/>
                </a:lnTo>
                <a:lnTo>
                  <a:pt x="1195387" y="1767903"/>
                </a:lnTo>
                <a:lnTo>
                  <a:pt x="1187069" y="1750517"/>
                </a:lnTo>
                <a:lnTo>
                  <a:pt x="1185659" y="1748955"/>
                </a:lnTo>
                <a:lnTo>
                  <a:pt x="1174343" y="1736509"/>
                </a:lnTo>
                <a:lnTo>
                  <a:pt x="1169200" y="1733435"/>
                </a:lnTo>
                <a:lnTo>
                  <a:pt x="1169200" y="1787753"/>
                </a:lnTo>
                <a:lnTo>
                  <a:pt x="1166266" y="1802574"/>
                </a:lnTo>
                <a:lnTo>
                  <a:pt x="1158265" y="1814944"/>
                </a:lnTo>
                <a:lnTo>
                  <a:pt x="1146365" y="1823402"/>
                </a:lnTo>
                <a:lnTo>
                  <a:pt x="1131722" y="1826539"/>
                </a:lnTo>
                <a:lnTo>
                  <a:pt x="1116279" y="1823402"/>
                </a:lnTo>
                <a:lnTo>
                  <a:pt x="1103960" y="1814944"/>
                </a:lnTo>
                <a:lnTo>
                  <a:pt x="1095794" y="1802574"/>
                </a:lnTo>
                <a:lnTo>
                  <a:pt x="1092847" y="1787753"/>
                </a:lnTo>
                <a:lnTo>
                  <a:pt x="1095794" y="1772920"/>
                </a:lnTo>
                <a:lnTo>
                  <a:pt x="1103960" y="1760562"/>
                </a:lnTo>
                <a:lnTo>
                  <a:pt x="1116279" y="1752092"/>
                </a:lnTo>
                <a:lnTo>
                  <a:pt x="1131722" y="1748955"/>
                </a:lnTo>
                <a:lnTo>
                  <a:pt x="1146365" y="1752092"/>
                </a:lnTo>
                <a:lnTo>
                  <a:pt x="1158265" y="1760562"/>
                </a:lnTo>
                <a:lnTo>
                  <a:pt x="1166266" y="1772920"/>
                </a:lnTo>
                <a:lnTo>
                  <a:pt x="1169200" y="1787753"/>
                </a:lnTo>
                <a:lnTo>
                  <a:pt x="1169200" y="1733435"/>
                </a:lnTo>
                <a:lnTo>
                  <a:pt x="1158100" y="1726793"/>
                </a:lnTo>
                <a:lnTo>
                  <a:pt x="1158100" y="1663065"/>
                </a:lnTo>
                <a:lnTo>
                  <a:pt x="1158963" y="1653425"/>
                </a:lnTo>
                <a:lnTo>
                  <a:pt x="1163993" y="1638985"/>
                </a:lnTo>
                <a:lnTo>
                  <a:pt x="1176832" y="1625854"/>
                </a:lnTo>
                <a:lnTo>
                  <a:pt x="1201127" y="1620113"/>
                </a:lnTo>
                <a:lnTo>
                  <a:pt x="1256665" y="1620113"/>
                </a:lnTo>
                <a:lnTo>
                  <a:pt x="1268653" y="1619618"/>
                </a:lnTo>
                <a:lnTo>
                  <a:pt x="1279740" y="1618208"/>
                </a:lnTo>
                <a:lnTo>
                  <a:pt x="1290040" y="1616024"/>
                </a:lnTo>
                <a:lnTo>
                  <a:pt x="1299692" y="1613179"/>
                </a:lnTo>
                <a:lnTo>
                  <a:pt x="1299692" y="1726793"/>
                </a:lnTo>
                <a:lnTo>
                  <a:pt x="1283449" y="1736509"/>
                </a:lnTo>
                <a:lnTo>
                  <a:pt x="1270711" y="1750517"/>
                </a:lnTo>
                <a:lnTo>
                  <a:pt x="1262405" y="1767903"/>
                </a:lnTo>
                <a:lnTo>
                  <a:pt x="1259433" y="1787753"/>
                </a:lnTo>
                <a:lnTo>
                  <a:pt x="1264577" y="1813331"/>
                </a:lnTo>
                <a:lnTo>
                  <a:pt x="1278699" y="1834502"/>
                </a:lnTo>
                <a:lnTo>
                  <a:pt x="1299845" y="1848929"/>
                </a:lnTo>
                <a:lnTo>
                  <a:pt x="1326070" y="1854250"/>
                </a:lnTo>
                <a:lnTo>
                  <a:pt x="1351711" y="1848929"/>
                </a:lnTo>
                <a:lnTo>
                  <a:pt x="1372920" y="1834502"/>
                </a:lnTo>
                <a:lnTo>
                  <a:pt x="1378356" y="1826539"/>
                </a:lnTo>
                <a:lnTo>
                  <a:pt x="1387373" y="1813331"/>
                </a:lnTo>
                <a:lnTo>
                  <a:pt x="1392707" y="1787753"/>
                </a:lnTo>
                <a:lnTo>
                  <a:pt x="1389735" y="1767903"/>
                </a:lnTo>
                <a:lnTo>
                  <a:pt x="1381429" y="1750517"/>
                </a:lnTo>
                <a:lnTo>
                  <a:pt x="1380007" y="1748955"/>
                </a:lnTo>
                <a:lnTo>
                  <a:pt x="1368691" y="1736509"/>
                </a:lnTo>
                <a:lnTo>
                  <a:pt x="1363548" y="1733435"/>
                </a:lnTo>
                <a:lnTo>
                  <a:pt x="1363548" y="1787753"/>
                </a:lnTo>
                <a:lnTo>
                  <a:pt x="1360627" y="1802574"/>
                </a:lnTo>
                <a:lnTo>
                  <a:pt x="1352613" y="1814944"/>
                </a:lnTo>
                <a:lnTo>
                  <a:pt x="1340713" y="1823402"/>
                </a:lnTo>
                <a:lnTo>
                  <a:pt x="1326070" y="1826539"/>
                </a:lnTo>
                <a:lnTo>
                  <a:pt x="1310627" y="1823402"/>
                </a:lnTo>
                <a:lnTo>
                  <a:pt x="1298308" y="1814944"/>
                </a:lnTo>
                <a:lnTo>
                  <a:pt x="1290154" y="1802574"/>
                </a:lnTo>
                <a:lnTo>
                  <a:pt x="1287195" y="1787753"/>
                </a:lnTo>
                <a:lnTo>
                  <a:pt x="1290154" y="1772920"/>
                </a:lnTo>
                <a:lnTo>
                  <a:pt x="1298308" y="1760562"/>
                </a:lnTo>
                <a:lnTo>
                  <a:pt x="1310627" y="1752092"/>
                </a:lnTo>
                <a:lnTo>
                  <a:pt x="1326070" y="1748955"/>
                </a:lnTo>
                <a:lnTo>
                  <a:pt x="1340713" y="1752092"/>
                </a:lnTo>
                <a:lnTo>
                  <a:pt x="1352613" y="1760562"/>
                </a:lnTo>
                <a:lnTo>
                  <a:pt x="1360627" y="1772920"/>
                </a:lnTo>
                <a:lnTo>
                  <a:pt x="1363548" y="1787753"/>
                </a:lnTo>
                <a:lnTo>
                  <a:pt x="1363548" y="1733435"/>
                </a:lnTo>
                <a:lnTo>
                  <a:pt x="1352448" y="1726793"/>
                </a:lnTo>
                <a:lnTo>
                  <a:pt x="1352448" y="1613179"/>
                </a:lnTo>
                <a:lnTo>
                  <a:pt x="1361516" y="1616024"/>
                </a:lnTo>
                <a:lnTo>
                  <a:pt x="1371879" y="1618208"/>
                </a:lnTo>
                <a:lnTo>
                  <a:pt x="1383284" y="1619618"/>
                </a:lnTo>
                <a:lnTo>
                  <a:pt x="1395476" y="1620113"/>
                </a:lnTo>
                <a:lnTo>
                  <a:pt x="1451013" y="1620113"/>
                </a:lnTo>
                <a:lnTo>
                  <a:pt x="1474127" y="1625460"/>
                </a:lnTo>
                <a:lnTo>
                  <a:pt x="1487106" y="1637944"/>
                </a:lnTo>
                <a:lnTo>
                  <a:pt x="1492783" y="1652257"/>
                </a:lnTo>
                <a:lnTo>
                  <a:pt x="1494040" y="1663065"/>
                </a:lnTo>
                <a:lnTo>
                  <a:pt x="1494040" y="1726793"/>
                </a:lnTo>
                <a:lnTo>
                  <a:pt x="1477797" y="1736509"/>
                </a:lnTo>
                <a:lnTo>
                  <a:pt x="1465059" y="1750517"/>
                </a:lnTo>
                <a:lnTo>
                  <a:pt x="1456753" y="1767903"/>
                </a:lnTo>
                <a:lnTo>
                  <a:pt x="1453781" y="1787753"/>
                </a:lnTo>
                <a:lnTo>
                  <a:pt x="1458925" y="1813331"/>
                </a:lnTo>
                <a:lnTo>
                  <a:pt x="1473047" y="1834502"/>
                </a:lnTo>
                <a:lnTo>
                  <a:pt x="1494193" y="1848929"/>
                </a:lnTo>
                <a:lnTo>
                  <a:pt x="1520418" y="1854250"/>
                </a:lnTo>
                <a:lnTo>
                  <a:pt x="1546059" y="1848929"/>
                </a:lnTo>
                <a:lnTo>
                  <a:pt x="1567268" y="1834502"/>
                </a:lnTo>
                <a:lnTo>
                  <a:pt x="1572704" y="1826539"/>
                </a:lnTo>
                <a:lnTo>
                  <a:pt x="1581721" y="1813331"/>
                </a:lnTo>
                <a:lnTo>
                  <a:pt x="1587055" y="1787753"/>
                </a:lnTo>
                <a:close/>
              </a:path>
              <a:path w="2586354" h="2423160">
                <a:moveTo>
                  <a:pt x="1633308" y="215404"/>
                </a:moveTo>
                <a:lnTo>
                  <a:pt x="1629930" y="203835"/>
                </a:lnTo>
                <a:lnTo>
                  <a:pt x="1621739" y="194602"/>
                </a:lnTo>
                <a:lnTo>
                  <a:pt x="1611452" y="189433"/>
                </a:lnTo>
                <a:lnTo>
                  <a:pt x="1600327" y="188480"/>
                </a:lnTo>
                <a:lnTo>
                  <a:pt x="1589608" y="191858"/>
                </a:lnTo>
                <a:lnTo>
                  <a:pt x="1531378" y="224777"/>
                </a:lnTo>
                <a:lnTo>
                  <a:pt x="1522158" y="232346"/>
                </a:lnTo>
                <a:lnTo>
                  <a:pt x="1517002" y="242722"/>
                </a:lnTo>
                <a:lnTo>
                  <a:pt x="1516049" y="254215"/>
                </a:lnTo>
                <a:lnTo>
                  <a:pt x="1519440" y="265163"/>
                </a:lnTo>
                <a:lnTo>
                  <a:pt x="1524685" y="271919"/>
                </a:lnTo>
                <a:lnTo>
                  <a:pt x="1531188" y="276567"/>
                </a:lnTo>
                <a:lnTo>
                  <a:pt x="1538541" y="279247"/>
                </a:lnTo>
                <a:lnTo>
                  <a:pt x="1546313" y="280123"/>
                </a:lnTo>
                <a:lnTo>
                  <a:pt x="1556766" y="280123"/>
                </a:lnTo>
                <a:lnTo>
                  <a:pt x="1561249" y="277126"/>
                </a:lnTo>
                <a:lnTo>
                  <a:pt x="1617980" y="244221"/>
                </a:lnTo>
                <a:lnTo>
                  <a:pt x="1627200" y="236855"/>
                </a:lnTo>
                <a:lnTo>
                  <a:pt x="1632356" y="226834"/>
                </a:lnTo>
                <a:lnTo>
                  <a:pt x="1633308" y="215404"/>
                </a:lnTo>
                <a:close/>
              </a:path>
              <a:path w="2586354" h="2423160">
                <a:moveTo>
                  <a:pt x="2585897" y="1966201"/>
                </a:moveTo>
                <a:lnTo>
                  <a:pt x="2582392" y="1953958"/>
                </a:lnTo>
                <a:lnTo>
                  <a:pt x="2577147" y="1941715"/>
                </a:lnTo>
                <a:lnTo>
                  <a:pt x="2574963" y="1938223"/>
                </a:lnTo>
                <a:lnTo>
                  <a:pt x="2568397" y="1927720"/>
                </a:lnTo>
                <a:lnTo>
                  <a:pt x="2560536" y="1917230"/>
                </a:lnTo>
                <a:lnTo>
                  <a:pt x="2557907" y="1913724"/>
                </a:lnTo>
                <a:lnTo>
                  <a:pt x="2543911" y="1899729"/>
                </a:lnTo>
                <a:lnTo>
                  <a:pt x="2535161" y="1892935"/>
                </a:lnTo>
                <a:lnTo>
                  <a:pt x="2535161" y="2011692"/>
                </a:lnTo>
                <a:lnTo>
                  <a:pt x="2318245" y="2305570"/>
                </a:lnTo>
                <a:lnTo>
                  <a:pt x="2313000" y="2282837"/>
                </a:lnTo>
                <a:lnTo>
                  <a:pt x="2276271" y="2291575"/>
                </a:lnTo>
                <a:lnTo>
                  <a:pt x="2289213" y="2274087"/>
                </a:lnTo>
                <a:lnTo>
                  <a:pt x="2510675" y="1974951"/>
                </a:lnTo>
                <a:lnTo>
                  <a:pt x="2519426" y="1985454"/>
                </a:lnTo>
                <a:lnTo>
                  <a:pt x="2535161" y="2011692"/>
                </a:lnTo>
                <a:lnTo>
                  <a:pt x="2535161" y="1892935"/>
                </a:lnTo>
                <a:lnTo>
                  <a:pt x="2528163" y="1887486"/>
                </a:lnTo>
                <a:lnTo>
                  <a:pt x="2508923" y="1875243"/>
                </a:lnTo>
                <a:lnTo>
                  <a:pt x="2496680" y="1869681"/>
                </a:lnTo>
                <a:lnTo>
                  <a:pt x="2496680" y="1960956"/>
                </a:lnTo>
                <a:lnTo>
                  <a:pt x="2264016" y="2274087"/>
                </a:lnTo>
                <a:lnTo>
                  <a:pt x="2264016" y="2249589"/>
                </a:lnTo>
                <a:lnTo>
                  <a:pt x="2264016" y="2240851"/>
                </a:lnTo>
                <a:lnTo>
                  <a:pt x="2253526" y="2240851"/>
                </a:lnTo>
                <a:lnTo>
                  <a:pt x="2239530" y="2246236"/>
                </a:lnTo>
                <a:lnTo>
                  <a:pt x="2239530" y="2331809"/>
                </a:lnTo>
                <a:lnTo>
                  <a:pt x="2239530" y="2335314"/>
                </a:lnTo>
                <a:lnTo>
                  <a:pt x="2220290" y="2344051"/>
                </a:lnTo>
                <a:lnTo>
                  <a:pt x="2204542" y="2351049"/>
                </a:lnTo>
                <a:lnTo>
                  <a:pt x="2187054" y="2354554"/>
                </a:lnTo>
                <a:lnTo>
                  <a:pt x="2183549" y="2352802"/>
                </a:lnTo>
                <a:lnTo>
                  <a:pt x="2181809" y="2351049"/>
                </a:lnTo>
                <a:lnTo>
                  <a:pt x="2178304" y="2344051"/>
                </a:lnTo>
                <a:lnTo>
                  <a:pt x="2178304" y="2335314"/>
                </a:lnTo>
                <a:lnTo>
                  <a:pt x="2176551" y="2323071"/>
                </a:lnTo>
                <a:lnTo>
                  <a:pt x="2178304" y="2302078"/>
                </a:lnTo>
                <a:lnTo>
                  <a:pt x="2178304" y="2293328"/>
                </a:lnTo>
                <a:lnTo>
                  <a:pt x="2180056" y="2293328"/>
                </a:lnTo>
                <a:lnTo>
                  <a:pt x="2180056" y="2291575"/>
                </a:lnTo>
                <a:lnTo>
                  <a:pt x="2192299" y="2291575"/>
                </a:lnTo>
                <a:lnTo>
                  <a:pt x="2199297" y="2295080"/>
                </a:lnTo>
                <a:lnTo>
                  <a:pt x="2208047" y="2298573"/>
                </a:lnTo>
                <a:lnTo>
                  <a:pt x="2216785" y="2305570"/>
                </a:lnTo>
                <a:lnTo>
                  <a:pt x="2237778" y="2326563"/>
                </a:lnTo>
                <a:lnTo>
                  <a:pt x="2239530" y="2331809"/>
                </a:lnTo>
                <a:lnTo>
                  <a:pt x="2239530" y="2246236"/>
                </a:lnTo>
                <a:lnTo>
                  <a:pt x="2230780" y="2249589"/>
                </a:lnTo>
                <a:lnTo>
                  <a:pt x="2235974" y="2242591"/>
                </a:lnTo>
                <a:lnTo>
                  <a:pt x="2461691" y="1938223"/>
                </a:lnTo>
                <a:lnTo>
                  <a:pt x="2480932" y="1948713"/>
                </a:lnTo>
                <a:lnTo>
                  <a:pt x="2496680" y="1960956"/>
                </a:lnTo>
                <a:lnTo>
                  <a:pt x="2496680" y="1869681"/>
                </a:lnTo>
                <a:lnTo>
                  <a:pt x="2489682" y="1866493"/>
                </a:lnTo>
                <a:lnTo>
                  <a:pt x="2472194" y="1859495"/>
                </a:lnTo>
                <a:lnTo>
                  <a:pt x="2456446" y="1856003"/>
                </a:lnTo>
                <a:lnTo>
                  <a:pt x="2442451" y="1854250"/>
                </a:lnTo>
                <a:lnTo>
                  <a:pt x="2442451" y="1927720"/>
                </a:lnTo>
                <a:lnTo>
                  <a:pt x="2442451" y="1929472"/>
                </a:lnTo>
                <a:lnTo>
                  <a:pt x="2211540" y="2242591"/>
                </a:lnTo>
                <a:lnTo>
                  <a:pt x="2211540" y="2202357"/>
                </a:lnTo>
                <a:lnTo>
                  <a:pt x="2211540" y="2200618"/>
                </a:lnTo>
                <a:lnTo>
                  <a:pt x="2190546" y="2202357"/>
                </a:lnTo>
                <a:lnTo>
                  <a:pt x="2402217" y="1917230"/>
                </a:lnTo>
                <a:lnTo>
                  <a:pt x="2419705" y="1920722"/>
                </a:lnTo>
                <a:lnTo>
                  <a:pt x="2442451" y="1927720"/>
                </a:lnTo>
                <a:lnTo>
                  <a:pt x="2442451" y="1854250"/>
                </a:lnTo>
                <a:lnTo>
                  <a:pt x="2424963" y="1854250"/>
                </a:lnTo>
                <a:lnTo>
                  <a:pt x="2419705" y="1857756"/>
                </a:lnTo>
                <a:lnTo>
                  <a:pt x="2403970" y="1878736"/>
                </a:lnTo>
                <a:lnTo>
                  <a:pt x="2377732" y="1915477"/>
                </a:lnTo>
                <a:lnTo>
                  <a:pt x="2164308" y="2202357"/>
                </a:lnTo>
                <a:lnTo>
                  <a:pt x="2157311" y="2211108"/>
                </a:lnTo>
                <a:lnTo>
                  <a:pt x="2152065" y="2247849"/>
                </a:lnTo>
                <a:lnTo>
                  <a:pt x="2150402" y="2282837"/>
                </a:lnTo>
                <a:lnTo>
                  <a:pt x="2150478" y="2326563"/>
                </a:lnTo>
                <a:lnTo>
                  <a:pt x="2152065" y="2344051"/>
                </a:lnTo>
                <a:lnTo>
                  <a:pt x="2155558" y="2359799"/>
                </a:lnTo>
                <a:lnTo>
                  <a:pt x="2159063" y="2373795"/>
                </a:lnTo>
                <a:lnTo>
                  <a:pt x="2162556" y="2380792"/>
                </a:lnTo>
                <a:lnTo>
                  <a:pt x="2171306" y="2380792"/>
                </a:lnTo>
                <a:lnTo>
                  <a:pt x="2263152" y="2354554"/>
                </a:lnTo>
                <a:lnTo>
                  <a:pt x="2321750" y="2333561"/>
                </a:lnTo>
                <a:lnTo>
                  <a:pt x="2342616" y="2305570"/>
                </a:lnTo>
                <a:lnTo>
                  <a:pt x="2542159" y="2037930"/>
                </a:lnTo>
                <a:lnTo>
                  <a:pt x="2545664" y="2032685"/>
                </a:lnTo>
                <a:lnTo>
                  <a:pt x="2568397" y="2001189"/>
                </a:lnTo>
                <a:lnTo>
                  <a:pt x="2584145" y="1980196"/>
                </a:lnTo>
                <a:lnTo>
                  <a:pt x="2585897" y="1974951"/>
                </a:lnTo>
                <a:lnTo>
                  <a:pt x="2585897" y="1966201"/>
                </a:lnTo>
                <a:close/>
              </a:path>
            </a:pathLst>
          </a:custGeom>
          <a:solidFill>
            <a:srgbClr val="FFFCF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7" name="bg object 27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4"/>
          <a:stretch>
            <a:fillRect/>
          </a:stretch>
        </p:blipFill>
        <p:spPr>
          <a:xfrm>
            <a:off x="575049" y="337742"/>
            <a:ext cx="78137" cy="78136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5"/>
          <a:stretch>
            <a:fillRect/>
          </a:stretch>
        </p:blipFill>
        <p:spPr>
          <a:xfrm>
            <a:off x="689124" y="339459"/>
            <a:ext cx="74704" cy="74703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6"/>
          <a:stretch>
            <a:fillRect/>
          </a:stretch>
        </p:blipFill>
        <p:spPr>
          <a:xfrm>
            <a:off x="799767" y="348429"/>
            <a:ext cx="69238" cy="69237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7"/>
          <a:stretch>
            <a:fillRect/>
          </a:stretch>
        </p:blipFill>
        <p:spPr>
          <a:xfrm>
            <a:off x="904944" y="344296"/>
            <a:ext cx="65594" cy="65593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8"/>
          <a:stretch>
            <a:fillRect/>
          </a:stretch>
        </p:blipFill>
        <p:spPr>
          <a:xfrm>
            <a:off x="454963" y="448941"/>
            <a:ext cx="84147" cy="84146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4"/>
          <a:stretch>
            <a:fillRect/>
          </a:stretch>
        </p:blipFill>
        <p:spPr>
          <a:xfrm>
            <a:off x="575049" y="455516"/>
            <a:ext cx="78137" cy="78136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5"/>
          <a:stretch>
            <a:fillRect/>
          </a:stretch>
        </p:blipFill>
        <p:spPr>
          <a:xfrm>
            <a:off x="689124" y="457232"/>
            <a:ext cx="74703" cy="74704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9"/>
          <a:stretch>
            <a:fillRect/>
          </a:stretch>
        </p:blipFill>
        <p:spPr>
          <a:xfrm>
            <a:off x="799767" y="466202"/>
            <a:ext cx="69237" cy="69237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7"/>
          <a:stretch>
            <a:fillRect/>
          </a:stretch>
        </p:blipFill>
        <p:spPr>
          <a:xfrm>
            <a:off x="904944" y="462069"/>
            <a:ext cx="65594" cy="65594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8"/>
          <a:stretch>
            <a:fillRect/>
          </a:stretch>
        </p:blipFill>
        <p:spPr>
          <a:xfrm>
            <a:off x="454963" y="566714"/>
            <a:ext cx="84147" cy="84146"/>
          </a:xfrm>
          <a:prstGeom prst="rect">
            <a:avLst/>
          </a:prstGeom>
        </p:spPr>
      </p:pic>
      <p:pic>
        <p:nvPicPr>
          <p:cNvPr id="38" name="bg object 38"/>
          <p:cNvPicPr/>
          <p:nvPr/>
        </p:nvPicPr>
        <p:blipFill>
          <a:blip r:embed="rId10"/>
          <a:stretch>
            <a:fillRect/>
          </a:stretch>
        </p:blipFill>
        <p:spPr>
          <a:xfrm>
            <a:off x="575049" y="573290"/>
            <a:ext cx="78137" cy="78136"/>
          </a:xfrm>
          <a:prstGeom prst="rect">
            <a:avLst/>
          </a:prstGeom>
        </p:spPr>
      </p:pic>
      <p:pic>
        <p:nvPicPr>
          <p:cNvPr id="39" name="bg object 39"/>
          <p:cNvPicPr/>
          <p:nvPr/>
        </p:nvPicPr>
        <p:blipFill>
          <a:blip r:embed="rId11"/>
          <a:stretch>
            <a:fillRect/>
          </a:stretch>
        </p:blipFill>
        <p:spPr>
          <a:xfrm>
            <a:off x="689124" y="575006"/>
            <a:ext cx="74703" cy="74704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9"/>
          <a:stretch>
            <a:fillRect/>
          </a:stretch>
        </p:blipFill>
        <p:spPr>
          <a:xfrm>
            <a:off x="799767" y="583976"/>
            <a:ext cx="69237" cy="69237"/>
          </a:xfrm>
          <a:prstGeom prst="rect">
            <a:avLst/>
          </a:prstGeom>
        </p:spPr>
      </p:pic>
      <p:pic>
        <p:nvPicPr>
          <p:cNvPr id="41" name="bg object 41"/>
          <p:cNvPicPr/>
          <p:nvPr/>
        </p:nvPicPr>
        <p:blipFill>
          <a:blip r:embed="rId7"/>
          <a:stretch>
            <a:fillRect/>
          </a:stretch>
        </p:blipFill>
        <p:spPr>
          <a:xfrm>
            <a:off x="904944" y="579843"/>
            <a:ext cx="65594" cy="65594"/>
          </a:xfrm>
          <a:prstGeom prst="rect">
            <a:avLst/>
          </a:prstGeom>
        </p:spPr>
      </p:pic>
      <p:pic>
        <p:nvPicPr>
          <p:cNvPr id="42" name="bg object 42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684488"/>
            <a:ext cx="84147" cy="84146"/>
          </a:xfrm>
          <a:prstGeom prst="rect">
            <a:avLst/>
          </a:prstGeom>
        </p:spPr>
      </p:pic>
      <p:pic>
        <p:nvPicPr>
          <p:cNvPr id="43" name="bg object 43"/>
          <p:cNvPicPr/>
          <p:nvPr/>
        </p:nvPicPr>
        <p:blipFill>
          <a:blip r:embed="rId10"/>
          <a:stretch>
            <a:fillRect/>
          </a:stretch>
        </p:blipFill>
        <p:spPr>
          <a:xfrm>
            <a:off x="575049" y="691063"/>
            <a:ext cx="78137" cy="78136"/>
          </a:xfrm>
          <a:prstGeom prst="rect">
            <a:avLst/>
          </a:prstGeom>
        </p:spPr>
      </p:pic>
      <p:pic>
        <p:nvPicPr>
          <p:cNvPr id="44" name="bg object 44"/>
          <p:cNvPicPr/>
          <p:nvPr/>
        </p:nvPicPr>
        <p:blipFill>
          <a:blip r:embed="rId5"/>
          <a:stretch>
            <a:fillRect/>
          </a:stretch>
        </p:blipFill>
        <p:spPr>
          <a:xfrm>
            <a:off x="689124" y="692780"/>
            <a:ext cx="74703" cy="74704"/>
          </a:xfrm>
          <a:prstGeom prst="rect">
            <a:avLst/>
          </a:prstGeom>
        </p:spPr>
      </p:pic>
      <p:pic>
        <p:nvPicPr>
          <p:cNvPr id="45" name="bg object 45"/>
          <p:cNvPicPr/>
          <p:nvPr/>
        </p:nvPicPr>
        <p:blipFill>
          <a:blip r:embed="rId6"/>
          <a:stretch>
            <a:fillRect/>
          </a:stretch>
        </p:blipFill>
        <p:spPr>
          <a:xfrm>
            <a:off x="799767" y="701750"/>
            <a:ext cx="69237" cy="69237"/>
          </a:xfrm>
          <a:prstGeom prst="rect">
            <a:avLst/>
          </a:prstGeom>
        </p:spPr>
      </p:pic>
      <p:pic>
        <p:nvPicPr>
          <p:cNvPr id="46" name="bg object 46"/>
          <p:cNvPicPr/>
          <p:nvPr/>
        </p:nvPicPr>
        <p:blipFill>
          <a:blip r:embed="rId7"/>
          <a:stretch>
            <a:fillRect/>
          </a:stretch>
        </p:blipFill>
        <p:spPr>
          <a:xfrm>
            <a:off x="904944" y="697617"/>
            <a:ext cx="65594" cy="6559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BA242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BA242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BA242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7404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BA242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1.png" /><Relationship Id="rId2" Type="http://schemas.openxmlformats.org/officeDocument/2006/relationships/image" Target="../media/image16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6.png" /><Relationship Id="rId4" Type="http://schemas.openxmlformats.org/officeDocument/2006/relationships/image" Target="../media/image5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7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8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6515402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95601" y="1043006"/>
            <a:ext cx="61976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5">
                <a:solidFill>
                  <a:srgbClr val="FFFFFF"/>
                </a:solidFill>
              </a:rPr>
              <a:t>格力电器资金流向分析报告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41813" y="73128"/>
            <a:ext cx="1307465" cy="1397000"/>
          </a:xfrm>
          <a:prstGeom prst="rect">
            <a:avLst/>
          </a:prstGeom>
        </p:spPr>
        <p:txBody>
          <a:bodyPr vert="horz" wrap="square" lIns="0" tIns="306070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2410"/>
              </a:spcBef>
            </a:pPr>
            <a:r>
              <a:rPr sz="4500" spc="-25">
                <a:solidFill>
                  <a:srgbClr val="FFFFFF"/>
                </a:solidFill>
              </a:rPr>
              <a:t>目录</a:t>
            </a:r>
            <a:endParaRPr sz="4500"/>
          </a:p>
          <a:p>
            <a:pPr marL="12700">
              <a:lnSpc>
                <a:spcPct val="100000"/>
              </a:lnSpc>
              <a:spcBef>
                <a:spcPts val="925"/>
              </a:spcBef>
            </a:pPr>
            <a:r>
              <a:rPr sz="1800" spc="-10">
                <a:solidFill>
                  <a:srgbClr val="FFFFFF"/>
                </a:solidFill>
              </a:rPr>
              <a:t>CONTENTS</a:t>
            </a:r>
            <a:endParaRPr sz="1800"/>
          </a:p>
        </p:txBody>
      </p:sp>
      <p:sp>
        <p:nvSpPr>
          <p:cNvPr id="4" name="object 4"/>
          <p:cNvSpPr txBox="1"/>
          <p:nvPr/>
        </p:nvSpPr>
        <p:spPr>
          <a:xfrm>
            <a:off x="2132918" y="1996654"/>
            <a:ext cx="3581400" cy="3934460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25">
                <a:solidFill>
                  <a:srgbClr val="FFFFFF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格力电器公司概况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资金流向总览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经营活动资金流向分析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投资活动资金流向分析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筹资活动资金流向分析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资金流向趋势预测与建议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801345" y="1993834"/>
            <a:ext cx="5892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626100" y="3924660"/>
            <a:ext cx="939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FFFFFF"/>
                </a:solidFill>
                <a:latin typeface="微软雅黑"/>
                <a:cs typeface="微软雅黑"/>
              </a:rPr>
              <a:t>引言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66167" y="5698410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C21401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509414"/>
            <a:ext cx="5397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BA242F"/>
                </a:solidFill>
                <a:latin typeface="微软雅黑"/>
                <a:cs typeface="微软雅黑"/>
              </a:rPr>
              <a:t>目</a:t>
            </a:r>
            <a:r>
              <a:rPr sz="2000" b="1" spc="-50">
                <a:solidFill>
                  <a:srgbClr val="BA242F"/>
                </a:solidFill>
                <a:latin typeface="微软雅黑"/>
                <a:cs typeface="微软雅黑"/>
              </a:rPr>
              <a:t>的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2455446"/>
            <a:ext cx="3073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5C0B14"/>
                </a:solidFill>
                <a:latin typeface="微软雅黑"/>
                <a:cs typeface="微软雅黑"/>
              </a:rPr>
              <a:t>分析格力电器资金流向，评估公司财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10">
                <a:solidFill>
                  <a:srgbClr val="5C0B14"/>
                </a:solidFill>
                <a:latin typeface="微软雅黑"/>
                <a:cs typeface="微软雅黑"/>
              </a:rPr>
              <a:t>务状况及经营风险。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934886"/>
            <a:ext cx="3126740" cy="20554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BA242F"/>
                </a:solidFill>
                <a:latin typeface="微软雅黑"/>
                <a:cs typeface="微软雅黑"/>
              </a:rPr>
              <a:t>背</a:t>
            </a:r>
            <a:r>
              <a:rPr sz="2000" b="1" spc="-50">
                <a:solidFill>
                  <a:srgbClr val="BA242F"/>
                </a:solidFill>
                <a:latin typeface="微软雅黑"/>
                <a:cs typeface="微软雅黑"/>
              </a:rPr>
              <a:t>景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90"/>
              </a:spcBef>
            </a:pPr>
            <a:r>
              <a:rPr sz="1500" spc="-5">
                <a:solidFill>
                  <a:srgbClr val="5C0B14"/>
                </a:solidFill>
                <a:latin typeface="微软雅黑"/>
                <a:cs typeface="微软雅黑"/>
              </a:rPr>
              <a:t>格力电器作为家电行业的龙头企业，其资金流向一直受到市场关注。通过本报告，可以了解格力电器最新的资金流向情况，为投资者提供参考。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C49E6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89789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范围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本报告涵盖了格力电器近三年的资金流向数据，包括经营、投资、筹资等各个方面的资金流入和流出情况。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5CF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BA242F"/>
                </a:solidFill>
                <a:latin typeface="微软雅黑"/>
                <a:cs typeface="微软雅黑"/>
              </a:rPr>
              <a:t>数据来源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5D1217"/>
                </a:solidFill>
                <a:latin typeface="微软雅黑"/>
                <a:cs typeface="微软雅黑"/>
              </a:rPr>
              <a:t>本报告的数据主要来源于格力电器公开披露的财务报告、公告以及市场研究数据。所有数据均经过严格筛选和审核，确保其真实性和准确性。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BA242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BA242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F5CFD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报告范围和数据来源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801345" y="1993834"/>
            <a:ext cx="5892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>
                <a:solidFill>
                  <a:srgbClr val="FFFFFF"/>
                </a:solidFill>
              </a:rPr>
              <a:t>02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4254500" y="3924660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FFFFFF"/>
                </a:solidFill>
                <a:latin typeface="微软雅黑"/>
                <a:cs typeface="微软雅黑"/>
              </a:rPr>
              <a:t>格力电器公司概况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66167" y="5698410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C21401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79755" y="1600151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4"/>
                </a:moveTo>
                <a:lnTo>
                  <a:pt x="0" y="1612594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4"/>
                </a:lnTo>
                <a:close/>
              </a:path>
            </a:pathLst>
          </a:custGeom>
          <a:solidFill>
            <a:srgbClr val="BA242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439819" y="3012201"/>
            <a:ext cx="1922780" cy="1612900"/>
          </a:xfrm>
          <a:custGeom>
            <a:rect l="l" t="t" r="r" b="b"/>
            <a:pathLst>
              <a:path w="1922779" h="1612900">
                <a:moveTo>
                  <a:pt x="1922776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6" y="0"/>
                </a:lnTo>
                <a:lnTo>
                  <a:pt x="1922776" y="1612593"/>
                </a:lnTo>
                <a:close/>
              </a:path>
            </a:pathLst>
          </a:custGeom>
          <a:solidFill>
            <a:srgbClr val="BA242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79755" y="4424248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3"/>
                </a:lnTo>
                <a:close/>
              </a:path>
            </a:pathLst>
          </a:custGeom>
          <a:solidFill>
            <a:srgbClr val="BA242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公司简介</a:t>
            </a:r>
          </a:p>
        </p:txBody>
      </p:sp>
      <p:sp>
        <p:nvSpPr>
          <p:cNvPr id="27" name="object 27"/>
          <p:cNvSpPr/>
          <p:nvPr/>
        </p:nvSpPr>
        <p:spPr>
          <a:xfrm>
            <a:off x="2600085" y="1957778"/>
            <a:ext cx="843915" cy="854075"/>
          </a:xfrm>
          <a:custGeom>
            <a:rect l="l" t="t" r="r" b="b"/>
            <a:pathLst>
              <a:path w="843914" h="854075">
                <a:moveTo>
                  <a:pt x="757041" y="853875"/>
                </a:moveTo>
                <a:lnTo>
                  <a:pt x="86873" y="853875"/>
                </a:lnTo>
                <a:lnTo>
                  <a:pt x="52356" y="847447"/>
                </a:lnTo>
                <a:lnTo>
                  <a:pt x="24821" y="830502"/>
                </a:lnTo>
                <a:lnTo>
                  <a:pt x="6593" y="806545"/>
                </a:lnTo>
                <a:lnTo>
                  <a:pt x="0" y="779083"/>
                </a:lnTo>
                <a:lnTo>
                  <a:pt x="0" y="417588"/>
                </a:lnTo>
                <a:lnTo>
                  <a:pt x="2133" y="406291"/>
                </a:lnTo>
                <a:lnTo>
                  <a:pt x="7756" y="392657"/>
                </a:lnTo>
                <a:lnTo>
                  <a:pt x="15707" y="379023"/>
                </a:lnTo>
                <a:lnTo>
                  <a:pt x="24821" y="367727"/>
                </a:lnTo>
                <a:lnTo>
                  <a:pt x="24821" y="355261"/>
                </a:lnTo>
                <a:lnTo>
                  <a:pt x="372315" y="18697"/>
                </a:lnTo>
                <a:lnTo>
                  <a:pt x="398300" y="4674"/>
                </a:lnTo>
                <a:lnTo>
                  <a:pt x="421957" y="0"/>
                </a:lnTo>
                <a:lnTo>
                  <a:pt x="445615" y="4674"/>
                </a:lnTo>
                <a:lnTo>
                  <a:pt x="471599" y="18697"/>
                </a:lnTo>
                <a:lnTo>
                  <a:pt x="719809" y="268004"/>
                </a:lnTo>
                <a:lnTo>
                  <a:pt x="148926" y="268004"/>
                </a:lnTo>
                <a:lnTo>
                  <a:pt x="148926" y="479915"/>
                </a:lnTo>
                <a:lnTo>
                  <a:pt x="313548" y="607684"/>
                </a:lnTo>
                <a:lnTo>
                  <a:pt x="252864" y="607684"/>
                </a:lnTo>
                <a:lnTo>
                  <a:pt x="244913" y="610022"/>
                </a:lnTo>
                <a:lnTo>
                  <a:pt x="235799" y="617033"/>
                </a:lnTo>
                <a:lnTo>
                  <a:pt x="74463" y="779083"/>
                </a:lnTo>
                <a:lnTo>
                  <a:pt x="67482" y="786484"/>
                </a:lnTo>
                <a:lnTo>
                  <a:pt x="65155" y="791548"/>
                </a:lnTo>
                <a:lnTo>
                  <a:pt x="67482" y="796612"/>
                </a:lnTo>
                <a:lnTo>
                  <a:pt x="74463" y="804014"/>
                </a:lnTo>
                <a:lnTo>
                  <a:pt x="76596" y="811025"/>
                </a:lnTo>
                <a:lnTo>
                  <a:pt x="82219" y="813362"/>
                </a:lnTo>
                <a:lnTo>
                  <a:pt x="832135" y="813362"/>
                </a:lnTo>
                <a:lnTo>
                  <a:pt x="819093" y="830502"/>
                </a:lnTo>
                <a:lnTo>
                  <a:pt x="791558" y="847447"/>
                </a:lnTo>
                <a:lnTo>
                  <a:pt x="757041" y="853875"/>
                </a:lnTo>
                <a:close/>
              </a:path>
              <a:path w="843914" h="854075">
                <a:moveTo>
                  <a:pt x="645346" y="691825"/>
                </a:moveTo>
                <a:lnTo>
                  <a:pt x="421957" y="691825"/>
                </a:lnTo>
                <a:lnTo>
                  <a:pt x="682578" y="492380"/>
                </a:lnTo>
                <a:lnTo>
                  <a:pt x="682578" y="268004"/>
                </a:lnTo>
                <a:lnTo>
                  <a:pt x="719809" y="268004"/>
                </a:lnTo>
                <a:lnTo>
                  <a:pt x="806683" y="355261"/>
                </a:lnTo>
                <a:lnTo>
                  <a:pt x="822972" y="366753"/>
                </a:lnTo>
                <a:lnTo>
                  <a:pt x="834607" y="381750"/>
                </a:lnTo>
                <a:lnTo>
                  <a:pt x="841587" y="399085"/>
                </a:lnTo>
                <a:lnTo>
                  <a:pt x="843914" y="417588"/>
                </a:lnTo>
                <a:lnTo>
                  <a:pt x="843914" y="607684"/>
                </a:lnTo>
                <a:lnTo>
                  <a:pt x="603461" y="607684"/>
                </a:lnTo>
                <a:lnTo>
                  <a:pt x="597837" y="610022"/>
                </a:lnTo>
                <a:lnTo>
                  <a:pt x="595704" y="617033"/>
                </a:lnTo>
                <a:lnTo>
                  <a:pt x="588723" y="626188"/>
                </a:lnTo>
                <a:lnTo>
                  <a:pt x="586396" y="634173"/>
                </a:lnTo>
                <a:lnTo>
                  <a:pt x="588723" y="639822"/>
                </a:lnTo>
                <a:lnTo>
                  <a:pt x="595704" y="641964"/>
                </a:lnTo>
                <a:lnTo>
                  <a:pt x="645346" y="691825"/>
                </a:lnTo>
                <a:close/>
              </a:path>
              <a:path w="843914" h="854075">
                <a:moveTo>
                  <a:pt x="595704" y="355261"/>
                </a:moveTo>
                <a:lnTo>
                  <a:pt x="235799" y="355261"/>
                </a:lnTo>
                <a:lnTo>
                  <a:pt x="235799" y="317865"/>
                </a:lnTo>
                <a:lnTo>
                  <a:pt x="595704" y="317865"/>
                </a:lnTo>
                <a:lnTo>
                  <a:pt x="595704" y="355261"/>
                </a:lnTo>
                <a:close/>
              </a:path>
              <a:path w="843914" h="854075">
                <a:moveTo>
                  <a:pt x="595704" y="430053"/>
                </a:moveTo>
                <a:lnTo>
                  <a:pt x="235799" y="430053"/>
                </a:lnTo>
                <a:lnTo>
                  <a:pt x="235799" y="392657"/>
                </a:lnTo>
                <a:lnTo>
                  <a:pt x="595704" y="392657"/>
                </a:lnTo>
                <a:lnTo>
                  <a:pt x="595704" y="430053"/>
                </a:lnTo>
                <a:close/>
              </a:path>
              <a:path w="843914" h="854075">
                <a:moveTo>
                  <a:pt x="595704" y="504846"/>
                </a:moveTo>
                <a:lnTo>
                  <a:pt x="235799" y="504846"/>
                </a:lnTo>
                <a:lnTo>
                  <a:pt x="235799" y="467450"/>
                </a:lnTo>
                <a:lnTo>
                  <a:pt x="595704" y="467450"/>
                </a:lnTo>
                <a:lnTo>
                  <a:pt x="595704" y="504846"/>
                </a:lnTo>
                <a:close/>
              </a:path>
              <a:path w="843914" h="854075">
                <a:moveTo>
                  <a:pt x="775657" y="813362"/>
                </a:moveTo>
                <a:lnTo>
                  <a:pt x="82219" y="813362"/>
                </a:lnTo>
                <a:lnTo>
                  <a:pt x="90170" y="811025"/>
                </a:lnTo>
                <a:lnTo>
                  <a:pt x="99284" y="804014"/>
                </a:lnTo>
                <a:lnTo>
                  <a:pt x="260620" y="641964"/>
                </a:lnTo>
                <a:lnTo>
                  <a:pt x="267601" y="639822"/>
                </a:lnTo>
                <a:lnTo>
                  <a:pt x="269928" y="634173"/>
                </a:lnTo>
                <a:lnTo>
                  <a:pt x="267601" y="626188"/>
                </a:lnTo>
                <a:lnTo>
                  <a:pt x="260620" y="617033"/>
                </a:lnTo>
                <a:lnTo>
                  <a:pt x="258487" y="610022"/>
                </a:lnTo>
                <a:lnTo>
                  <a:pt x="252864" y="607684"/>
                </a:lnTo>
                <a:lnTo>
                  <a:pt x="313548" y="607684"/>
                </a:lnTo>
                <a:lnTo>
                  <a:pt x="421957" y="691825"/>
                </a:lnTo>
                <a:lnTo>
                  <a:pt x="645346" y="691825"/>
                </a:lnTo>
                <a:lnTo>
                  <a:pt x="757041" y="804014"/>
                </a:lnTo>
                <a:lnTo>
                  <a:pt x="766349" y="811025"/>
                </a:lnTo>
                <a:lnTo>
                  <a:pt x="775657" y="813362"/>
                </a:lnTo>
                <a:close/>
              </a:path>
              <a:path w="843914" h="854075">
                <a:moveTo>
                  <a:pt x="832135" y="813362"/>
                </a:moveTo>
                <a:lnTo>
                  <a:pt x="775657" y="813362"/>
                </a:lnTo>
                <a:lnTo>
                  <a:pt x="784965" y="811025"/>
                </a:lnTo>
                <a:lnTo>
                  <a:pt x="794273" y="804014"/>
                </a:lnTo>
                <a:lnTo>
                  <a:pt x="620525" y="617033"/>
                </a:lnTo>
                <a:lnTo>
                  <a:pt x="603461" y="607684"/>
                </a:lnTo>
                <a:lnTo>
                  <a:pt x="843914" y="607684"/>
                </a:lnTo>
                <a:lnTo>
                  <a:pt x="843914" y="779083"/>
                </a:lnTo>
                <a:lnTo>
                  <a:pt x="837321" y="806545"/>
                </a:lnTo>
                <a:lnTo>
                  <a:pt x="832135" y="8133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857250" h="857250">
                <a:moveTo>
                  <a:pt x="857250" y="857250"/>
                </a:moveTo>
                <a:lnTo>
                  <a:pt x="0" y="857250"/>
                </a:lnTo>
                <a:lnTo>
                  <a:pt x="0" y="321468"/>
                </a:lnTo>
                <a:lnTo>
                  <a:pt x="8421" y="279759"/>
                </a:lnTo>
                <a:lnTo>
                  <a:pt x="31386" y="245698"/>
                </a:lnTo>
                <a:lnTo>
                  <a:pt x="65447" y="222733"/>
                </a:lnTo>
                <a:lnTo>
                  <a:pt x="107156" y="214312"/>
                </a:lnTo>
                <a:lnTo>
                  <a:pt x="321575" y="214312"/>
                </a:lnTo>
                <a:lnTo>
                  <a:pt x="412978" y="37102"/>
                </a:lnTo>
                <a:lnTo>
                  <a:pt x="420501" y="22230"/>
                </a:lnTo>
                <a:lnTo>
                  <a:pt x="432103" y="10484"/>
                </a:lnTo>
                <a:lnTo>
                  <a:pt x="446896" y="2772"/>
                </a:lnTo>
                <a:lnTo>
                  <a:pt x="463986" y="0"/>
                </a:lnTo>
                <a:lnTo>
                  <a:pt x="611110" y="0"/>
                </a:lnTo>
                <a:lnTo>
                  <a:pt x="654310" y="21754"/>
                </a:lnTo>
                <a:lnTo>
                  <a:pt x="750093" y="214312"/>
                </a:lnTo>
                <a:lnTo>
                  <a:pt x="791825" y="222733"/>
                </a:lnTo>
                <a:lnTo>
                  <a:pt x="825883" y="245698"/>
                </a:lnTo>
                <a:lnTo>
                  <a:pt x="848836" y="279759"/>
                </a:lnTo>
                <a:lnTo>
                  <a:pt x="857250" y="321468"/>
                </a:lnTo>
                <a:lnTo>
                  <a:pt x="160734" y="321468"/>
                </a:lnTo>
                <a:lnTo>
                  <a:pt x="139874" y="325677"/>
                </a:lnTo>
                <a:lnTo>
                  <a:pt x="122844" y="337157"/>
                </a:lnTo>
                <a:lnTo>
                  <a:pt x="111365" y="354187"/>
                </a:lnTo>
                <a:lnTo>
                  <a:pt x="107156" y="375046"/>
                </a:lnTo>
                <a:lnTo>
                  <a:pt x="111365" y="395906"/>
                </a:lnTo>
                <a:lnTo>
                  <a:pt x="122844" y="412936"/>
                </a:lnTo>
                <a:lnTo>
                  <a:pt x="139874" y="424416"/>
                </a:lnTo>
                <a:lnTo>
                  <a:pt x="160734" y="428625"/>
                </a:lnTo>
                <a:lnTo>
                  <a:pt x="351461" y="428625"/>
                </a:lnTo>
                <a:lnTo>
                  <a:pt x="343253" y="441535"/>
                </a:lnTo>
                <a:lnTo>
                  <a:pt x="327129" y="486644"/>
                </a:lnTo>
                <a:lnTo>
                  <a:pt x="321468" y="535781"/>
                </a:lnTo>
                <a:lnTo>
                  <a:pt x="327129" y="584918"/>
                </a:lnTo>
                <a:lnTo>
                  <a:pt x="343253" y="630026"/>
                </a:lnTo>
                <a:lnTo>
                  <a:pt x="368553" y="669819"/>
                </a:lnTo>
                <a:lnTo>
                  <a:pt x="401743" y="703008"/>
                </a:lnTo>
                <a:lnTo>
                  <a:pt x="441535" y="728309"/>
                </a:lnTo>
                <a:lnTo>
                  <a:pt x="486643" y="744433"/>
                </a:lnTo>
                <a:lnTo>
                  <a:pt x="535781" y="750093"/>
                </a:lnTo>
                <a:lnTo>
                  <a:pt x="857250" y="750093"/>
                </a:lnTo>
                <a:lnTo>
                  <a:pt x="857250" y="857250"/>
                </a:lnTo>
                <a:close/>
              </a:path>
              <a:path w="857250" h="857250">
                <a:moveTo>
                  <a:pt x="351461" y="428625"/>
                </a:moveTo>
                <a:lnTo>
                  <a:pt x="160734" y="428625"/>
                </a:lnTo>
                <a:lnTo>
                  <a:pt x="181594" y="424416"/>
                </a:lnTo>
                <a:lnTo>
                  <a:pt x="198623" y="412936"/>
                </a:lnTo>
                <a:lnTo>
                  <a:pt x="210103" y="395906"/>
                </a:lnTo>
                <a:lnTo>
                  <a:pt x="214312" y="375046"/>
                </a:lnTo>
                <a:lnTo>
                  <a:pt x="210103" y="354187"/>
                </a:lnTo>
                <a:lnTo>
                  <a:pt x="198623" y="337157"/>
                </a:lnTo>
                <a:lnTo>
                  <a:pt x="181594" y="325677"/>
                </a:lnTo>
                <a:lnTo>
                  <a:pt x="160734" y="321468"/>
                </a:lnTo>
                <a:lnTo>
                  <a:pt x="535781" y="321468"/>
                </a:lnTo>
                <a:lnTo>
                  <a:pt x="486643" y="327129"/>
                </a:lnTo>
                <a:lnTo>
                  <a:pt x="441535" y="343253"/>
                </a:lnTo>
                <a:lnTo>
                  <a:pt x="401743" y="368553"/>
                </a:lnTo>
                <a:lnTo>
                  <a:pt x="368553" y="401743"/>
                </a:lnTo>
                <a:lnTo>
                  <a:pt x="351461" y="428625"/>
                </a:lnTo>
                <a:close/>
              </a:path>
              <a:path w="857250" h="857250">
                <a:moveTo>
                  <a:pt x="857250" y="750093"/>
                </a:moveTo>
                <a:lnTo>
                  <a:pt x="535781" y="750093"/>
                </a:lnTo>
                <a:lnTo>
                  <a:pt x="584918" y="744433"/>
                </a:lnTo>
                <a:lnTo>
                  <a:pt x="630026" y="728309"/>
                </a:lnTo>
                <a:lnTo>
                  <a:pt x="669818" y="703008"/>
                </a:lnTo>
                <a:lnTo>
                  <a:pt x="703008" y="669819"/>
                </a:lnTo>
                <a:lnTo>
                  <a:pt x="728309" y="630026"/>
                </a:lnTo>
                <a:lnTo>
                  <a:pt x="744433" y="584918"/>
                </a:lnTo>
                <a:lnTo>
                  <a:pt x="750093" y="535781"/>
                </a:lnTo>
                <a:lnTo>
                  <a:pt x="744433" y="486644"/>
                </a:lnTo>
                <a:lnTo>
                  <a:pt x="728309" y="441535"/>
                </a:lnTo>
                <a:lnTo>
                  <a:pt x="703008" y="401743"/>
                </a:lnTo>
                <a:lnTo>
                  <a:pt x="669818" y="368553"/>
                </a:lnTo>
                <a:lnTo>
                  <a:pt x="630026" y="343253"/>
                </a:lnTo>
                <a:lnTo>
                  <a:pt x="584918" y="327129"/>
                </a:lnTo>
                <a:lnTo>
                  <a:pt x="535781" y="321468"/>
                </a:lnTo>
                <a:lnTo>
                  <a:pt x="857250" y="321468"/>
                </a:lnTo>
                <a:lnTo>
                  <a:pt x="857250" y="750093"/>
                </a:lnTo>
                <a:close/>
              </a:path>
              <a:path w="857250" h="857250">
                <a:moveTo>
                  <a:pt x="535781" y="642937"/>
                </a:moveTo>
                <a:lnTo>
                  <a:pt x="494072" y="634516"/>
                </a:lnTo>
                <a:lnTo>
                  <a:pt x="460011" y="611551"/>
                </a:lnTo>
                <a:lnTo>
                  <a:pt x="437046" y="577490"/>
                </a:lnTo>
                <a:lnTo>
                  <a:pt x="428625" y="535781"/>
                </a:lnTo>
                <a:lnTo>
                  <a:pt x="437046" y="494072"/>
                </a:lnTo>
                <a:lnTo>
                  <a:pt x="460011" y="460011"/>
                </a:lnTo>
                <a:lnTo>
                  <a:pt x="494072" y="437046"/>
                </a:lnTo>
                <a:lnTo>
                  <a:pt x="535781" y="428625"/>
                </a:lnTo>
                <a:lnTo>
                  <a:pt x="577490" y="437046"/>
                </a:lnTo>
                <a:lnTo>
                  <a:pt x="611551" y="460011"/>
                </a:lnTo>
                <a:lnTo>
                  <a:pt x="634516" y="494072"/>
                </a:lnTo>
                <a:lnTo>
                  <a:pt x="642937" y="535781"/>
                </a:lnTo>
                <a:lnTo>
                  <a:pt x="634516" y="577490"/>
                </a:lnTo>
                <a:lnTo>
                  <a:pt x="611551" y="611551"/>
                </a:lnTo>
                <a:lnTo>
                  <a:pt x="577490" y="634516"/>
                </a:lnTo>
                <a:lnTo>
                  <a:pt x="535781" y="6429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646521" y="4816407"/>
            <a:ext cx="859155" cy="857885"/>
          </a:xfrm>
          <a:custGeom>
            <a:rect l="l" t="t" r="r" b="b"/>
            <a:pathLst>
              <a:path w="859153" h="857885">
                <a:moveTo>
                  <a:pt x="613706" y="59875"/>
                </a:moveTo>
                <a:lnTo>
                  <a:pt x="376464" y="59875"/>
                </a:lnTo>
                <a:lnTo>
                  <a:pt x="375446" y="59420"/>
                </a:lnTo>
                <a:lnTo>
                  <a:pt x="398961" y="34843"/>
                </a:lnTo>
                <a:lnTo>
                  <a:pt x="427361" y="16117"/>
                </a:lnTo>
                <a:lnTo>
                  <a:pt x="459692" y="4187"/>
                </a:lnTo>
                <a:lnTo>
                  <a:pt x="495005" y="0"/>
                </a:lnTo>
                <a:lnTo>
                  <a:pt x="538704" y="6462"/>
                </a:lnTo>
                <a:lnTo>
                  <a:pt x="577327" y="24578"/>
                </a:lnTo>
                <a:lnTo>
                  <a:pt x="608969" y="52442"/>
                </a:lnTo>
                <a:lnTo>
                  <a:pt x="613706" y="59875"/>
                </a:lnTo>
                <a:close/>
              </a:path>
              <a:path w="859153" h="857885">
                <a:moveTo>
                  <a:pt x="171450" y="558124"/>
                </a:moveTo>
                <a:lnTo>
                  <a:pt x="125868" y="552000"/>
                </a:lnTo>
                <a:lnTo>
                  <a:pt x="84911" y="534718"/>
                </a:lnTo>
                <a:lnTo>
                  <a:pt x="50212" y="507911"/>
                </a:lnTo>
                <a:lnTo>
                  <a:pt x="23405" y="473212"/>
                </a:lnTo>
                <a:lnTo>
                  <a:pt x="6123" y="432255"/>
                </a:lnTo>
                <a:lnTo>
                  <a:pt x="0" y="386674"/>
                </a:lnTo>
                <a:lnTo>
                  <a:pt x="6326" y="340366"/>
                </a:lnTo>
                <a:lnTo>
                  <a:pt x="24159" y="298868"/>
                </a:lnTo>
                <a:lnTo>
                  <a:pt x="51781" y="263895"/>
                </a:lnTo>
                <a:lnTo>
                  <a:pt x="87475" y="237165"/>
                </a:lnTo>
                <a:lnTo>
                  <a:pt x="129524" y="220393"/>
                </a:lnTo>
                <a:lnTo>
                  <a:pt x="130702" y="220154"/>
                </a:lnTo>
                <a:lnTo>
                  <a:pt x="130702" y="214419"/>
                </a:lnTo>
                <a:lnTo>
                  <a:pt x="136826" y="168837"/>
                </a:lnTo>
                <a:lnTo>
                  <a:pt x="154108" y="127880"/>
                </a:lnTo>
                <a:lnTo>
                  <a:pt x="180915" y="93182"/>
                </a:lnTo>
                <a:lnTo>
                  <a:pt x="215613" y="66375"/>
                </a:lnTo>
                <a:lnTo>
                  <a:pt x="256570" y="49093"/>
                </a:lnTo>
                <a:lnTo>
                  <a:pt x="302152" y="42969"/>
                </a:lnTo>
                <a:lnTo>
                  <a:pt x="321837" y="44089"/>
                </a:lnTo>
                <a:lnTo>
                  <a:pt x="340866" y="47363"/>
                </a:lnTo>
                <a:lnTo>
                  <a:pt x="359116" y="52668"/>
                </a:lnTo>
                <a:lnTo>
                  <a:pt x="376464" y="59875"/>
                </a:lnTo>
                <a:lnTo>
                  <a:pt x="613706" y="59875"/>
                </a:lnTo>
                <a:lnTo>
                  <a:pt x="631724" y="88149"/>
                </a:lnTo>
                <a:lnTo>
                  <a:pt x="643685" y="129794"/>
                </a:lnTo>
                <a:lnTo>
                  <a:pt x="643767" y="130570"/>
                </a:lnTo>
                <a:lnTo>
                  <a:pt x="674945" y="141858"/>
                </a:lnTo>
                <a:lnTo>
                  <a:pt x="700673" y="161478"/>
                </a:lnTo>
                <a:lnTo>
                  <a:pt x="719359" y="187779"/>
                </a:lnTo>
                <a:lnTo>
                  <a:pt x="729410" y="219107"/>
                </a:lnTo>
                <a:lnTo>
                  <a:pt x="729492" y="219723"/>
                </a:lnTo>
                <a:lnTo>
                  <a:pt x="771705" y="236823"/>
                </a:lnTo>
                <a:lnTo>
                  <a:pt x="807377" y="263667"/>
                </a:lnTo>
                <a:lnTo>
                  <a:pt x="834875" y="298581"/>
                </a:lnTo>
                <a:lnTo>
                  <a:pt x="852570" y="339891"/>
                </a:lnTo>
                <a:lnTo>
                  <a:pt x="858830" y="385922"/>
                </a:lnTo>
                <a:lnTo>
                  <a:pt x="853061" y="428867"/>
                </a:lnTo>
                <a:lnTo>
                  <a:pt x="216427" y="428867"/>
                </a:lnTo>
                <a:lnTo>
                  <a:pt x="335157" y="547596"/>
                </a:lnTo>
                <a:lnTo>
                  <a:pt x="230571" y="547596"/>
                </a:lnTo>
                <a:lnTo>
                  <a:pt x="216903" y="552056"/>
                </a:lnTo>
                <a:lnTo>
                  <a:pt x="202376" y="555362"/>
                </a:lnTo>
                <a:lnTo>
                  <a:pt x="187166" y="557417"/>
                </a:lnTo>
                <a:lnTo>
                  <a:pt x="171450" y="558124"/>
                </a:lnTo>
                <a:close/>
              </a:path>
              <a:path w="859153" h="857885">
                <a:moveTo>
                  <a:pt x="601593" y="557454"/>
                </a:moveTo>
                <a:lnTo>
                  <a:pt x="345014" y="557454"/>
                </a:lnTo>
                <a:lnTo>
                  <a:pt x="345014" y="428867"/>
                </a:lnTo>
                <a:lnTo>
                  <a:pt x="853061" y="428867"/>
                </a:lnTo>
                <a:lnTo>
                  <a:pt x="852706" y="431504"/>
                </a:lnTo>
                <a:lnTo>
                  <a:pt x="835424" y="472461"/>
                </a:lnTo>
                <a:lnTo>
                  <a:pt x="808616" y="507160"/>
                </a:lnTo>
                <a:lnTo>
                  <a:pt x="773917" y="533967"/>
                </a:lnTo>
                <a:lnTo>
                  <a:pt x="612745" y="540309"/>
                </a:lnTo>
                <a:lnTo>
                  <a:pt x="613763" y="540765"/>
                </a:lnTo>
                <a:lnTo>
                  <a:pt x="601593" y="557454"/>
                </a:lnTo>
                <a:close/>
              </a:path>
              <a:path w="859153" h="857885">
                <a:moveTo>
                  <a:pt x="687378" y="557372"/>
                </a:moveTo>
                <a:lnTo>
                  <a:pt x="667598" y="556243"/>
                </a:lnTo>
                <a:lnTo>
                  <a:pt x="648484" y="552939"/>
                </a:lnTo>
                <a:lnTo>
                  <a:pt x="630159" y="547586"/>
                </a:lnTo>
                <a:lnTo>
                  <a:pt x="612745" y="540309"/>
                </a:lnTo>
                <a:lnTo>
                  <a:pt x="758886" y="540309"/>
                </a:lnTo>
                <a:lnTo>
                  <a:pt x="732960" y="551249"/>
                </a:lnTo>
                <a:lnTo>
                  <a:pt x="687378" y="557372"/>
                </a:lnTo>
                <a:close/>
              </a:path>
              <a:path w="859153" h="857885">
                <a:moveTo>
                  <a:pt x="602189" y="857520"/>
                </a:moveTo>
                <a:lnTo>
                  <a:pt x="259289" y="857520"/>
                </a:lnTo>
                <a:lnTo>
                  <a:pt x="259289" y="814657"/>
                </a:lnTo>
                <a:lnTo>
                  <a:pt x="345014" y="771795"/>
                </a:lnTo>
                <a:lnTo>
                  <a:pt x="345014" y="643207"/>
                </a:lnTo>
                <a:lnTo>
                  <a:pt x="230571" y="547622"/>
                </a:lnTo>
                <a:lnTo>
                  <a:pt x="335157" y="547596"/>
                </a:lnTo>
                <a:lnTo>
                  <a:pt x="345014" y="557454"/>
                </a:lnTo>
                <a:lnTo>
                  <a:pt x="601593" y="557454"/>
                </a:lnTo>
                <a:lnTo>
                  <a:pt x="571905" y="590109"/>
                </a:lnTo>
                <a:lnTo>
                  <a:pt x="517831" y="624667"/>
                </a:lnTo>
                <a:lnTo>
                  <a:pt x="516464" y="625204"/>
                </a:lnTo>
                <a:lnTo>
                  <a:pt x="516464" y="771795"/>
                </a:lnTo>
                <a:lnTo>
                  <a:pt x="602189" y="814657"/>
                </a:lnTo>
                <a:lnTo>
                  <a:pt x="602189" y="8575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4002530" y="1600152"/>
            <a:ext cx="6360160" cy="1211580"/>
          </a:xfrm>
          <a:prstGeom prst="rect">
            <a:avLst/>
          </a:prstGeom>
          <a:solidFill>
            <a:srgbClr val="F5CFD2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31445" marR="58419">
              <a:lnSpc>
                <a:spcPct val="150000"/>
              </a:lnSpc>
              <a:spcBef>
                <a:spcPts val="1750"/>
              </a:spcBef>
            </a:pPr>
            <a:r>
              <a:rPr sz="1500">
                <a:solidFill>
                  <a:srgbClr val="050001"/>
                </a:solidFill>
                <a:latin typeface="微软雅黑"/>
                <a:cs typeface="微软雅黑"/>
              </a:rPr>
              <a:t>格力电器是一家专注于空调产品的大型电器制造商，成立于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1991</a:t>
            </a:r>
            <a:r>
              <a:rPr sz="1500" spc="-15">
                <a:solidFill>
                  <a:srgbClr val="050001"/>
                </a:solidFill>
                <a:latin typeface="微软雅黑"/>
                <a:cs typeface="微软雅黑"/>
              </a:rPr>
              <a:t>年，总部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位于中国珠海。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079755" y="3212745"/>
            <a:ext cx="6360160" cy="1211580"/>
          </a:xfrm>
          <a:prstGeom prst="rect">
            <a:avLst/>
          </a:prstGeom>
          <a:solidFill>
            <a:srgbClr val="F5CFD2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公司以技术创新为核心，拥有众多专利技术和自主研发能力，产品涵盖家用、商用空调以及中央空调等领域。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02530" y="4825343"/>
            <a:ext cx="6360160" cy="1211580"/>
          </a:xfrm>
          <a:prstGeom prst="rect">
            <a:avLst/>
          </a:prstGeom>
          <a:solidFill>
            <a:srgbClr val="F5CFD2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格力电器致力于提供高品质的空调产品和优质的售后服务，成为全球领先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的空调品牌之一。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02636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主营业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格力电器的主营业务包括研发、生产和销售各类空调产品，以及提供相关的售后服务。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70396" y="210589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主要产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882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格力电器的产品线涵盖家用空调、商用空调、中央空调等多个领域，包括壁挂式空调、立柜式空调、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多联机、风管机等多种类型。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18400" y="2081513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产品特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点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格力电器的产品以高效节能、稳定可靠、噪音低、使用寿命长等特点著称，深受消费者喜爱。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主营业务及产品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BA242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BA242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BA242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BA242F"/>
                </a:solidFill>
                <a:latin typeface="微软雅黑"/>
                <a:cs typeface="微软雅黑"/>
              </a:rPr>
              <a:t>市场地</a:t>
            </a:r>
            <a:r>
              <a:rPr sz="2300" b="1" spc="-50">
                <a:solidFill>
                  <a:srgbClr val="BA242F"/>
                </a:solidFill>
                <a:latin typeface="微软雅黑"/>
                <a:cs typeface="微软雅黑"/>
              </a:rPr>
              <a:t>位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5C0B14"/>
                </a:solidFill>
                <a:latin typeface="微软雅黑"/>
                <a:cs typeface="微软雅黑"/>
              </a:rPr>
              <a:t>格力电器是全球最大的空调制造商之一，在中国市场占有率持续领先，同时在国际市场上也拥有广泛</a:t>
            </a:r>
            <a:r>
              <a:rPr sz="1350" spc="-10">
                <a:solidFill>
                  <a:srgbClr val="5C0B14"/>
                </a:solidFill>
                <a:latin typeface="微软雅黑"/>
                <a:cs typeface="微软雅黑"/>
              </a:rPr>
              <a:t>的销售网络。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BA242F"/>
                </a:solidFill>
                <a:latin typeface="微软雅黑"/>
                <a:cs typeface="微软雅黑"/>
              </a:rPr>
              <a:t>竞争优</a:t>
            </a:r>
            <a:r>
              <a:rPr sz="2300" b="1" spc="-50">
                <a:solidFill>
                  <a:srgbClr val="BA242F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5C0B14"/>
                </a:solidFill>
                <a:latin typeface="微软雅黑"/>
                <a:cs typeface="微软雅黑"/>
              </a:rPr>
              <a:t>格力电器以技术创新和产品质量为核心竞争力，不断推出符合市场需求的新产品，并通过完善的销售网络和售后服务体系，赢得了消费者的信任和口碑。此外，格力电器还注重品牌建设和营销推广，树立了良好的企业形象和品牌形象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BA242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BA242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BA242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市场地位和竞争优势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801345" y="1993834"/>
            <a:ext cx="5892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711700" y="3924660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FFFF"/>
                </a:solidFill>
              </a:rPr>
              <a:t>资金流向总览</a:t>
            </a:r>
            <a:endParaRPr sz="3600"/>
          </a:p>
        </p:txBody>
      </p:sp>
      <p:sp>
        <p:nvSpPr>
          <p:cNvPr id="5" name="object 5"/>
          <p:cNvSpPr txBox="1"/>
          <p:nvPr/>
        </p:nvSpPr>
        <p:spPr>
          <a:xfrm>
            <a:off x="5466167" y="5698410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C21401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8C1A2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BA242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BA242F"/>
                </a:solidFill>
                <a:latin typeface="微软雅黑"/>
                <a:cs typeface="微软雅黑"/>
              </a:rPr>
              <a:t>经营活动现金流入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5C0B14"/>
                </a:solidFill>
                <a:latin typeface="微软雅黑"/>
                <a:cs typeface="微软雅黑"/>
              </a:rPr>
              <a:t>格力电器通过销售商品、提供劳务等经营活动获得的</a:t>
            </a:r>
            <a:r>
              <a:rPr sz="1500" spc="-10">
                <a:solidFill>
                  <a:srgbClr val="5C0B14"/>
                </a:solidFill>
                <a:latin typeface="微软雅黑"/>
                <a:cs typeface="微软雅黑"/>
              </a:rPr>
              <a:t>现金流入。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BA242F"/>
                </a:solidFill>
                <a:latin typeface="微软雅黑"/>
                <a:cs typeface="微软雅黑"/>
              </a:rPr>
              <a:t>投资活动现金流入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5C0B14"/>
                </a:solidFill>
                <a:latin typeface="微软雅黑"/>
                <a:cs typeface="微软雅黑"/>
              </a:rPr>
              <a:t>格力电器通过收回投资、取得投资收益、处置长期资产等投资活动获得的现金流入。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BA242F"/>
                </a:solidFill>
                <a:latin typeface="微软雅黑"/>
                <a:cs typeface="微软雅黑"/>
              </a:rPr>
              <a:t>筹资活动现金流入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5C0B14"/>
                </a:solidFill>
                <a:latin typeface="微软雅黑"/>
                <a:cs typeface="微软雅黑"/>
              </a:rPr>
              <a:t>格力电器通过吸收投资、发行股票、借款等筹资活动</a:t>
            </a:r>
            <a:r>
              <a:rPr sz="1500" spc="-10">
                <a:solidFill>
                  <a:srgbClr val="5C0B14"/>
                </a:solidFill>
                <a:latin typeface="微软雅黑"/>
                <a:cs typeface="微软雅黑"/>
              </a:rPr>
              <a:t>获得的现金流入。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资金流入情况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C49E6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C49E6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C49E6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经营活动现金流出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格力电器在购买商品、接受劳务、支付工资、交纳税费等经营活动中的现金流出。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F3ECE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BA242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A3794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投资活动现金流出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格力电器在购建长期资产、对外投资等投资活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动中的现金流出。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59309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筹资活动现金流出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格力电器在偿还债务、支付股利、偿付利息等筹资活动中的现金流出。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资金流出情况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净资金流向分析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10156" y="1807847"/>
            <a:ext cx="3025775" cy="14687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059815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BA242F"/>
                </a:solidFill>
                <a:latin typeface="微软雅黑"/>
                <a:cs typeface="微软雅黑"/>
              </a:rPr>
              <a:t>经营活动净现金</a:t>
            </a:r>
            <a:r>
              <a:rPr sz="1700" b="1" spc="-50">
                <a:solidFill>
                  <a:srgbClr val="BA242F"/>
                </a:solidFill>
                <a:latin typeface="微软雅黑"/>
                <a:cs typeface="微软雅黑"/>
              </a:rPr>
              <a:t>流</a:t>
            </a:r>
            <a:endParaRPr sz="1700">
              <a:latin typeface="微软雅黑"/>
              <a:cs typeface="微软雅黑"/>
            </a:endParaRPr>
          </a:p>
          <a:p>
            <a:pPr marL="12700" marR="205740">
              <a:lnSpc>
                <a:spcPct val="152400"/>
              </a:lnSpc>
              <a:spcBef>
                <a:spcPts val="785"/>
              </a:spcBef>
            </a:pP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经营活动现金流入与经营活动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现</a:t>
            </a: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金流出的差额，反映格力电器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日</a:t>
            </a:r>
            <a:endParaRPr sz="1550">
              <a:latin typeface="微软雅黑"/>
              <a:cs typeface="微软雅黑"/>
            </a:endParaRPr>
          </a:p>
          <a:p>
            <a:pPr marL="612775">
              <a:lnSpc>
                <a:spcPct val="100000"/>
              </a:lnSpc>
              <a:spcBef>
                <a:spcPts val="975"/>
              </a:spcBef>
            </a:pP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常经营活动的现金净流量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。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20834" y="4091648"/>
            <a:ext cx="3025775" cy="14687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9525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E71A34"/>
                </a:solidFill>
                <a:latin typeface="微软雅黑"/>
                <a:cs typeface="微软雅黑"/>
              </a:rPr>
              <a:t>净现金流量总</a:t>
            </a:r>
            <a:r>
              <a:rPr sz="1700" b="1" spc="-50">
                <a:solidFill>
                  <a:srgbClr val="E71A34"/>
                </a:solidFill>
                <a:latin typeface="微软雅黑"/>
                <a:cs typeface="微软雅黑"/>
              </a:rPr>
              <a:t>额</a:t>
            </a:r>
            <a:endParaRPr sz="1700">
              <a:latin typeface="微软雅黑"/>
              <a:cs typeface="微软雅黑"/>
            </a:endParaRPr>
          </a:p>
          <a:p>
            <a:pPr marL="12700" marR="205740">
              <a:lnSpc>
                <a:spcPct val="152400"/>
              </a:lnSpc>
              <a:spcBef>
                <a:spcPts val="785"/>
              </a:spcBef>
            </a:pP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投资活动现金流入与投资活动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现</a:t>
            </a: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金流出的差额，反映格力电器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在</a:t>
            </a:r>
            <a:endParaRPr sz="1550">
              <a:latin typeface="微软雅黑"/>
              <a:cs typeface="微软雅黑"/>
            </a:endParaRPr>
          </a:p>
          <a:p>
            <a:pPr marL="612775">
              <a:lnSpc>
                <a:spcPct val="100000"/>
              </a:lnSpc>
              <a:spcBef>
                <a:spcPts val="975"/>
              </a:spcBef>
            </a:pP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投资活动中的现金净流量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。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487370" y="1807847"/>
            <a:ext cx="2825750" cy="14687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C49E6C"/>
                </a:solidFill>
                <a:latin typeface="微软雅黑"/>
                <a:cs typeface="微软雅黑"/>
              </a:rPr>
              <a:t>投资活动净现金</a:t>
            </a:r>
            <a:r>
              <a:rPr sz="1700" b="1" spc="-50">
                <a:solidFill>
                  <a:srgbClr val="C49E6C"/>
                </a:solidFill>
                <a:latin typeface="微软雅黑"/>
                <a:cs typeface="微软雅黑"/>
              </a:rPr>
              <a:t>流</a:t>
            </a:r>
            <a:endParaRPr sz="1700">
              <a:latin typeface="微软雅黑"/>
              <a:cs typeface="微软雅黑"/>
            </a:endParaRPr>
          </a:p>
          <a:p>
            <a:pPr marL="12700" marR="5080" algn="just">
              <a:lnSpc>
                <a:spcPct val="152400"/>
              </a:lnSpc>
              <a:spcBef>
                <a:spcPts val="785"/>
              </a:spcBef>
            </a:pP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筹资活动现金流入与筹资活动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现</a:t>
            </a: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金流出的差额，反映格力电器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在</a:t>
            </a: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筹资活动中的现金净流量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。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10350" y="3946952"/>
            <a:ext cx="2825750" cy="1885314"/>
          </a:xfrm>
          <a:prstGeom prst="rect">
            <a:avLst/>
          </a:prstGeom>
        </p:spPr>
        <p:txBody>
          <a:bodyPr vert="horz" wrap="square" lIns="0" tIns="160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65"/>
              </a:spcBef>
            </a:pPr>
            <a:r>
              <a:rPr sz="1700" b="1">
                <a:solidFill>
                  <a:srgbClr val="E8C496"/>
                </a:solidFill>
                <a:latin typeface="微软雅黑"/>
                <a:cs typeface="微软雅黑"/>
              </a:rPr>
              <a:t>筹资活动净现金</a:t>
            </a:r>
            <a:r>
              <a:rPr sz="1700" b="1" spc="-50">
                <a:solidFill>
                  <a:srgbClr val="E8C496"/>
                </a:solidFill>
                <a:latin typeface="微软雅黑"/>
                <a:cs typeface="微软雅黑"/>
              </a:rPr>
              <a:t>流</a:t>
            </a:r>
            <a:endParaRPr sz="1700">
              <a:latin typeface="微软雅黑"/>
              <a:cs typeface="微软雅黑"/>
            </a:endParaRPr>
          </a:p>
          <a:p>
            <a:pPr marL="12700" marR="5080" algn="just">
              <a:lnSpc>
                <a:spcPct val="152400"/>
              </a:lnSpc>
              <a:spcBef>
                <a:spcPts val="95"/>
              </a:spcBef>
            </a:pP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经营活动、投资活动和筹资活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动</a:t>
            </a: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净现金流的总和，反映格力电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器</a:t>
            </a: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在一个会计期间内的现金净流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量</a:t>
            </a:r>
            <a:r>
              <a:rPr sz="1550">
                <a:solidFill>
                  <a:srgbClr val="5C0B14"/>
                </a:solidFill>
                <a:latin typeface="微软雅黑"/>
                <a:cs typeface="微软雅黑"/>
              </a:rPr>
              <a:t>情况</a:t>
            </a:r>
            <a:r>
              <a:rPr sz="1550" spc="-50">
                <a:solidFill>
                  <a:srgbClr val="5C0B14"/>
                </a:solidFill>
                <a:latin typeface="微软雅黑"/>
                <a:cs typeface="微软雅黑"/>
              </a:rPr>
              <a:t>。</a:t>
            </a:r>
            <a:endParaRPr sz="15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801345" y="1993834"/>
            <a:ext cx="5892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>
                <a:solidFill>
                  <a:srgbClr val="FFFFFF"/>
                </a:solidFill>
              </a:rPr>
              <a:t>04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3797300" y="3924660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FFFF"/>
                </a:solidFill>
                <a:latin typeface="微软雅黑"/>
                <a:cs typeface="微软雅黑"/>
              </a:rPr>
              <a:t>经营活动资金流向分析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66167" y="5698410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C21401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E71A3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FFBF9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E71A3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F3ECE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主要原材料采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购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包括压缩机、电机、制冷剂等关键零部件的采购，以及与供应商之间的结算方式、账期等。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D1217"/>
                </a:solidFill>
                <a:latin typeface="微软雅黑"/>
                <a:cs typeface="微软雅黑"/>
              </a:rPr>
              <a:t>辅助材料采</a:t>
            </a:r>
            <a:r>
              <a:rPr sz="2300" b="1" spc="-50">
                <a:solidFill>
                  <a:srgbClr val="5D1217"/>
                </a:solidFill>
                <a:latin typeface="微软雅黑"/>
                <a:cs typeface="微软雅黑"/>
              </a:rPr>
              <a:t>购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5D1217"/>
                </a:solidFill>
                <a:latin typeface="微软雅黑"/>
                <a:cs typeface="微软雅黑"/>
              </a:rPr>
              <a:t>涉及包装材料、五金配件等辅助材料的采购情况，以及相应的成</a:t>
            </a:r>
            <a:r>
              <a:rPr sz="1500" spc="-10">
                <a:solidFill>
                  <a:srgbClr val="5D1217"/>
                </a:solidFill>
                <a:latin typeface="微软雅黑"/>
                <a:cs typeface="微软雅黑"/>
              </a:rPr>
              <a:t>本控制措施。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付款政策与流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8829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公司的付款政策、审批流程以及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与供应商之间的协商和谈判情况。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C49E6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C49E6C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采购与付款情况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FFBF9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FFBF9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C49E6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3ECE2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3ECE2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3ECE2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https://d.book118.com/637065154025006051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格力电器资金流向分析报告</vt:lpstr>
      <vt:lpstr>目录
CONTENTS</vt:lpstr>
      <vt:lpstr>PowerPoint Presentation</vt:lpstr>
      <vt:lpstr>报告目的和背景</vt:lpstr>
      <vt:lpstr>报告范围和数据来源</vt:lpstr>
      <vt:lpstr>02</vt:lpstr>
      <vt:lpstr>公司简介</vt:lpstr>
      <vt:lpstr>主营业务及产品</vt:lpstr>
      <vt:lpstr>市场地位和竞争优势</vt:lpstr>
      <vt:lpstr>资金流向总览</vt:lpstr>
      <vt:lpstr>资金流入情况</vt:lpstr>
      <vt:lpstr>资金流出情况</vt:lpstr>
      <vt:lpstr>净资金流向分析</vt:lpstr>
      <vt:lpstr>04</vt:lpstr>
      <vt:lpstr>采购与付款情况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2024-09-24T01:37:59.336</cp:lastPrinted>
  <dcterms:created xsi:type="dcterms:W3CDTF">2024-09-23T17:37:59Z</dcterms:created>
  <dcterms:modified xsi:type="dcterms:W3CDTF">2024-09-23T17:38:00Z</dcterms:modified>
</cp:coreProperties>
</file>