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ED16DC2-1BB0-4C37-A4B3-EFDC17A366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73FF0F2-DCF7-4060-BD58-92466ED2EE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F7870A0-B789-409B-A701-676F2FE8E4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8107CE7-BA9E-402D-AF7A-B3FB26ED58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5D55311-CD5F-477E-B443-C5B7D9A836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854B20E-7359-47EC-9446-29D1E61BB3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9EB750A-0663-41C4-B597-D196677E0D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46B189C-98A6-4315-9F49-2F60DA9F3A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D1406A8-3DC7-4DB8-B922-09ADC14647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8660937-1672-45ED-87DA-B0374696EC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4B8C6E4-845C-4989-A722-2218B69A19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3710111104000602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52725" y="1782322"/>
            <a:ext cx="668655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《公司危化品现场安全责任人职责与培训协议》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17287" y="4489571"/>
            <a:ext cx="3870073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216176" y="4496753"/>
            <a:ext cx="4273248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2024-01-01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260848" y="2862048"/>
            <a:ext cx="1851660" cy="114584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C9B67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6096000" y="1379475"/>
            <a:ext cx="5439702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危化品现场安全责任人职责概述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现场安全监管与检查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员工安全培训与教育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事故预防与处理机制建立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与政府部门沟通协调工作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总结回顾与展望未来发展趋势</a:t>
            </a:r>
          </a:p>
        </p:txBody>
      </p:sp>
      <p:sp>
        <p:nvSpPr>
          <p:cNvPr id="5" name="AutoShape 5"/>
          <p:cNvSpPr/>
          <p:nvPr/>
        </p:nvSpPr>
        <p:spPr>
          <a:xfrm>
            <a:off x="1260848" y="1716203"/>
            <a:ext cx="4835152" cy="114584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C9B67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CONTENTS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2056175"/>
            <a:ext cx="7405389" cy="1138956"/>
            <a:chOff x="2393306" y="2056175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2056175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651635" y="3678423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危化品现场安全责任人职责概述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393306" y="917219"/>
            <a:ext cx="7405389" cy="1138956"/>
            <a:chOff x="2393306" y="917219"/>
            <a:chExt cx="7405389" cy="1138956"/>
          </a:xfrm>
        </p:grpSpPr>
        <p:sp>
          <p:nvSpPr>
            <p:cNvPr id="6" name="TextBox 6"/>
            <p:cNvSpPr txBox="1"/>
            <p:nvPr/>
          </p:nvSpPr>
          <p:spPr>
            <a:xfrm>
              <a:off x="2393306" y="917219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安全事故应急指挥者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在发生危化品事故时，负责指挥现场应急处理，保障员工生命安全。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安全培训与宣传者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负责组织危化品安全培训和宣传，提高员工的安全意识和操作技能。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现场安全监督者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负责监督危化品现场的各项安全操作，确保员工遵守安全规定。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6417" r="16417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责任人角色定位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职责范围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包括危化品的储存、使用、运输、废弃等各环节的安全管理，确保危化品现场的安全。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重要性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危化品具有易燃、易爆、有毒等危险特性，一旦发生事故，后果不堪设想。因此，加强危化品现场的安全管理至关重要，责任人的职责履行直接关系到员工生命财产安全和企业稳定发展。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职责范围及重要性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9778" b="977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7901" b="7901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6944" b="6944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相关法规与标准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国家法规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《危险化学品安全管理条例》、《安全生产法》等，对危化品的安全管理提出了明确要求。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行业标准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《危险化学品企业安全标准化评审标准》、《危险化学品储存安全规范》等，为危化品现场安全管理提供了具体指导。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企业制度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企业内部制定的《危化品安全管理制度》、《危化品事故应急预案》等，是责任人履行职责的重要依据。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2056175"/>
            <a:ext cx="7405389" cy="1138956"/>
            <a:chOff x="2393306" y="2056175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2056175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651635" y="3678423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现场安全监管与检查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393306" y="917219"/>
            <a:ext cx="7405389" cy="1138956"/>
            <a:chOff x="2393306" y="917219"/>
            <a:chExt cx="7405389" cy="1138956"/>
          </a:xfrm>
        </p:grpSpPr>
        <p:sp>
          <p:nvSpPr>
            <p:cNvPr id="6" name="TextBox 6"/>
            <p:cNvSpPr txBox="1"/>
            <p:nvPr/>
          </p:nvSpPr>
          <p:spPr>
            <a:xfrm>
              <a:off x="2393306" y="917219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 flipV="1">
            <a:off x="5226940" y="2711199"/>
            <a:ext cx="869059" cy="556467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>
            <a:off x="6085799" y="2787060"/>
            <a:ext cx="787048" cy="457877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6096000" y="3252176"/>
            <a:ext cx="0" cy="1146048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654974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897941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明确各级安全责任人职责，制定完善的安全管理制度和操作规程。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97941" y="1951443"/>
            <a:ext cx="3851172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建立健全安全监管制度</a:t>
            </a:r>
          </a:p>
        </p:txBody>
      </p:sp>
      <p:sp>
        <p:nvSpPr>
          <p:cNvPr id="8" name="AutoShape 8"/>
          <p:cNvSpPr/>
          <p:nvPr/>
        </p:nvSpPr>
        <p:spPr>
          <a:xfrm>
            <a:off x="5575257" y="2695566"/>
            <a:ext cx="1041485" cy="1064453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692637" y="2815534"/>
            <a:ext cx="806727" cy="82451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10800000">
            <a:off x="5065769" y="1746676"/>
            <a:ext cx="281771" cy="281771"/>
          </a:xfrm>
          <a:prstGeom prst="rt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62010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10800000">
            <a:off x="11272804" y="1746676"/>
            <a:ext cx="281771" cy="281771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304288" y="4201903"/>
            <a:ext cx="7583424" cy="1744811"/>
          </a:xfrm>
          <a:prstGeom prst="snip1Rect">
            <a:avLst>
              <a:gd name="adj" fmla="val 25374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10800000">
            <a:off x="9605942" y="4201903"/>
            <a:ext cx="281771" cy="281771"/>
          </a:xfrm>
          <a:prstGeom prst="rtTriangl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7096195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确保危化品的采购、运输、储存、使用等环节符合相关法规和公司规定。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096195" y="1966682"/>
            <a:ext cx="3948708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严格执行安全流程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71608" y="4965724"/>
            <a:ext cx="68766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定期开展安全知识培训，提高员工的安全意识和操作技能。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571608" y="4415940"/>
            <a:ext cx="4371364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加强安全宣传教育</a:t>
            </a:r>
          </a:p>
        </p:txBody>
      </p:sp>
      <p:sp>
        <p:nvSpPr>
          <p:cNvPr id="19" name="Freeform 19"/>
          <p:cNvSpPr/>
          <p:nvPr/>
        </p:nvSpPr>
        <p:spPr>
          <a:xfrm>
            <a:off x="5885368" y="3029673"/>
            <a:ext cx="396240" cy="420624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安全监管制度及流程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对危化品储存场所、设施设备等进行定期检查，确保安全运行。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定期组织安全检查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隐患排查与整改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t="8256" b="8256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建立隐患排查档案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及时发现并整改各类安全隐患，确保危化品现场安全无死角。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对排查出的隐患进行记录和管理，跟踪整改情况直至消除隐患。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定期检查与隐患排查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705128" y="1258733"/>
            <a:ext cx="5140491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针对可能发生的危化品事故，制定相应的应急预案和处置措施。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制定应急预案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定期开展应急演练，提高员工应对突发事件的能力。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组织应急演练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在发生危化品事故时，立即启动应急预案，组织救援并及时向上级部门报告。同时配合相关部门进行调查处理，总结经验教训，防止类似事故再次发生。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及时报告与处理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紧急情况及应对措施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2056175"/>
            <a:ext cx="7405389" cy="1138956"/>
            <a:chOff x="2393306" y="2056175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2056175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651635" y="3678423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员工安全培训与教育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393306" y="917219"/>
            <a:ext cx="7405389" cy="1138956"/>
            <a:chOff x="2393306" y="917219"/>
            <a:chExt cx="7405389" cy="1138956"/>
          </a:xfrm>
        </p:grpSpPr>
        <p:sp>
          <p:nvSpPr>
            <p:cNvPr id="6" name="TextBox 6"/>
            <p:cNvSpPr txBox="1"/>
            <p:nvPr/>
          </p:nvSpPr>
          <p:spPr>
            <a:xfrm>
              <a:off x="2393306" y="917219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883977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培训目标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883977" y="4727993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确保员工具备危化品安全操作的基本素质和技能，降低事故发生的概率。</a:t>
            </a:r>
          </a:p>
        </p:txBody>
      </p:sp>
      <p:sp>
        <p:nvSpPr>
          <p:cNvPr id="4" name="Freeform 4"/>
          <p:cNvSpPr/>
          <p:nvPr/>
        </p:nvSpPr>
        <p:spPr>
          <a:xfrm>
            <a:off x="90957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138331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84110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0206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349434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3952140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131648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5605381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606317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4268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77164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817420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935371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82744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0285243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6755784" y="1326066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事故案例分析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755784" y="1852616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通过事故案例分析，提高员工的安全意识和风险防范能力。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585608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法律法规与标准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585608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加强员工对危化品相关法律法规、标准的了解和遵守。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13234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危化品知识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13234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确保员工掌握危化品的分类、性质、危害及应急处理措施。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488463" y="1338258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安全操作规程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488463" y="1852616"/>
            <a:ext cx="2733675" cy="1390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使员工熟悉危化品储存、运输、使用等环节的安全操作规程。</a:t>
            </a:r>
          </a:p>
        </p:txBody>
      </p:sp>
      <p:cxnSp>
        <p:nvCxnSpPr>
          <p:cNvPr id="27" name="Connector 27"/>
          <p:cNvCxnSpPr/>
          <p:nvPr/>
        </p:nvCxnSpPr>
        <p:spPr>
          <a:xfrm flipH="1" flipV="1">
            <a:off x="1820468" y="2574173"/>
            <a:ext cx="0" cy="970187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28" name="AutoShape 28"/>
          <p:cNvSpPr/>
          <p:nvPr/>
        </p:nvSpPr>
        <p:spPr>
          <a:xfrm>
            <a:off x="1716131" y="3695836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1777091" y="375679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1449074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1640033" y="2043387"/>
            <a:ext cx="356542" cy="35654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2" name="Connector 32"/>
          <p:cNvCxnSpPr/>
          <p:nvPr/>
        </p:nvCxnSpPr>
        <p:spPr>
          <a:xfrm flipH="1" flipV="1">
            <a:off x="6061516" y="2590940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3" name="AutoShape 33"/>
          <p:cNvSpPr/>
          <p:nvPr/>
        </p:nvSpPr>
        <p:spPr>
          <a:xfrm>
            <a:off x="5957179" y="3676027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018139" y="373698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5" name="Connector 35"/>
          <p:cNvCxnSpPr/>
          <p:nvPr/>
        </p:nvCxnSpPr>
        <p:spPr>
          <a:xfrm flipH="1" flipV="1">
            <a:off x="10265608" y="2571732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6" name="AutoShape 36"/>
          <p:cNvSpPr/>
          <p:nvPr/>
        </p:nvSpPr>
        <p:spPr>
          <a:xfrm>
            <a:off x="10161272" y="3681204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10222231" y="3742164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07718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9" name="Connector 39"/>
          <p:cNvCxnSpPr/>
          <p:nvPr/>
        </p:nvCxnSpPr>
        <p:spPr>
          <a:xfrm flipH="1" flipV="1">
            <a:off x="3943694" y="3835635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0" name="AutoShape 40"/>
          <p:cNvSpPr/>
          <p:nvPr/>
        </p:nvSpPr>
        <p:spPr>
          <a:xfrm>
            <a:off x="3833953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3894913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2" name="Connector 42"/>
          <p:cNvCxnSpPr/>
          <p:nvPr/>
        </p:nvCxnSpPr>
        <p:spPr>
          <a:xfrm flipH="1" flipV="1">
            <a:off x="8191601" y="3822284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3" name="AutoShape 43"/>
          <p:cNvSpPr/>
          <p:nvPr/>
        </p:nvSpPr>
        <p:spPr>
          <a:xfrm>
            <a:off x="8081859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8142819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3560108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7820207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Freeform 47"/>
          <p:cNvSpPr/>
          <p:nvPr/>
        </p:nvSpPr>
        <p:spPr>
          <a:xfrm>
            <a:off x="5856595" y="2003865"/>
            <a:ext cx="452190" cy="45219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AutoShape 48"/>
          <p:cNvSpPr/>
          <p:nvPr/>
        </p:nvSpPr>
        <p:spPr>
          <a:xfrm>
            <a:off x="9900600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9" name="Freeform 49"/>
          <p:cNvSpPr/>
          <p:nvPr/>
        </p:nvSpPr>
        <p:spPr>
          <a:xfrm>
            <a:off x="10075821" y="2040441"/>
            <a:ext cx="383872" cy="38387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Freeform 50"/>
          <p:cNvSpPr/>
          <p:nvPr/>
        </p:nvSpPr>
        <p:spPr>
          <a:xfrm>
            <a:off x="3785185" y="5283154"/>
            <a:ext cx="355388" cy="355388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Freeform 51"/>
          <p:cNvSpPr/>
          <p:nvPr/>
        </p:nvSpPr>
        <p:spPr>
          <a:xfrm>
            <a:off x="7917111" y="5228967"/>
            <a:ext cx="409575" cy="409575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52" name="Group 5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3" name="AutoShape 5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TextBox 7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培训内容及目标设定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218874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267642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理论授课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575272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采用专业讲师进行理论授课，系统讲解危化品知识和安全操作规程。</a:t>
            </a:r>
          </a:p>
        </p:txBody>
      </p:sp>
      <p:sp>
        <p:nvSpPr>
          <p:cNvPr id="5" name="AutoShape 5"/>
          <p:cNvSpPr/>
          <p:nvPr/>
        </p:nvSpPr>
        <p:spPr>
          <a:xfrm rot="2700000">
            <a:off x="3139895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3264136" y="1220082"/>
            <a:ext cx="542436" cy="530244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 flipV="1">
            <a:off x="6220648" y="2346968"/>
            <a:ext cx="0" cy="3305393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" name="Connector 8"/>
          <p:cNvCxnSpPr/>
          <p:nvPr/>
        </p:nvCxnSpPr>
        <p:spPr>
          <a:xfrm>
            <a:off x="4684480" y="3999665"/>
            <a:ext cx="3072335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9" name="AutoShape 9"/>
          <p:cNvSpPr/>
          <p:nvPr/>
        </p:nvSpPr>
        <p:spPr>
          <a:xfrm>
            <a:off x="6589461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6638230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实践操作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945860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组织员工进行危化品安全操作的实践操作，提高员工实际操作能力。</a:t>
            </a:r>
          </a:p>
        </p:txBody>
      </p:sp>
      <p:sp>
        <p:nvSpPr>
          <p:cNvPr id="12" name="AutoShape 12"/>
          <p:cNvSpPr/>
          <p:nvPr/>
        </p:nvSpPr>
        <p:spPr>
          <a:xfrm rot="2700000">
            <a:off x="8510482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218874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1267642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视频教学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75272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利用多媒体技术，播放危化品安全操作相关视频，增强员工直观感受。</a:t>
            </a:r>
          </a:p>
        </p:txBody>
      </p:sp>
      <p:sp>
        <p:nvSpPr>
          <p:cNvPr id="16" name="AutoShape 16"/>
          <p:cNvSpPr/>
          <p:nvPr/>
        </p:nvSpPr>
        <p:spPr>
          <a:xfrm rot="2700000">
            <a:off x="3139895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589461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6638230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案例分析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945860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针对典型事故案例进行深入分析，引导员工从中吸取教训，防范类似事故发生。</a:t>
            </a:r>
          </a:p>
        </p:txBody>
      </p:sp>
      <p:sp>
        <p:nvSpPr>
          <p:cNvPr id="20" name="AutoShape 20"/>
          <p:cNvSpPr/>
          <p:nvPr/>
        </p:nvSpPr>
        <p:spPr>
          <a:xfrm rot="2700000">
            <a:off x="8510482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8672065" y="1195698"/>
            <a:ext cx="492903" cy="492903"/>
          </a:xfrm>
          <a:custGeom>
            <a:rect l="l" t="t" r="r" b="b"/>
            <a:pathLst>
              <a:path w="304800" h="304800">
                <a:moveTo>
                  <a:pt x="264633" y="75590"/>
                </a:moveTo>
                <a:cubicBezTo>
                  <a:pt x="273768" y="97622"/>
                  <a:pt x="269415" y="123920"/>
                  <a:pt x="251498" y="141837"/>
                </a:cubicBezTo>
                <a:cubicBezTo>
                  <a:pt x="231772" y="161563"/>
                  <a:pt x="201959" y="164649"/>
                  <a:pt x="178784" y="151571"/>
                </a:cubicBezTo>
                <a:lnTo>
                  <a:pt x="162030" y="169869"/>
                </a:lnTo>
                <a:lnTo>
                  <a:pt x="173984" y="181870"/>
                </a:lnTo>
                <a:lnTo>
                  <a:pt x="181127" y="174727"/>
                </a:lnTo>
                <a:cubicBezTo>
                  <a:pt x="184775" y="171069"/>
                  <a:pt x="190700" y="171069"/>
                  <a:pt x="194348" y="174727"/>
                </a:cubicBezTo>
                <a:lnTo>
                  <a:pt x="252279" y="233248"/>
                </a:lnTo>
                <a:cubicBezTo>
                  <a:pt x="255937" y="236896"/>
                  <a:pt x="255937" y="242821"/>
                  <a:pt x="252279" y="246469"/>
                </a:cubicBezTo>
                <a:lnTo>
                  <a:pt x="225838" y="272910"/>
                </a:lnTo>
                <a:cubicBezTo>
                  <a:pt x="222190" y="276568"/>
                  <a:pt x="216265" y="276568"/>
                  <a:pt x="212617" y="272910"/>
                </a:cubicBezTo>
                <a:lnTo>
                  <a:pt x="154686" y="214389"/>
                </a:lnTo>
                <a:cubicBezTo>
                  <a:pt x="151028" y="210741"/>
                  <a:pt x="151028" y="204816"/>
                  <a:pt x="154686" y="201168"/>
                </a:cubicBezTo>
                <a:lnTo>
                  <a:pt x="161211" y="194643"/>
                </a:lnTo>
                <a:lnTo>
                  <a:pt x="149819" y="183223"/>
                </a:lnTo>
                <a:lnTo>
                  <a:pt x="69704" y="270748"/>
                </a:lnTo>
                <a:cubicBezTo>
                  <a:pt x="62398" y="278054"/>
                  <a:pt x="50559" y="278054"/>
                  <a:pt x="43263" y="270748"/>
                </a:cubicBezTo>
                <a:lnTo>
                  <a:pt x="36652" y="264138"/>
                </a:lnTo>
                <a:cubicBezTo>
                  <a:pt x="29347" y="256832"/>
                  <a:pt x="29347" y="244993"/>
                  <a:pt x="36652" y="237696"/>
                </a:cubicBezTo>
                <a:lnTo>
                  <a:pt x="127921" y="161258"/>
                </a:lnTo>
                <a:lnTo>
                  <a:pt x="67304" y="100479"/>
                </a:lnTo>
                <a:lnTo>
                  <a:pt x="48158" y="100470"/>
                </a:lnTo>
                <a:lnTo>
                  <a:pt x="26003" y="64846"/>
                </a:lnTo>
                <a:lnTo>
                  <a:pt x="43834" y="46987"/>
                </a:lnTo>
                <a:lnTo>
                  <a:pt x="80267" y="69285"/>
                </a:lnTo>
                <a:lnTo>
                  <a:pt x="80505" y="88030"/>
                </a:lnTo>
                <a:lnTo>
                  <a:pt x="141827" y="149590"/>
                </a:lnTo>
                <a:lnTo>
                  <a:pt x="159668" y="134655"/>
                </a:lnTo>
                <a:cubicBezTo>
                  <a:pt x="142227" y="110881"/>
                  <a:pt x="144047" y="77391"/>
                  <a:pt x="165535" y="55902"/>
                </a:cubicBezTo>
                <a:cubicBezTo>
                  <a:pt x="183366" y="38071"/>
                  <a:pt x="209521" y="33642"/>
                  <a:pt x="231496" y="42605"/>
                </a:cubicBezTo>
                <a:lnTo>
                  <a:pt x="192215" y="81344"/>
                </a:lnTo>
                <a:lnTo>
                  <a:pt x="225276" y="114405"/>
                </a:lnTo>
                <a:lnTo>
                  <a:pt x="264633" y="75590"/>
                </a:lnTo>
                <a:close/>
                <a:moveTo>
                  <a:pt x="58579" y="247021"/>
                </a:moveTo>
                <a:cubicBezTo>
                  <a:pt x="54931" y="243373"/>
                  <a:pt x="49016" y="243373"/>
                  <a:pt x="45358" y="247021"/>
                </a:cubicBezTo>
                <a:cubicBezTo>
                  <a:pt x="41700" y="250679"/>
                  <a:pt x="41700" y="256594"/>
                  <a:pt x="45358" y="260252"/>
                </a:cubicBezTo>
                <a:cubicBezTo>
                  <a:pt x="49016" y="263900"/>
                  <a:pt x="54931" y="263900"/>
                  <a:pt x="58579" y="260252"/>
                </a:cubicBezTo>
                <a:cubicBezTo>
                  <a:pt x="62236" y="256584"/>
                  <a:pt x="62236" y="250669"/>
                  <a:pt x="58579" y="24702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3297145" y="4016916"/>
            <a:ext cx="476417" cy="476417"/>
          </a:xfrm>
          <a:custGeom>
            <a:rect l="l" t="t" r="r" b="b"/>
            <a:pathLst>
              <a:path w="304800" h="304800">
                <a:moveTo>
                  <a:pt x="213360" y="76200"/>
                </a:moveTo>
                <a:lnTo>
                  <a:pt x="243840" y="76200"/>
                </a:lnTo>
                <a:lnTo>
                  <a:pt x="243840" y="289560"/>
                </a:lnTo>
                <a:lnTo>
                  <a:pt x="60960" y="289560"/>
                </a:lnTo>
                <a:lnTo>
                  <a:pt x="60960" y="76200"/>
                </a:lnTo>
                <a:lnTo>
                  <a:pt x="91440" y="76200"/>
                </a:lnTo>
                <a:lnTo>
                  <a:pt x="91440" y="60960"/>
                </a:lnTo>
                <a:cubicBezTo>
                  <a:pt x="91440" y="44129"/>
                  <a:pt x="105089" y="30480"/>
                  <a:pt x="121920" y="30480"/>
                </a:cubicBezTo>
                <a:lnTo>
                  <a:pt x="121920" y="30480"/>
                </a:lnTo>
                <a:lnTo>
                  <a:pt x="182880" y="30480"/>
                </a:lnTo>
                <a:cubicBezTo>
                  <a:pt x="199711" y="30480"/>
                  <a:pt x="213360" y="44129"/>
                  <a:pt x="213360" y="60960"/>
                </a:cubicBezTo>
                <a:lnTo>
                  <a:pt x="213360" y="60960"/>
                </a:lnTo>
                <a:lnTo>
                  <a:pt x="213360" y="76200"/>
                </a:lnTo>
                <a:close/>
                <a:moveTo>
                  <a:pt x="259080" y="76200"/>
                </a:moveTo>
                <a:lnTo>
                  <a:pt x="274320" y="76200"/>
                </a:lnTo>
                <a:cubicBezTo>
                  <a:pt x="291151" y="76200"/>
                  <a:pt x="304800" y="89849"/>
                  <a:pt x="304800" y="106680"/>
                </a:cubicBezTo>
                <a:lnTo>
                  <a:pt x="304800" y="106680"/>
                </a:lnTo>
                <a:lnTo>
                  <a:pt x="304800" y="259080"/>
                </a:lnTo>
                <a:cubicBezTo>
                  <a:pt x="304800" y="275911"/>
                  <a:pt x="291151" y="289560"/>
                  <a:pt x="274320" y="289560"/>
                </a:cubicBezTo>
                <a:lnTo>
                  <a:pt x="274320" y="289560"/>
                </a:lnTo>
                <a:lnTo>
                  <a:pt x="259080" y="289560"/>
                </a:lnTo>
                <a:lnTo>
                  <a:pt x="259080" y="76200"/>
                </a:lnTo>
                <a:close/>
                <a:moveTo>
                  <a:pt x="45720" y="76200"/>
                </a:moveTo>
                <a:lnTo>
                  <a:pt x="45720" y="289560"/>
                </a:lnTo>
                <a:lnTo>
                  <a:pt x="30480" y="289560"/>
                </a:lnTo>
                <a:cubicBezTo>
                  <a:pt x="13649" y="289560"/>
                  <a:pt x="0" y="275911"/>
                  <a:pt x="0" y="259080"/>
                </a:cubicBezTo>
                <a:lnTo>
                  <a:pt x="0" y="259080"/>
                </a:lnTo>
                <a:lnTo>
                  <a:pt x="0" y="106680"/>
                </a:lnTo>
                <a:cubicBezTo>
                  <a:pt x="0" y="89916"/>
                  <a:pt x="13716" y="76200"/>
                  <a:pt x="30480" y="76200"/>
                </a:cubicBezTo>
                <a:lnTo>
                  <a:pt x="45720" y="76200"/>
                </a:lnTo>
                <a:close/>
                <a:moveTo>
                  <a:pt x="121920" y="60960"/>
                </a:moveTo>
                <a:lnTo>
                  <a:pt x="121920" y="76200"/>
                </a:lnTo>
                <a:lnTo>
                  <a:pt x="182880" y="76200"/>
                </a:lnTo>
                <a:lnTo>
                  <a:pt x="182880" y="60960"/>
                </a:lnTo>
                <a:lnTo>
                  <a:pt x="12192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8651974" y="4016916"/>
            <a:ext cx="507934" cy="507934"/>
          </a:xfrm>
          <a:custGeom>
            <a:rect l="l" t="t" r="r" b="b"/>
            <a:pathLst>
              <a:path w="304800" h="304800">
                <a:moveTo>
                  <a:pt x="261518" y="97841"/>
                </a:moveTo>
                <a:cubicBezTo>
                  <a:pt x="249460" y="74143"/>
                  <a:pt x="230657" y="55340"/>
                  <a:pt x="207655" y="43605"/>
                </a:cubicBezTo>
                <a:lnTo>
                  <a:pt x="206959" y="43282"/>
                </a:lnTo>
                <a:lnTo>
                  <a:pt x="186538" y="84277"/>
                </a:lnTo>
                <a:cubicBezTo>
                  <a:pt x="201292" y="91802"/>
                  <a:pt x="212998" y="103508"/>
                  <a:pt x="220323" y="117834"/>
                </a:cubicBezTo>
                <a:lnTo>
                  <a:pt x="220523" y="118262"/>
                </a:lnTo>
                <a:lnTo>
                  <a:pt x="261518" y="97841"/>
                </a:lnTo>
                <a:close/>
                <a:moveTo>
                  <a:pt x="261518" y="206959"/>
                </a:moveTo>
                <a:lnTo>
                  <a:pt x="220523" y="186538"/>
                </a:lnTo>
                <a:cubicBezTo>
                  <a:pt x="212998" y="201292"/>
                  <a:pt x="201292" y="212998"/>
                  <a:pt x="186966" y="220323"/>
                </a:cubicBezTo>
                <a:lnTo>
                  <a:pt x="186538" y="220523"/>
                </a:lnTo>
                <a:lnTo>
                  <a:pt x="206959" y="261518"/>
                </a:lnTo>
                <a:cubicBezTo>
                  <a:pt x="230657" y="249460"/>
                  <a:pt x="249460" y="230657"/>
                  <a:pt x="261195" y="207655"/>
                </a:cubicBezTo>
                <a:lnTo>
                  <a:pt x="261518" y="206959"/>
                </a:lnTo>
                <a:close/>
                <a:moveTo>
                  <a:pt x="97841" y="43282"/>
                </a:moveTo>
                <a:cubicBezTo>
                  <a:pt x="74143" y="55340"/>
                  <a:pt x="55340" y="74143"/>
                  <a:pt x="43605" y="97145"/>
                </a:cubicBezTo>
                <a:lnTo>
                  <a:pt x="43282" y="97841"/>
                </a:lnTo>
                <a:lnTo>
                  <a:pt x="84277" y="118262"/>
                </a:lnTo>
                <a:cubicBezTo>
                  <a:pt x="91802" y="103508"/>
                  <a:pt x="103508" y="91802"/>
                  <a:pt x="117834" y="84477"/>
                </a:cubicBezTo>
                <a:lnTo>
                  <a:pt x="118262" y="84277"/>
                </a:lnTo>
                <a:lnTo>
                  <a:pt x="97841" y="43282"/>
                </a:lnTo>
                <a:close/>
                <a:moveTo>
                  <a:pt x="43282" y="206959"/>
                </a:moveTo>
                <a:cubicBezTo>
                  <a:pt x="55340" y="230657"/>
                  <a:pt x="74143" y="249460"/>
                  <a:pt x="97145" y="261195"/>
                </a:cubicBezTo>
                <a:lnTo>
                  <a:pt x="97841" y="261518"/>
                </a:lnTo>
                <a:lnTo>
                  <a:pt x="118262" y="220523"/>
                </a:lnTo>
                <a:cubicBezTo>
                  <a:pt x="103508" y="212998"/>
                  <a:pt x="91802" y="201292"/>
                  <a:pt x="84477" y="186966"/>
                </a:cubicBezTo>
                <a:lnTo>
                  <a:pt x="84277" y="186538"/>
                </a:lnTo>
                <a:lnTo>
                  <a:pt x="43282" y="206959"/>
                </a:lnTo>
                <a:close/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152400" y="198120"/>
                </a:moveTo>
                <a:cubicBezTo>
                  <a:pt x="177651" y="198120"/>
                  <a:pt x="198120" y="177651"/>
                  <a:pt x="198120" y="152400"/>
                </a:cubicBezTo>
                <a:cubicBezTo>
                  <a:pt x="198120" y="127149"/>
                  <a:pt x="177651" y="106680"/>
                  <a:pt x="152400" y="106680"/>
                </a:cubicBezTo>
                <a:lnTo>
                  <a:pt x="152400" y="106680"/>
                </a:lnTo>
                <a:cubicBezTo>
                  <a:pt x="127149" y="106680"/>
                  <a:pt x="106680" y="127149"/>
                  <a:pt x="106680" y="152400"/>
                </a:cubicBezTo>
                <a:cubicBezTo>
                  <a:pt x="106680" y="177651"/>
                  <a:pt x="127149" y="198120"/>
                  <a:pt x="152400" y="198120"/>
                </a:cubicBezTo>
                <a:lnTo>
                  <a:pt x="152400" y="1981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培训形式与方法选择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https://d.book118.com/637101111040006025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C9B44B"/>
      </a:dk1>
      <a:lt1>
        <a:srgbClr val="1E0E01"/>
      </a:lt1>
      <a:dk2>
        <a:srgbClr val="FFFFFF"/>
      </a:dk2>
      <a:lt2>
        <a:srgbClr val="000000"/>
      </a:lt2>
      <a:accent1>
        <a:srgbClr val="C9B67E"/>
      </a:accent1>
      <a:accent2>
        <a:srgbClr val="C29844"/>
      </a:accent2>
      <a:accent3>
        <a:srgbClr val="B37B04"/>
      </a:accent3>
      <a:accent4>
        <a:srgbClr val="D18343"/>
      </a:accent4>
      <a:accent5>
        <a:srgbClr val="D49433"/>
      </a:accent5>
      <a:accent6>
        <a:srgbClr val="DFCE93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85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2024-08-29T16:19:06.103</cp:lastPrinted>
  <dcterms:created xsi:type="dcterms:W3CDTF">2024-08-29T08:19:06Z</dcterms:created>
  <dcterms:modified xsi:type="dcterms:W3CDTF">2024-08-29T08:19:08Z</dcterms:modified>
</cp:coreProperties>
</file>