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FDD446C-47DE-424B-A11D-D5C446E494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FF76CF-3D47-4A7B-8760-831B3038EC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DD2AC7B-29F4-4F44-9BF1-F35BCB87D8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2B90EC6-445A-42BF-A18A-61973629FB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FE84DCF-F8E6-41EF-829C-85D244ADF05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F471D6D-B08F-42E3-BAD0-7025D4BF893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6265EF4-3374-4211-AE45-16CCEDD237F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DBD5C6-57B9-4B5E-BD27-F8347063DD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C26D266-3EA5-44FF-BECA-CCB8A5A67C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BE4ED9-A426-4F2A-8AE6-54A603A0EC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B263F9-ACF5-4DEB-902B-049CFA3388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7122110133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中毒性肝硬化纤维化逆转新策略</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肝纤维化机制及分子调控
 肝纤维化的逆转策略
 抗炎调节通路及药物研发
 抗氧化应激及抗衰老治疗
 调控肝星状细胞活化及转化
 促肝细胞再生及修复
 靶向肝纤维化关键分子
 肝纤维化逆转的临床应用</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肝纤维化机制及分子调控</a:t>
            </a:r>
          </a:p>
        </p:txBody>
      </p:sp>
      <p:sp>
        <p:nvSpPr>
          <p:cNvPr id="3" name="Subtitle 2"/>
          <p:cNvSpPr>
            <a:spLocks noGrp="1"/>
          </p:cNvSpPr>
          <p:nvPr>
            <p:ph type="subTitle" idx="1"/>
          </p:nvPr>
        </p:nvSpPr>
        <p:spPr/>
        <p:txBody>
          <a:bodyPr/>
          <a:lstStyle/>
          <a:p>
            <a:r>
              <a:t>中毒性肝硬化纤维化逆转新策略</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肝纤维化机制及分子调控</a:t>
            </a:r>
          </a:p>
        </p:txBody>
      </p:sp>
      <p:sp>
        <p:nvSpPr>
          <p:cNvPr id="3" name="Text Placeholder 2"/>
          <p:cNvSpPr>
            <a:spLocks noGrp="1"/>
          </p:cNvSpPr>
          <p:nvPr>
            <p:ph type="body" idx="1"/>
          </p:nvPr>
        </p:nvSpPr>
        <p:spPr/>
        <p:txBody>
          <a:bodyPr/>
          <a:lstStyle/>
          <a:p>
            <a:r>
              <a:t>肝星状细胞活化和增殖</a:t>
            </a:r>
          </a:p>
        </p:txBody>
      </p:sp>
      <p:sp>
        <p:nvSpPr>
          <p:cNvPr id="4" name="Content Placeholder 3"/>
          <p:cNvSpPr>
            <a:spLocks noGrp="1"/>
          </p:cNvSpPr>
          <p:nvPr>
            <p:ph sz="half" idx="2"/>
          </p:nvPr>
        </p:nvSpPr>
        <p:spPr/>
        <p:txBody>
          <a:bodyPr/>
          <a:lstStyle/>
          <a:p>
            <a:r>
              <a:t>1. 肝星状细胞（HSC）在肝纤维化过程中扮演关键角色，在肝损伤或炎症刺激下，HSC被激活并转化为肌成纤维细胞，而肌成纤维细胞是肝纤维化的主要产源细胞。</a:t>
            </a:r>
          </a:p>
          <a:p>
            <a:r>
              <a:t>2. HSC活化与增殖受到多种细胞因子、生长因子和炎症介质的调节，如TGF-β、PDGF、IL-1β、TNF-α等。</a:t>
            </a:r>
          </a:p>
          <a:p>
            <a:r>
              <a:t>3. 靶向HSC活化和增殖的治疗策略是逆转肝纤维化的潜在靶点。</a:t>
            </a:r>
          </a:p>
        </p:txBody>
      </p:sp>
      <p:sp>
        <p:nvSpPr>
          <p:cNvPr id="5" name="Text Placeholder 4"/>
          <p:cNvSpPr>
            <a:spLocks noGrp="1"/>
          </p:cNvSpPr>
          <p:nvPr>
            <p:ph type="body" idx="3"/>
          </p:nvPr>
        </p:nvSpPr>
        <p:spPr/>
        <p:txBody>
          <a:bodyPr/>
          <a:lstStyle/>
          <a:p>
            <a:r>
              <a:t>细胞外基质（ECM）沉积和重塑</a:t>
            </a:r>
          </a:p>
        </p:txBody>
      </p:sp>
      <p:sp>
        <p:nvSpPr>
          <p:cNvPr id="6" name="Content Placeholder 5"/>
          <p:cNvSpPr>
            <a:spLocks noGrp="1"/>
          </p:cNvSpPr>
          <p:nvPr>
            <p:ph sz="half" idx="4"/>
          </p:nvPr>
        </p:nvSpPr>
        <p:spPr/>
        <p:txBody>
          <a:bodyPr/>
          <a:lstStyle/>
          <a:p>
            <a:r>
              <a:t>1. ECM在肝纤维化过程中发生异常沉积和重塑，导致肝脏结构和功能受损。</a:t>
            </a:r>
          </a:p>
          <a:p>
            <a:r>
              <a:t>2. 胶原蛋白是ECM的主要成分，在肝纤维化过程中过量沉积，导致肝脏变硬。</a:t>
            </a:r>
          </a:p>
          <a:p>
            <a:r>
              <a:t>3. ECM沉积和重塑的调控机制复杂，涉及多种细胞因子、酶类和信号通路。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肝纤维化机制及分子调控</a:t>
            </a:r>
          </a:p>
        </p:txBody>
      </p:sp>
      <p:sp>
        <p:nvSpPr>
          <p:cNvPr id="3" name="Text Placeholder 2"/>
          <p:cNvSpPr>
            <a:spLocks noGrp="1"/>
          </p:cNvSpPr>
          <p:nvPr>
            <p:ph type="body" idx="1"/>
          </p:nvPr>
        </p:nvSpPr>
        <p:spPr/>
        <p:txBody>
          <a:bodyPr/>
          <a:lstStyle/>
          <a:p>
            <a:r>
              <a:t>肝脏炎症和免疫反应</a:t>
            </a:r>
          </a:p>
        </p:txBody>
      </p:sp>
      <p:sp>
        <p:nvSpPr>
          <p:cNvPr id="4" name="Content Placeholder 3"/>
          <p:cNvSpPr>
            <a:spLocks noGrp="1"/>
          </p:cNvSpPr>
          <p:nvPr>
            <p:ph sz="half" idx="2"/>
          </p:nvPr>
        </p:nvSpPr>
        <p:spPr/>
        <p:txBody>
          <a:bodyPr/>
          <a:lstStyle/>
          <a:p>
            <a:r>
              <a:t>1. 肝脏炎症和免疫反应在肝纤维化过程中起重要作用，炎症细胞浸润和细胞因子释放可导致肝细胞损伤和HSC活化。</a:t>
            </a:r>
          </a:p>
          <a:p>
            <a:r>
              <a:t>2. 促炎细胞因子如TNF-α、IL-1β和IL-6参与肝纤维化的发生发展。</a:t>
            </a:r>
          </a:p>
          <a:p>
            <a:r>
              <a:t>3. 抑制肝脏炎症和免疫反应是逆转肝纤维化的潜在治疗策略。</a:t>
            </a:r>
          </a:p>
        </p:txBody>
      </p:sp>
      <p:sp>
        <p:nvSpPr>
          <p:cNvPr id="5" name="Text Placeholder 4"/>
          <p:cNvSpPr>
            <a:spLocks noGrp="1"/>
          </p:cNvSpPr>
          <p:nvPr>
            <p:ph type="body" idx="3"/>
          </p:nvPr>
        </p:nvSpPr>
        <p:spPr/>
        <p:txBody>
          <a:bodyPr/>
          <a:lstStyle/>
          <a:p>
            <a:r>
              <a:t>肝脏再生和修复</a:t>
            </a:r>
          </a:p>
        </p:txBody>
      </p:sp>
      <p:sp>
        <p:nvSpPr>
          <p:cNvPr id="6" name="Content Placeholder 5"/>
          <p:cNvSpPr>
            <a:spLocks noGrp="1"/>
          </p:cNvSpPr>
          <p:nvPr>
            <p:ph sz="half" idx="4"/>
          </p:nvPr>
        </p:nvSpPr>
        <p:spPr/>
        <p:txBody>
          <a:bodyPr/>
          <a:lstStyle/>
          <a:p>
            <a:r>
              <a:t>1. 肝脏具有强大的再生能力，在肝损伤后可通过肝细胞增殖和再生来修复受损组织。</a:t>
            </a:r>
          </a:p>
          <a:p>
            <a:r>
              <a:t>2. 肝脏再生和修复过程受到多种生长因子和细胞因子的调控，如HGF、EGF和IGF-1等。</a:t>
            </a:r>
          </a:p>
          <a:p>
            <a:r>
              <a:t>3. 促进肝脏再生和修复是逆转肝纤维化的潜在治疗策略。</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肝纤维化机制及分子调控</a:t>
            </a:r>
          </a:p>
        </p:txBody>
      </p:sp>
      <p:sp>
        <p:nvSpPr>
          <p:cNvPr id="3" name="Text Placeholder 2"/>
          <p:cNvSpPr>
            <a:spLocks noGrp="1"/>
          </p:cNvSpPr>
          <p:nvPr>
            <p:ph type="body" idx="1"/>
          </p:nvPr>
        </p:nvSpPr>
        <p:spPr/>
        <p:txBody>
          <a:bodyPr/>
          <a:lstStyle/>
          <a:p>
            <a:r>
              <a:t>氧化应激和凋亡</a:t>
            </a:r>
          </a:p>
        </p:txBody>
      </p:sp>
      <p:sp>
        <p:nvSpPr>
          <p:cNvPr id="4" name="Content Placeholder 3"/>
          <p:cNvSpPr>
            <a:spLocks noGrp="1"/>
          </p:cNvSpPr>
          <p:nvPr>
            <p:ph sz="half" idx="2"/>
          </p:nvPr>
        </p:nvSpPr>
        <p:spPr/>
        <p:txBody>
          <a:bodyPr/>
          <a:lstStyle/>
          <a:p>
            <a:r>
              <a:t>1. 氧化应激在肝纤维化过程中起重要作用，过量活性氧（ROS）可导致肝细胞损伤和凋亡，并促进HSC活化和增殖。</a:t>
            </a:r>
          </a:p>
          <a:p>
            <a:r>
              <a:t>2. 抗氧化剂可减轻肝纤维化，表明氧化应激是肝纤维化治疗的潜在靶点。</a:t>
            </a:r>
          </a:p>
          <a:p>
            <a:r>
              <a:t>3. 抑制肝细胞凋亡是逆转肝纤维化的潜在治疗策略。</a:t>
            </a:r>
          </a:p>
        </p:txBody>
      </p:sp>
      <p:sp>
        <p:nvSpPr>
          <p:cNvPr id="5" name="Text Placeholder 4"/>
          <p:cNvSpPr>
            <a:spLocks noGrp="1"/>
          </p:cNvSpPr>
          <p:nvPr>
            <p:ph type="body" idx="3"/>
          </p:nvPr>
        </p:nvSpPr>
        <p:spPr/>
        <p:txBody>
          <a:bodyPr/>
          <a:lstStyle/>
          <a:p>
            <a:r>
              <a:t>抗纤维化药物和治疗策略</a:t>
            </a:r>
          </a:p>
        </p:txBody>
      </p:sp>
      <p:sp>
        <p:nvSpPr>
          <p:cNvPr id="6" name="Content Placeholder 5"/>
          <p:cNvSpPr>
            <a:spLocks noGrp="1"/>
          </p:cNvSpPr>
          <p:nvPr>
            <p:ph sz="half" idx="4"/>
          </p:nvPr>
        </p:nvSpPr>
        <p:spPr/>
        <p:txBody>
          <a:bodyPr/>
          <a:lstStyle/>
          <a:p>
            <a:r>
              <a:t>1. 目前，尚无特效药可逆转肝纤维化，但有一些药物和治疗策略显示出一定的疗效。</a:t>
            </a:r>
          </a:p>
          <a:p>
            <a:r>
              <a:t>2. 抗纤维化药物包括抗炎药、抗氧化剂、免疫抑制剂和靶向药等。</a:t>
            </a:r>
          </a:p>
          <a:p>
            <a:r>
              <a:t>3. 肝移植是终末期肝纤维化的唯一根治性治疗方法。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肝纤维化的逆转策略</a:t>
            </a:r>
          </a:p>
        </p:txBody>
      </p:sp>
      <p:sp>
        <p:nvSpPr>
          <p:cNvPr id="3" name="Subtitle 2"/>
          <p:cNvSpPr>
            <a:spLocks noGrp="1"/>
          </p:cNvSpPr>
          <p:nvPr>
            <p:ph type="subTitle" idx="1"/>
          </p:nvPr>
        </p:nvSpPr>
        <p:spPr/>
        <p:txBody>
          <a:bodyPr/>
          <a:lstStyle/>
          <a:p>
            <a:r>
              <a:t>中毒性肝硬化纤维化逆转新策略</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肝纤维化的逆转策略</a:t>
            </a:r>
          </a:p>
        </p:txBody>
      </p:sp>
      <p:sp>
        <p:nvSpPr>
          <p:cNvPr id="3" name="Content Placeholder 2"/>
          <p:cNvSpPr>
            <a:spLocks noGrp="1"/>
          </p:cNvSpPr>
          <p:nvPr>
            <p:ph sz="half" idx="2"/>
          </p:nvPr>
        </p:nvSpPr>
        <p:spPr/>
        <p:txBody>
          <a:bodyPr/>
          <a:lstStyle/>
          <a:p>
            <a:r>
              <a:t>1. 干细胞具有自我更新和分化能力，可分化为肝细胞、肝星状细胞和其他肝脏细胞类型。</a:t>
            </a:r>
          </a:p>
          <a:p>
            <a:r>
              <a:t>2. 干细胞移植已被证明可以改善肝脏功能，降低肝纤维化程度，并逆转肝硬化。</a:t>
            </a:r>
          </a:p>
          <a:p>
            <a:r>
              <a:t>3. 然而，干细胞移植也存在一些挑战，包括移植排斥、免疫反应和伦理问题。</a:t>
            </a:r>
          </a:p>
        </p:txBody>
      </p:sp>
      <p:sp>
        <p:nvSpPr>
          <p:cNvPr id="4" name="Text Placeholder 3"/>
          <p:cNvSpPr>
            <a:spLocks noGrp="1"/>
          </p:cNvSpPr>
          <p:nvPr>
            <p:ph type="body" idx="3"/>
          </p:nvPr>
        </p:nvSpPr>
        <p:spPr/>
        <p:txBody>
          <a:bodyPr/>
          <a:lstStyle/>
          <a:p>
            <a:r>
              <a:t>抗纤维化药物</a:t>
            </a:r>
          </a:p>
        </p:txBody>
      </p:sp>
      <p:sp>
        <p:nvSpPr>
          <p:cNvPr id="5" name="Content Placeholder 4"/>
          <p:cNvSpPr>
            <a:spLocks noGrp="1"/>
          </p:cNvSpPr>
          <p:nvPr>
            <p:ph sz="half" idx="4"/>
          </p:nvPr>
        </p:nvSpPr>
        <p:spPr/>
        <p:txBody>
          <a:bodyPr/>
          <a:lstStyle/>
          <a:p>
            <a:r>
              <a:t>1. 抗纤维化药物可抑制肝星状细胞的活化和增殖，减少胶原蛋白的合成，从而逆转肝纤维化。</a:t>
            </a:r>
          </a:p>
          <a:p>
            <a:r>
              <a:t>2. 目前，临床上常用的抗纤维化药物包括吡非尼酮、曲美他嗪和替洛西芬等。</a:t>
            </a:r>
          </a:p>
          <a:p>
            <a:r>
              <a:t>3. 抗纤维化药物的疗效有限，而且可能产生严重的副作用，因此需要谨慎使用。</a:t>
            </a:r>
          </a:p>
        </p:txBody>
      </p:sp>
      <p:sp>
        <p:nvSpPr>
          <p:cNvPr id="6" name="Text Placeholder 5"/>
          <p:cNvSpPr>
            <a:spLocks noGrp="1"/>
          </p:cNvSpPr>
          <p:nvPr>
            <p:ph type="body" idx="1"/>
          </p:nvPr>
        </p:nvSpPr>
        <p:spPr/>
        <p:txBody>
          <a:bodyPr/>
          <a:lstStyle/>
          <a:p>
            <a:r>
              <a:t>干细胞治疗</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肝纤维化的逆转策略</a:t>
            </a:r>
          </a:p>
        </p:txBody>
      </p:sp>
      <p:sp>
        <p:nvSpPr>
          <p:cNvPr id="3" name="Text Placeholder 2"/>
          <p:cNvSpPr>
            <a:spLocks noGrp="1"/>
          </p:cNvSpPr>
          <p:nvPr>
            <p:ph type="body" idx="1"/>
          </p:nvPr>
        </p:nvSpPr>
        <p:spPr/>
        <p:txBody>
          <a:bodyPr/>
          <a:lstStyle/>
          <a:p>
            <a:r>
              <a:t>基因治疗</a:t>
            </a:r>
          </a:p>
        </p:txBody>
      </p:sp>
      <p:sp>
        <p:nvSpPr>
          <p:cNvPr id="4" name="Content Placeholder 3"/>
          <p:cNvSpPr>
            <a:spLocks noGrp="1"/>
          </p:cNvSpPr>
          <p:nvPr>
            <p:ph sz="half" idx="2"/>
          </p:nvPr>
        </p:nvSpPr>
        <p:spPr/>
        <p:txBody>
          <a:bodyPr/>
          <a:lstStyle/>
          <a:p>
            <a:r>
              <a:t>1. 基因治疗通过向肝脏细胞导入治疗基因来纠正遗传缺陷或抑制致病基因的表达，从而逆转肝纤维化。</a:t>
            </a:r>
          </a:p>
          <a:p>
            <a:r>
              <a:t>2. 基因治疗目前仍处于早期研究阶段，但已显示出一定的潜力。</a:t>
            </a:r>
          </a:p>
          <a:p>
            <a:r>
              <a:t>3. 基因治疗面临的主要挑战包括基因递送系统、基因靶向性和免疫反应等。</a:t>
            </a:r>
          </a:p>
        </p:txBody>
      </p:sp>
      <p:sp>
        <p:nvSpPr>
          <p:cNvPr id="5" name="Text Placeholder 4"/>
          <p:cNvSpPr>
            <a:spLocks noGrp="1"/>
          </p:cNvSpPr>
          <p:nvPr>
            <p:ph type="body" idx="3"/>
          </p:nvPr>
        </p:nvSpPr>
        <p:spPr/>
        <p:txBody>
          <a:bodyPr/>
          <a:lstStyle/>
          <a:p>
            <a:r>
              <a:t>免疫调节疗法</a:t>
            </a:r>
          </a:p>
        </p:txBody>
      </p:sp>
      <p:sp>
        <p:nvSpPr>
          <p:cNvPr id="6" name="Content Placeholder 5"/>
          <p:cNvSpPr>
            <a:spLocks noGrp="1"/>
          </p:cNvSpPr>
          <p:nvPr>
            <p:ph sz="half" idx="4"/>
          </p:nvPr>
        </p:nvSpPr>
        <p:spPr/>
        <p:txBody>
          <a:bodyPr/>
          <a:lstStyle/>
          <a:p>
            <a:r>
              <a:t>1. 免疫调节疗法通过调节免疫系统来抑制肝脏炎症和纤维化，从而逆转肝硬化。</a:t>
            </a:r>
          </a:p>
          <a:p>
            <a:r>
              <a:t>2. 免疫调节疗法包括糖皮质激素、免疫抑制剂和生物制剂等。</a:t>
            </a:r>
          </a:p>
          <a:p>
            <a:r>
              <a:t>3. 免疫调节疗法可有效改善肝脏功能，降低肝纤维化程度，但可能产生严重的副作用。</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肝纤维化的逆转策略</a:t>
            </a:r>
          </a:p>
        </p:txBody>
      </p:sp>
      <p:sp>
        <p:nvSpPr>
          <p:cNvPr id="3" name="Text Placeholder 2"/>
          <p:cNvSpPr>
            <a:spLocks noGrp="1"/>
          </p:cNvSpPr>
          <p:nvPr>
            <p:ph type="body" idx="1"/>
          </p:nvPr>
        </p:nvSpPr>
        <p:spPr/>
        <p:txBody>
          <a:bodyPr/>
          <a:lstStyle/>
          <a:p>
            <a:r>
              <a:t>中医药治疗</a:t>
            </a:r>
          </a:p>
        </p:txBody>
      </p:sp>
      <p:sp>
        <p:nvSpPr>
          <p:cNvPr id="4" name="Content Placeholder 3"/>
          <p:cNvSpPr>
            <a:spLocks noGrp="1"/>
          </p:cNvSpPr>
          <p:nvPr>
            <p:ph sz="half" idx="2"/>
          </p:nvPr>
        </p:nvSpPr>
        <p:spPr/>
        <p:txBody>
          <a:bodyPr/>
          <a:lstStyle/>
          <a:p>
            <a:r>
              <a:t>1. 中医药治疗肝纤维化具有悠久的历史，积累了丰富的经验。</a:t>
            </a:r>
          </a:p>
          <a:p>
            <a:r>
              <a:t>2. 中药具有抗炎、抗纤维化、保肝等作用，可抑制肝星状细胞的活化和增殖，减少胶原蛋白的合成，从而逆转肝纤维化。</a:t>
            </a:r>
          </a:p>
          <a:p>
            <a:r>
              <a:t>3. 中医药治疗肝纤维化疗效确切，副作用小，但需要长期服用，而且疗效因人而异。</a:t>
            </a:r>
          </a:p>
        </p:txBody>
      </p:sp>
      <p:sp>
        <p:nvSpPr>
          <p:cNvPr id="5" name="Text Placeholder 4"/>
          <p:cNvSpPr>
            <a:spLocks noGrp="1"/>
          </p:cNvSpPr>
          <p:nvPr>
            <p:ph type="body" idx="3"/>
          </p:nvPr>
        </p:nvSpPr>
        <p:spPr/>
        <p:txBody>
          <a:bodyPr/>
          <a:lstStyle/>
          <a:p>
            <a:r>
              <a:t>饮食和生活方式干预</a:t>
            </a:r>
          </a:p>
        </p:txBody>
      </p:sp>
      <p:sp>
        <p:nvSpPr>
          <p:cNvPr id="6" name="Content Placeholder 5"/>
          <p:cNvSpPr>
            <a:spLocks noGrp="1"/>
          </p:cNvSpPr>
          <p:nvPr>
            <p:ph sz="half" idx="4"/>
          </p:nvPr>
        </p:nvSpPr>
        <p:spPr/>
        <p:txBody>
          <a:bodyPr/>
          <a:lstStyle/>
          <a:p>
            <a:r>
              <a:t>1. 合理的饮食和生活方式可以帮助减轻肝脏负担，延缓肝纤维化的进展。</a:t>
            </a:r>
          </a:p>
          <a:p>
            <a:r>
              <a:t>2. 饮食上应注意低脂、低糖、高蛋白，避免饮酒和吸烟。</a:t>
            </a:r>
          </a:p>
          <a:p>
            <a:r>
              <a:t>3. 生活上应注意劳逸结合，避免熬夜和过度劳累，保持良好的心态。</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抗炎调节通路及药物研发</a:t>
            </a:r>
          </a:p>
        </p:txBody>
      </p:sp>
      <p:sp>
        <p:nvSpPr>
          <p:cNvPr id="3" name="Subtitle 2"/>
          <p:cNvSpPr>
            <a:spLocks noGrp="1"/>
          </p:cNvSpPr>
          <p:nvPr>
            <p:ph type="subTitle" idx="1"/>
          </p:nvPr>
        </p:nvSpPr>
        <p:spPr/>
        <p:txBody>
          <a:bodyPr/>
          <a:lstStyle/>
          <a:p>
            <a:r>
              <a:t>中毒性肝硬化纤维化逆转新策略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抗炎调节通路及药物研发</a:t>
            </a:r>
          </a:p>
        </p:txBody>
      </p:sp>
      <p:sp>
        <p:nvSpPr>
          <p:cNvPr id="3" name="Text Placeholder 2"/>
          <p:cNvSpPr>
            <a:spLocks noGrp="1"/>
          </p:cNvSpPr>
          <p:nvPr>
            <p:ph type="body" idx="1"/>
          </p:nvPr>
        </p:nvSpPr>
        <p:spPr/>
        <p:txBody>
          <a:bodyPr/>
          <a:lstStyle/>
          <a:p>
            <a:r>
              <a:t>炎性小体激活通路:</a:t>
            </a:r>
          </a:p>
        </p:txBody>
      </p:sp>
      <p:sp>
        <p:nvSpPr>
          <p:cNvPr id="4" name="Content Placeholder 3"/>
          <p:cNvSpPr>
            <a:spLocks noGrp="1"/>
          </p:cNvSpPr>
          <p:nvPr>
            <p:ph sz="half" idx="2"/>
          </p:nvPr>
        </p:nvSpPr>
        <p:spPr/>
        <p:txBody>
          <a:bodyPr/>
          <a:lstStyle/>
          <a:p>
            <a:r>
              <a:t>1. 炎性小体是一种多蛋白复合物，在肝脏炎症和纤维化的发病机制中发挥着重要作用。</a:t>
            </a:r>
          </a:p>
          <a:p>
            <a:r>
              <a:t>2. 炎性小体激活可导致肝细胞死亡、炎症因子释放和纤维化进展。</a:t>
            </a:r>
          </a:p>
          <a:p>
            <a:r>
              <a:t>3. 靶向炎性小体信号通路是肝硬化纤维化治疗的潜在策略。</a:t>
            </a:r>
          </a:p>
        </p:txBody>
      </p:sp>
      <p:sp>
        <p:nvSpPr>
          <p:cNvPr id="5" name="Text Placeholder 4"/>
          <p:cNvSpPr>
            <a:spLocks noGrp="1"/>
          </p:cNvSpPr>
          <p:nvPr>
            <p:ph type="body" idx="3"/>
          </p:nvPr>
        </p:nvSpPr>
        <p:spPr/>
        <p:txBody>
          <a:bodyPr/>
          <a:lstStyle/>
          <a:p>
            <a:r>
              <a:t>NF-κB信号通路</a:t>
            </a:r>
          </a:p>
        </p:txBody>
      </p:sp>
      <p:sp>
        <p:nvSpPr>
          <p:cNvPr id="6" name="Content Placeholder 5"/>
          <p:cNvSpPr>
            <a:spLocks noGrp="1"/>
          </p:cNvSpPr>
          <p:nvPr>
            <p:ph sz="half" idx="4"/>
          </p:nvPr>
        </p:nvSpPr>
        <p:spPr/>
        <p:txBody>
          <a:bodyPr/>
          <a:lstStyle/>
          <a:p>
            <a:r>
              <a:t>1. NF-κB是一种转录因子，在肝脏炎症和纤维化的发病机制中发挥着重要作用。</a:t>
            </a:r>
          </a:p>
          <a:p>
            <a:r>
              <a:t>2. NF-κB激活可导致肝细胞死亡、炎症因子释放和纤维化进展。</a:t>
            </a:r>
          </a:p>
          <a:p>
            <a:r>
              <a:t>3. 靶向NF-κB信号通路是肝硬化纤维化治疗的潜在策略。</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抗炎调节通路及药物研发</a:t>
            </a:r>
          </a:p>
        </p:txBody>
      </p:sp>
      <p:sp>
        <p:nvSpPr>
          <p:cNvPr id="3" name="Text Placeholder 2"/>
          <p:cNvSpPr>
            <a:spLocks noGrp="1"/>
          </p:cNvSpPr>
          <p:nvPr>
            <p:ph type="body" idx="1"/>
          </p:nvPr>
        </p:nvSpPr>
        <p:spPr/>
        <p:txBody>
          <a:bodyPr/>
          <a:lstStyle/>
          <a:p>
            <a:r>
              <a:t>STAT3信号通路</a:t>
            </a:r>
          </a:p>
        </p:txBody>
      </p:sp>
      <p:sp>
        <p:nvSpPr>
          <p:cNvPr id="4" name="Content Placeholder 3"/>
          <p:cNvSpPr>
            <a:spLocks noGrp="1"/>
          </p:cNvSpPr>
          <p:nvPr>
            <p:ph sz="half" idx="2"/>
          </p:nvPr>
        </p:nvSpPr>
        <p:spPr/>
        <p:txBody>
          <a:bodyPr/>
          <a:lstStyle/>
          <a:p>
            <a:r>
              <a:t>1. STAT3是一种转录因子，在肝脏炎症和纤维化的发病机制中发挥着重要作用。</a:t>
            </a:r>
          </a:p>
          <a:p>
            <a:r>
              <a:t>2. STAT3激活可导致肝细胞死亡、炎症因子释放和纤维化进展。</a:t>
            </a:r>
          </a:p>
          <a:p>
            <a:r>
              <a:t>3. 靶向STAT3信号通路是肝硬化纤维化治疗的潜在策略。</a:t>
            </a:r>
          </a:p>
        </p:txBody>
      </p:sp>
      <p:sp>
        <p:nvSpPr>
          <p:cNvPr id="5" name="Text Placeholder 4"/>
          <p:cNvSpPr>
            <a:spLocks noGrp="1"/>
          </p:cNvSpPr>
          <p:nvPr>
            <p:ph type="body" idx="3"/>
          </p:nvPr>
        </p:nvSpPr>
        <p:spPr/>
        <p:txBody>
          <a:bodyPr/>
          <a:lstStyle/>
          <a:p>
            <a:r>
              <a:t>PPAR信号通路</a:t>
            </a:r>
          </a:p>
        </p:txBody>
      </p:sp>
      <p:sp>
        <p:nvSpPr>
          <p:cNvPr id="6" name="Content Placeholder 5"/>
          <p:cNvSpPr>
            <a:spLocks noGrp="1"/>
          </p:cNvSpPr>
          <p:nvPr>
            <p:ph sz="half" idx="4"/>
          </p:nvPr>
        </p:nvSpPr>
        <p:spPr/>
        <p:txBody>
          <a:bodyPr/>
          <a:lstStyle/>
          <a:p>
            <a:r>
              <a:t>1. PPAR是一种核受体，在肝脏代谢和炎症反应中发挥着重要作用。</a:t>
            </a:r>
          </a:p>
          <a:p>
            <a:r>
              <a:t>2. PPAR激动剂可抑制肝脏炎症和纤维化进展。</a:t>
            </a:r>
          </a:p>
          <a:p>
            <a:r>
              <a:t>3. PPAR激动剂是肝硬化纤维化治疗的潜在药物。</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抗炎调节通路及药物研发</a:t>
            </a:r>
          </a:p>
        </p:txBody>
      </p:sp>
      <p:sp>
        <p:nvSpPr>
          <p:cNvPr id="3" name="Text Placeholder 2"/>
          <p:cNvSpPr>
            <a:spLocks noGrp="1"/>
          </p:cNvSpPr>
          <p:nvPr>
            <p:ph type="body" idx="1"/>
          </p:nvPr>
        </p:nvSpPr>
        <p:spPr/>
        <p:txBody>
          <a:bodyPr/>
          <a:lstStyle/>
          <a:p>
            <a:r>
              <a:t>Hedgehog通路</a:t>
            </a:r>
          </a:p>
        </p:txBody>
      </p:sp>
      <p:sp>
        <p:nvSpPr>
          <p:cNvPr id="4" name="Content Placeholder 3"/>
          <p:cNvSpPr>
            <a:spLocks noGrp="1"/>
          </p:cNvSpPr>
          <p:nvPr>
            <p:ph sz="half" idx="2"/>
          </p:nvPr>
        </p:nvSpPr>
        <p:spPr/>
        <p:txBody>
          <a:bodyPr/>
          <a:lstStyle/>
          <a:p>
            <a:r>
              <a:t>1. Hedgehog通路是胚胎发育和器官再生中重要な信号通路。</a:t>
            </a:r>
          </a:p>
          <a:p>
            <a:r>
              <a:t>2. Hedgehog信号激活可促进肝脏再生和抑制纤维化。</a:t>
            </a:r>
          </a:p>
          <a:p>
            <a:r>
              <a:t>3. Hedgehog激动剂是肝硬化纤维化治疗的潜在药物。</a:t>
            </a:r>
          </a:p>
        </p:txBody>
      </p:sp>
      <p:sp>
        <p:nvSpPr>
          <p:cNvPr id="5" name="Text Placeholder 4"/>
          <p:cNvSpPr>
            <a:spLocks noGrp="1"/>
          </p:cNvSpPr>
          <p:nvPr>
            <p:ph type="body" idx="3"/>
          </p:nvPr>
        </p:nvSpPr>
        <p:spPr/>
        <p:txBody>
          <a:bodyPr/>
          <a:lstStyle/>
          <a:p>
            <a:r>
              <a:t>Wnt通路</a:t>
            </a:r>
          </a:p>
        </p:txBody>
      </p:sp>
      <p:sp>
        <p:nvSpPr>
          <p:cNvPr id="6" name="Content Placeholder 5"/>
          <p:cNvSpPr>
            <a:spLocks noGrp="1"/>
          </p:cNvSpPr>
          <p:nvPr>
            <p:ph sz="half" idx="4"/>
          </p:nvPr>
        </p:nvSpPr>
        <p:spPr/>
        <p:txBody>
          <a:bodyPr/>
          <a:lstStyle/>
          <a:p>
            <a:r>
              <a:t>1. Wnt通路是胚胎发育和组织再生中重要な信号通路。</a:t>
            </a:r>
          </a:p>
          <a:p>
            <a:r>
              <a:t>2. Wnt信号激活可促进肝脏再生和抑制纤维化。</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抗氧化应激及抗衰老治疗</a:t>
            </a:r>
          </a:p>
        </p:txBody>
      </p:sp>
      <p:sp>
        <p:nvSpPr>
          <p:cNvPr id="3" name="Subtitle 2"/>
          <p:cNvSpPr>
            <a:spLocks noGrp="1"/>
          </p:cNvSpPr>
          <p:nvPr>
            <p:ph type="subTitle" idx="1"/>
          </p:nvPr>
        </p:nvSpPr>
        <p:spPr/>
        <p:txBody>
          <a:bodyPr/>
          <a:lstStyle/>
          <a:p>
            <a:r>
              <a:t>中毒性肝硬化纤维化逆转新策略</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抗氧化应激及抗衰老治疗</a:t>
            </a:r>
          </a:p>
        </p:txBody>
      </p:sp>
      <p:sp>
        <p:nvSpPr>
          <p:cNvPr id="3" name="Content Placeholder 2"/>
          <p:cNvSpPr>
            <a:spLocks noGrp="1"/>
          </p:cNvSpPr>
          <p:nvPr>
            <p:ph sz="half" idx="2"/>
          </p:nvPr>
        </p:nvSpPr>
        <p:spPr/>
        <p:txBody>
          <a:bodyPr/>
          <a:lstStyle/>
          <a:p>
            <a:r>
              <a:t>1. 氧化应激是指活性氧自由基的产生超过了人体的抗氧化能力，导致细胞结构和功能的损伤。在肝硬化进展过程中，氧化应激起着关键作用，它可以通过脂质过氧化、蛋白质氧化和DNA损伤等途径损害肝细胞，导致肝硬化纤维化。</a:t>
            </a:r>
          </a:p>
          <a:p>
            <a:r>
              <a:t>2. 肝硬化患者的肝脏组织中活性氧自由基水平升高，抗氧化酶活性降低，导致氧化应激失衡。这种失衡状态可以激活多种炎症反应途径，促进肝细胞凋亡和纤维化。</a:t>
            </a:r>
          </a:p>
          <a:p>
            <a:r>
              <a:t>3. 抗氧化治疗可以通过清除活性氧自由基，减少氧化应激的损害，从而减轻肝硬化纤维化。抗氧化剂包括维生素C、维生素E、谷胱甘肽和黄酮类化合物等，它们可以清除自由基，保护肝细胞膜和蛋白质免受氧化损伤。</a:t>
            </a:r>
          </a:p>
        </p:txBody>
      </p:sp>
      <p:sp>
        <p:nvSpPr>
          <p:cNvPr id="4" name="Text Placeholder 3"/>
          <p:cNvSpPr>
            <a:spLocks noGrp="1"/>
          </p:cNvSpPr>
          <p:nvPr>
            <p:ph type="body" idx="3"/>
          </p:nvPr>
        </p:nvSpPr>
        <p:spPr/>
        <p:txBody>
          <a:bodyPr/>
          <a:lstStyle/>
          <a:p>
            <a:r>
              <a:t>线粒体功能障碍与肝硬化</a:t>
            </a:r>
          </a:p>
        </p:txBody>
      </p:sp>
      <p:sp>
        <p:nvSpPr>
          <p:cNvPr id="5" name="Content Placeholder 4"/>
          <p:cNvSpPr>
            <a:spLocks noGrp="1"/>
          </p:cNvSpPr>
          <p:nvPr>
            <p:ph sz="half" idx="4"/>
          </p:nvPr>
        </p:nvSpPr>
        <p:spPr/>
        <p:txBody>
          <a:bodyPr/>
          <a:lstStyle/>
          <a:p>
            <a:r>
              <a:t>1. 线粒体是细胞能量的来源，在维持细胞稳态和凋亡过程中起着重要作用。肝硬化患者的线粒体功能障碍是肝硬化进展的一个重要因素。</a:t>
            </a:r>
          </a:p>
          <a:p>
            <a:r>
              <a:t>2. 肝硬化患者的线粒体功能障碍表现为线粒体膜电位降低，ATP产生减少，活性氧自由基产生增加。这些异常可以损害线粒体DNA，导致线粒体功能进一步恶化。</a:t>
            </a:r>
          </a:p>
          <a:p>
            <a:r>
              <a:t>3. 线粒体功能障碍可以通过减少ATP的产生，导致能量供应不足，损害肝细胞功能。同时，线粒体功能障碍还可以促进肝细胞凋亡，加剧肝硬化纤维化。</a:t>
            </a:r>
          </a:p>
        </p:txBody>
      </p:sp>
      <p:sp>
        <p:nvSpPr>
          <p:cNvPr id="6" name="Text Placeholder 5"/>
          <p:cNvSpPr>
            <a:spLocks noGrp="1"/>
          </p:cNvSpPr>
          <p:nvPr>
            <p:ph type="body" idx="1"/>
          </p:nvPr>
        </p:nvSpPr>
        <p:spPr/>
        <p:txBody>
          <a:bodyPr/>
          <a:lstStyle/>
          <a:p>
            <a:r>
              <a:t>氧化应激与肝硬化</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抗氧化应激及抗衰老治疗</a:t>
            </a:r>
          </a:p>
        </p:txBody>
      </p:sp>
      <p:sp>
        <p:nvSpPr>
          <p:cNvPr id="3" name="Content Placeholder 2"/>
          <p:cNvSpPr>
            <a:spLocks noGrp="1"/>
          </p:cNvSpPr>
          <p:nvPr>
            <p:ph sz="half" idx="2"/>
          </p:nvPr>
        </p:nvSpPr>
        <p:spPr/>
        <p:txBody>
          <a:bodyPr/>
          <a:lstStyle/>
          <a:p>
            <a:r>
              <a:t>1. 炎症反应是肝硬化进展过程中的一个重要因素。在肝硬化早期，炎症反应有利于肝脏的再生和修复。然而，当炎症反应持续存在或过度激活时，则会损害肝细胞，促进纤维化。</a:t>
            </a:r>
          </a:p>
          <a:p>
            <a:r>
              <a:t>2. 肝硬化患者的肝脏组织中炎性细胞浸润，炎性因子表达升高。这些炎性细胞和炎性因子可以通过释放细胞因子、趋化因子和活性氧自由基等炎症介质，损害肝细胞，促进肝纤维化。</a:t>
            </a:r>
          </a:p>
          <a:p>
            <a:r>
              <a:t>3. 抗炎治疗可以通过抑制炎症反应，减少炎性介质的释放，从而减轻肝硬化纤维化。抗炎药物包括糖皮质激素、非甾体抗炎药和免疫抑制剂等。</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炎症反应与肝硬化</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https://d.book118.com/637122110133006040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107</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肝纤维化机制及分子调控</vt:lpstr>
      <vt:lpstr> 肝纤维化机制及分子调控</vt:lpstr>
      <vt:lpstr> 肝纤维化机制及分子调控</vt:lpstr>
      <vt:lpstr> 肝纤维化机制及分子调控</vt:lpstr>
      <vt:lpstr> 肝纤维化的逆转策略</vt:lpstr>
      <vt:lpstr> 肝纤维化的逆转策略</vt:lpstr>
      <vt:lpstr> 肝纤维化的逆转策略</vt:lpstr>
      <vt:lpstr> 肝纤维化的逆转策略</vt:lpstr>
      <vt:lpstr> 抗炎调节通路及药物研发</vt:lpstr>
      <vt:lpstr> 抗炎调节通路及药物研发</vt:lpstr>
      <vt:lpstr> 抗炎调节通路及药物研发</vt:lpstr>
      <vt:lpstr> 抗炎调节通路及药物研发</vt:lpstr>
      <vt:lpstr> 抗氧化应激及抗衰老治疗</vt:lpstr>
      <vt:lpstr> 抗氧化应激及抗衰老治疗</vt:lpstr>
      <vt:lpstr> 抗氧化应激及抗衰老治疗</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2024-09-13T05:07:17.460</cp:lastPrinted>
  <dcterms:created xsi:type="dcterms:W3CDTF">2024-09-12T21:07:17Z</dcterms:created>
  <dcterms:modified xsi:type="dcterms:W3CDTF">2024-09-12T21:07:19Z</dcterms:modified>
</cp:coreProperties>
</file>