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4"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C4C7B239-E94E-484C-AEF8-27E6A16E912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4" name="PlaceHolder 1"/>
          <p:cNvSpPr>
            <a:spLocks noGrp="1"/>
          </p:cNvSpPr>
          <p:nvPr>
            <p:ph type="sldImg"/>
          </p:nvPr>
        </p:nvSpPr>
        <p:spPr>
          <a:xfrm>
            <a:off x="685800" y="1143000"/>
            <a:ext cx="5486040" cy="3085920"/>
          </a:xfrm>
          <a:prstGeom prst="rect">
            <a:avLst/>
          </a:prstGeom>
          <a:ln w="0">
            <a:noFill/>
          </a:ln>
        </p:spPr>
      </p:sp>
      <p:sp>
        <p:nvSpPr>
          <p:cNvPr id="64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47" name="PlaceHolder 1"/>
          <p:cNvSpPr>
            <a:spLocks noGrp="1"/>
          </p:cNvSpPr>
          <p:nvPr>
            <p:ph type="sldImg"/>
          </p:nvPr>
        </p:nvSpPr>
        <p:spPr>
          <a:xfrm>
            <a:off x="685800" y="1143000"/>
            <a:ext cx="5486040" cy="3085920"/>
          </a:xfrm>
          <a:prstGeom prst="rect">
            <a:avLst/>
          </a:prstGeom>
          <a:ln w="0">
            <a:noFill/>
          </a:ln>
        </p:spPr>
      </p:sp>
      <p:sp>
        <p:nvSpPr>
          <p:cNvPr id="64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4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0" name="PlaceHolder 1"/>
          <p:cNvSpPr>
            <a:spLocks noGrp="1"/>
          </p:cNvSpPr>
          <p:nvPr>
            <p:ph type="sldImg"/>
          </p:nvPr>
        </p:nvSpPr>
        <p:spPr>
          <a:xfrm>
            <a:off x="685800" y="1143000"/>
            <a:ext cx="5486040" cy="3085920"/>
          </a:xfrm>
          <a:prstGeom prst="rect">
            <a:avLst/>
          </a:prstGeom>
          <a:ln w="0">
            <a:noFill/>
          </a:ln>
        </p:spPr>
      </p:sp>
      <p:sp>
        <p:nvSpPr>
          <p:cNvPr id="65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3" name="PlaceHolder 1"/>
          <p:cNvSpPr>
            <a:spLocks noGrp="1"/>
          </p:cNvSpPr>
          <p:nvPr>
            <p:ph type="sldImg"/>
          </p:nvPr>
        </p:nvSpPr>
        <p:spPr>
          <a:xfrm>
            <a:off x="685800" y="1143000"/>
            <a:ext cx="5486040" cy="3085920"/>
          </a:xfrm>
          <a:prstGeom prst="rect">
            <a:avLst/>
          </a:prstGeom>
          <a:ln w="0">
            <a:noFill/>
          </a:ln>
        </p:spPr>
      </p:sp>
      <p:sp>
        <p:nvSpPr>
          <p:cNvPr id="65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6" name="PlaceHolder 1"/>
          <p:cNvSpPr>
            <a:spLocks noGrp="1"/>
          </p:cNvSpPr>
          <p:nvPr>
            <p:ph type="sldImg"/>
          </p:nvPr>
        </p:nvSpPr>
        <p:spPr>
          <a:xfrm>
            <a:off x="685800" y="1143000"/>
            <a:ext cx="5486040" cy="3085920"/>
          </a:xfrm>
          <a:prstGeom prst="rect">
            <a:avLst/>
          </a:prstGeom>
          <a:ln w="0">
            <a:noFill/>
          </a:ln>
        </p:spPr>
      </p:sp>
      <p:sp>
        <p:nvSpPr>
          <p:cNvPr id="65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9" name="PlaceHolder 1"/>
          <p:cNvSpPr>
            <a:spLocks noGrp="1"/>
          </p:cNvSpPr>
          <p:nvPr>
            <p:ph type="sldImg"/>
          </p:nvPr>
        </p:nvSpPr>
        <p:spPr>
          <a:xfrm>
            <a:off x="685800" y="1143000"/>
            <a:ext cx="5486040" cy="3085920"/>
          </a:xfrm>
          <a:prstGeom prst="rect">
            <a:avLst/>
          </a:prstGeom>
          <a:ln w="0">
            <a:noFill/>
          </a:ln>
        </p:spPr>
      </p:sp>
      <p:sp>
        <p:nvSpPr>
          <p:cNvPr id="66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DDCEE6-612C-4100-97E0-1B194151C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5C9CE1-313C-4C84-B022-2721B16630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81867C-DA2D-46CD-B59A-22D91C2CA3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29BEEC-2067-46E3-993F-D3D05E2895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D32DE4-5808-44F7-A70E-CF1E60DDE7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4D2261-ED99-4005-9767-F086EEA67E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022842-76E5-4578-B9FE-14A8132A83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607FC5-9230-4CC2-B568-BCF3C3F81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8057E2-3CC1-4286-B9CC-39EF025EE0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D77C4-D824-4F27-9121-E535C8C6F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339DB7-9F65-40D5-A9B7-E150820734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40AED00-5690-4297-ADEB-0B259F364D0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3E4396E-530A-4165-8D58-C02520271F4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8.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2504403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95760" y="1033920"/>
            <a:ext cx="10156320" cy="117072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rgbClr val="3045FD"/>
                </a:solidFill>
                <a:latin typeface="Arial"/>
                <a:ea typeface="微软雅黑"/>
              </a:rPr>
              <a:t>中医胎漏护理查房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14200"/>
            <a:ext cx="4063680" cy="6994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rgbClr val="3045FD"/>
                </a:solidFill>
                <a:latin typeface="Arial"/>
                <a:ea typeface="微软雅黑"/>
              </a:rPr>
              <a:t>汇报：</a:t>
            </a:r>
            <a:r>
              <a:rPr lang="en-US" sz="2000" b="0" strike="noStrike" spc="-1">
                <a:solidFill>
                  <a:srgbClr val="3045FD"/>
                </a:solidFill>
                <a:latin typeface="Arial"/>
                <a:ea typeface="微软雅黑"/>
              </a:rPr>
              <a:t>xxx</a:t>
            </a:r>
            <a:endParaRPr lang="en-US" sz="2000" b="0" strike="noStrike" spc="-1">
              <a:solidFill>
                <a:srgbClr val="000000"/>
              </a:solidFill>
              <a:latin typeface="Arial"/>
            </a:endParaRPr>
          </a:p>
          <a:p>
            <a:pPr defTabSz="914400">
              <a:lnSpc>
                <a:spcPct val="100000"/>
              </a:lnSpc>
            </a:pPr>
            <a:r>
              <a:rPr lang="zh-CN" sz="2000" b="0" strike="noStrike" spc="-1">
                <a:solidFill>
                  <a:srgbClr val="3045FD"/>
                </a:solidFill>
                <a:latin typeface="Arial"/>
                <a:ea typeface="微软雅黑"/>
              </a:rPr>
              <a:t>时间：</a:t>
            </a:r>
            <a:r>
              <a:rPr lang="en-US" sz="2000" b="0" strike="noStrike" spc="-1">
                <a:solidFill>
                  <a:srgbClr val="3045FD"/>
                </a:solidFill>
                <a:latin typeface="Arial"/>
                <a:ea typeface="微软雅黑"/>
              </a:rPr>
              <a:t>202x</a:t>
            </a:r>
            <a:r>
              <a:rPr lang="zh-CN" sz="2000" b="0" strike="noStrike" spc="-1">
                <a:solidFill>
                  <a:srgbClr val="3045FD"/>
                </a:solidFill>
                <a:latin typeface="Arial"/>
                <a:ea typeface="微软雅黑"/>
              </a:rPr>
              <a:t>年</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月</a:t>
            </a:r>
            <a:r>
              <a:rPr lang="en-US" sz="2000" b="0" strike="noStrike" spc="-1">
                <a:solidFill>
                  <a:srgbClr val="3045FD"/>
                </a:solidFill>
                <a:latin typeface="Arial"/>
                <a:ea typeface="微软雅黑"/>
              </a:rPr>
              <a:t>x</a:t>
            </a:r>
            <a:r>
              <a:rPr lang="zh-CN" sz="2000" b="0" strike="noStrike" spc="-1">
                <a:solidFill>
                  <a:srgbClr val="3045FD"/>
                </a:solidFill>
                <a:latin typeface="Arial"/>
                <a:ea typeface="微软雅黑"/>
              </a:rPr>
              <a:t>日</a:t>
            </a:r>
            <a:endParaRPr lang="en-US" sz="20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75" name="AutoShape 2"/>
          <p:cNvSpPr/>
          <p:nvPr/>
        </p:nvSpPr>
        <p:spPr>
          <a:xfrm>
            <a:off x="297360" y="810360"/>
            <a:ext cx="5297760" cy="5297760"/>
          </a:xfrm>
          <a:prstGeom prst="ellipse">
            <a:avLst/>
          </a:prstGeom>
          <a:solidFill>
            <a:schemeClr val="accent1">
              <a:alpha val="14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6" name="AutoShape 3"/>
          <p:cNvSpPr/>
          <p:nvPr/>
        </p:nvSpPr>
        <p:spPr>
          <a:xfrm>
            <a:off x="938520" y="1451160"/>
            <a:ext cx="4016160" cy="401616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7" name="PlaceHolder 1"/>
          <p:cNvSpPr>
            <a:spLocks noGrp="1"/>
          </p:cNvSpPr>
          <p:nvPr>
            <p:ph type="title" idx="4294967295"/>
          </p:nvPr>
        </p:nvSpPr>
        <p:spPr>
          <a:xfrm>
            <a:off x="184896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78"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1</a:t>
            </a:r>
            <a:r>
              <a:rPr lang="zh-CN" sz="2400" b="1" strike="noStrike" spc="-1">
                <a:solidFill>
                  <a:srgbClr val="3045FD"/>
                </a:solidFill>
                <a:latin typeface="微软雅黑"/>
                <a:ea typeface="微软雅黑"/>
              </a:rPr>
              <a:t>章  中医胎漏护理查房简介</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2</a:t>
            </a:r>
            <a:r>
              <a:rPr lang="zh-CN" sz="2400" b="1" strike="noStrike" spc="-1">
                <a:solidFill>
                  <a:srgbClr val="3045FD"/>
                </a:solidFill>
                <a:latin typeface="微软雅黑"/>
                <a:ea typeface="微软雅黑"/>
              </a:rPr>
              <a:t>章  胎漏的症状和体征</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3</a:t>
            </a:r>
            <a:r>
              <a:rPr lang="zh-CN" sz="2400" b="1" strike="noStrike" spc="-1">
                <a:solidFill>
                  <a:srgbClr val="3045FD"/>
                </a:solidFill>
                <a:latin typeface="微软雅黑"/>
                <a:ea typeface="微软雅黑"/>
              </a:rPr>
              <a:t>章  中医胎漏护理方法</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4</a:t>
            </a:r>
            <a:r>
              <a:rPr lang="zh-CN" sz="2400" b="1" strike="noStrike" spc="-1">
                <a:solidFill>
                  <a:srgbClr val="3045FD"/>
                </a:solidFill>
                <a:latin typeface="微软雅黑"/>
                <a:ea typeface="微软雅黑"/>
              </a:rPr>
              <a:t>章  中医胎漏护理的注意事项</a:t>
            </a:r>
            <a:endParaRPr lang="en-US" sz="2400" b="0" strike="noStrike" spc="-1">
              <a:solidFill>
                <a:srgbClr val="000000"/>
              </a:solidFill>
              <a:latin typeface="Arial"/>
            </a:endParaRPr>
          </a:p>
          <a:p>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5</a:t>
            </a:r>
            <a:r>
              <a:rPr lang="zh-CN" sz="2400" b="1" strike="noStrike" spc="-1">
                <a:solidFill>
                  <a:srgbClr val="3045FD"/>
                </a:solidFill>
                <a:latin typeface="微软雅黑"/>
                <a:ea typeface="微软雅黑"/>
              </a:rPr>
              <a:t>章  典型病例分享</a:t>
            </a:r>
            <a:endParaRPr lang="en-US" sz="2400" b="0" strike="noStrike" spc="-1">
              <a:solidFill>
                <a:srgbClr val="000000"/>
              </a:solidFill>
              <a:latin typeface="Arial"/>
            </a:endParaRPr>
          </a:p>
          <a:p>
            <a:pPr defTabSz="914400">
              <a:lnSpc>
                <a:spcPct val="100000"/>
              </a:lnSpc>
            </a:pPr>
            <a:r>
              <a:rPr lang="zh-CN" sz="2400" b="1" strike="noStrike" spc="-1">
                <a:solidFill>
                  <a:srgbClr val="3045FD"/>
                </a:solidFill>
                <a:latin typeface="微软雅黑"/>
                <a:ea typeface="微软雅黑"/>
              </a:rPr>
              <a:t>第</a:t>
            </a:r>
            <a:r>
              <a:rPr lang="en-US" sz="2400" b="1" strike="noStrike" spc="-1">
                <a:solidFill>
                  <a:srgbClr val="3045FD"/>
                </a:solidFill>
                <a:latin typeface="微软雅黑"/>
                <a:ea typeface="微软雅黑"/>
              </a:rPr>
              <a:t>6</a:t>
            </a:r>
            <a:r>
              <a:rPr lang="zh-CN" sz="2400" b="1" strike="noStrike" spc="-1">
                <a:solidFill>
                  <a:srgbClr val="3045FD"/>
                </a:solidFill>
                <a:latin typeface="微软雅黑"/>
                <a:ea typeface="微软雅黑"/>
              </a:rPr>
              <a:t>章  总结与展望</a:t>
            </a:r>
            <a:endParaRPr lang="en-US" sz="2400" b="0" strike="noStrike" spc="-1">
              <a:solidFill>
                <a:srgbClr val="000000"/>
              </a:solidFill>
              <a:latin typeface="Arial"/>
            </a:endParaRPr>
          </a:p>
        </p:txBody>
      </p:sp>
      <p:sp>
        <p:nvSpPr>
          <p:cNvPr id="79" name="TextBox 5"/>
          <p:cNvSpPr/>
          <p:nvPr/>
        </p:nvSpPr>
        <p:spPr>
          <a:xfrm>
            <a:off x="1302840" y="200376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rgbClr val="FFFFFF"/>
                </a:solidFill>
                <a:latin typeface="微软雅黑"/>
                <a:ea typeface="微软雅黑"/>
              </a:rPr>
              <a:t>contents</a:t>
            </a:r>
            <a:endParaRPr lang="en-US" sz="2700" b="0" strike="noStrike" spc="-1">
              <a:solidFill>
                <a:srgbClr val="000000"/>
              </a:solidFill>
              <a:latin typeface="Arial"/>
            </a:endParaRPr>
          </a:p>
        </p:txBody>
      </p:sp>
      <p:sp>
        <p:nvSpPr>
          <p:cNvPr id="80" name="AutoShape 7"/>
          <p:cNvSpPr/>
          <p:nvPr/>
        </p:nvSpPr>
        <p:spPr>
          <a:xfrm>
            <a:off x="1130724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1" name="AutoShape 8"/>
          <p:cNvSpPr/>
          <p:nvPr/>
        </p:nvSpPr>
        <p:spPr>
          <a:xfrm>
            <a:off x="11736360" y="3322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2" name="AutoShape 9"/>
          <p:cNvSpPr/>
          <p:nvPr/>
        </p:nvSpPr>
        <p:spPr>
          <a:xfrm>
            <a:off x="11346480" y="3322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3" name="AutoShape 10"/>
          <p:cNvSpPr/>
          <p:nvPr/>
        </p:nvSpPr>
        <p:spPr>
          <a:xfrm>
            <a:off x="1130724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4" name="AutoShape 11"/>
          <p:cNvSpPr/>
          <p:nvPr/>
        </p:nvSpPr>
        <p:spPr>
          <a:xfrm>
            <a:off x="11736360" y="50868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5" name="AutoShape 12"/>
          <p:cNvSpPr/>
          <p:nvPr/>
        </p:nvSpPr>
        <p:spPr>
          <a:xfrm>
            <a:off x="11346480" y="50868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
        <p:nvSpPr>
          <p:cNvPr id="86" name="AutoShape 13"/>
          <p:cNvSpPr/>
          <p:nvPr/>
        </p:nvSpPr>
        <p:spPr>
          <a:xfrm>
            <a:off x="1130724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7" name="AutoShape 14"/>
          <p:cNvSpPr/>
          <p:nvPr/>
        </p:nvSpPr>
        <p:spPr>
          <a:xfrm>
            <a:off x="11736360" y="684720"/>
            <a:ext cx="89280" cy="86040"/>
          </a:xfrm>
          <a:prstGeom prst="ellipse">
            <a:avLst/>
          </a:prstGeom>
          <a:solidFill>
            <a:srgbClr val="3045FD"/>
          </a:solidFill>
          <a:ln w="0">
            <a:noFill/>
          </a:ln>
        </p:spPr>
        <p:style>
          <a:lnRef idx="0"/>
          <a:fillRef idx="0"/>
          <a:effectRef idx="0"/>
          <a:fontRef idx="minor"/>
        </p:style>
        <p:txBody>
          <a:bodyPr lIns="90000" tIns="15840" rIns="90000" bIns="15840" anchor="t">
            <a:noAutofit/>
          </a:bodyPr>
          <a:lstStyle/>
          <a:p>
            <a:endParaRPr lang="en-US" sz="1800" b="0" strike="noStrike" spc="-1">
              <a:solidFill>
                <a:srgbClr val="FFFFFF"/>
              </a:solidFill>
              <a:latin typeface="Arial"/>
            </a:endParaRPr>
          </a:p>
        </p:txBody>
      </p:sp>
      <p:sp>
        <p:nvSpPr>
          <p:cNvPr id="88" name="AutoShape 15"/>
          <p:cNvSpPr/>
          <p:nvPr/>
        </p:nvSpPr>
        <p:spPr>
          <a:xfrm>
            <a:off x="11346480" y="684720"/>
            <a:ext cx="435960" cy="86040"/>
          </a:xfrm>
          <a:prstGeom prst="rect">
            <a:avLst/>
          </a:prstGeom>
          <a:solidFill>
            <a:srgbClr val="3045FD"/>
          </a:solidFill>
          <a:ln w="0">
            <a:noFill/>
          </a:ln>
        </p:spPr>
        <p:style>
          <a:lnRef idx="0"/>
          <a:fillRef idx="0"/>
          <a:effectRef idx="0"/>
          <a:fontRef idx="minor"/>
        </p:style>
        <p:txBody>
          <a:bodyPr lIns="90000" tIns="41400" rIns="90000" bIns="41400" anchor="t">
            <a:noAutofit/>
          </a:bodyPr>
          <a:lstStyle/>
          <a:p>
            <a:endParaRPr lang="en-US" sz="18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01</a:t>
            </a:r>
            <a:endParaRPr lang="en-US" sz="7600" b="0" strike="noStrike" spc="148">
              <a:solidFill>
                <a:schemeClr val="dk1">
                  <a:lumMod val="65000"/>
                  <a:lumOff val="35000"/>
                </a:schemeClr>
              </a:solidFill>
              <a:latin typeface="Arial"/>
            </a:endParaRPr>
          </a:p>
        </p:txBody>
      </p:sp>
      <p:sp>
        <p:nvSpPr>
          <p:cNvPr id="9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第一章 中医胎漏护理查房简介</a:t>
            </a:r>
            <a:endParaRPr lang="en-US" sz="5200" b="0" strike="noStrike" spc="-1">
              <a:solidFill>
                <a:schemeClr val="dk1"/>
              </a:solidFill>
              <a:latin typeface="Arial"/>
            </a:endParaRPr>
          </a:p>
        </p:txBody>
      </p:sp>
      <p:sp>
        <p:nvSpPr>
          <p:cNvPr id="9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10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胎漏的定义</a:t>
            </a:r>
            <a:endParaRPr lang="en-US" sz="3600" b="0" strike="noStrike" spc="-1">
              <a:solidFill>
                <a:srgbClr val="000000"/>
              </a:solidFill>
              <a:latin typeface="Arial"/>
            </a:endParaRPr>
          </a:p>
        </p:txBody>
      </p:sp>
      <p:sp>
        <p:nvSpPr>
          <p:cNvPr id="10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胎漏是指孕妇在怀孕期间遭受外伤导致腹中胎儿过早妊娠而流产的情况。胎漏对孕妇和胎儿都有很大的危害，需要及时护理和处理。</a:t>
            </a:r>
            <a:endParaRPr lang="en-US" sz="1800" b="0" strike="noStrike" spc="-1">
              <a:solidFill>
                <a:srgbClr val="000000"/>
              </a:solidFill>
              <a:latin typeface="Arial"/>
            </a:endParaRPr>
          </a:p>
        </p:txBody>
      </p:sp>
      <p:sp>
        <p:nvSpPr>
          <p:cNvPr id="10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4" name="Group 15"/>
          <p:cNvGrpSpPr/>
          <p:nvPr/>
        </p:nvGrpSpPr>
        <p:grpSpPr>
          <a:xfrm>
            <a:off x="431640" y="396000"/>
            <a:ext cx="514800" cy="439200"/>
            <a:chOff x="431640" y="396000"/>
            <a:chExt cx="514800" cy="439200"/>
          </a:xfrm>
        </p:grpSpPr>
        <p:sp>
          <p:nvSpPr>
            <p:cNvPr id="10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0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0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0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0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1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1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1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1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1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2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2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2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2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2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2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6" name="AutoShape 3"/>
          <p:cNvSpPr/>
          <p:nvPr/>
        </p:nvSpPr>
        <p:spPr>
          <a:xfrm>
            <a:off x="385344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7" name="AutoShape 4"/>
          <p:cNvSpPr/>
          <p:nvPr/>
        </p:nvSpPr>
        <p:spPr>
          <a:xfrm>
            <a:off x="385344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28" name="AutoShape 7"/>
          <p:cNvSpPr/>
          <p:nvPr/>
        </p:nvSpPr>
        <p:spPr>
          <a:xfrm>
            <a:off x="787320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29" name="AutoShape 8"/>
          <p:cNvSpPr/>
          <p:nvPr/>
        </p:nvSpPr>
        <p:spPr>
          <a:xfrm>
            <a:off x="787320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0" name="AutoShape 10"/>
          <p:cNvSpPr/>
          <p:nvPr/>
        </p:nvSpPr>
        <p:spPr>
          <a:xfrm>
            <a:off x="385344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1" name="AutoShape 11"/>
          <p:cNvSpPr/>
          <p:nvPr/>
        </p:nvSpPr>
        <p:spPr>
          <a:xfrm>
            <a:off x="385344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2" name="AutoShape 13"/>
          <p:cNvSpPr/>
          <p:nvPr/>
        </p:nvSpPr>
        <p:spPr>
          <a:xfrm>
            <a:off x="787320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33" name="AutoShape 14"/>
          <p:cNvSpPr/>
          <p:nvPr/>
        </p:nvSpPr>
        <p:spPr>
          <a:xfrm>
            <a:off x="787320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34"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7984440" y="1557720"/>
            <a:ext cx="3362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观察脉象</a:t>
            </a:r>
            <a:endParaRPr lang="en-US" sz="2000" b="0" strike="noStrike" spc="-1">
              <a:solidFill>
                <a:srgbClr val="000000"/>
              </a:solidFill>
              <a:latin typeface="Arial"/>
            </a:endParaRPr>
          </a:p>
        </p:txBody>
      </p:sp>
      <p:sp>
        <p:nvSpPr>
          <p:cNvPr id="136"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仔细观察孕妇的脉象变化</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判断气血流畅情况</a:t>
            </a:r>
            <a:endParaRPr lang="en-US" sz="1600" b="0" strike="noStrike" spc="-1">
              <a:solidFill>
                <a:srgbClr val="000000"/>
              </a:solidFill>
              <a:latin typeface="Arial"/>
            </a:endParaRPr>
          </a:p>
        </p:txBody>
      </p:sp>
      <p:sp>
        <p:nvSpPr>
          <p:cNvPr id="137"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3992400" y="410904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询问孕妇</a:t>
            </a:r>
            <a:endParaRPr lang="en-US" sz="2000" b="0" strike="noStrike" spc="-1">
              <a:solidFill>
                <a:srgbClr val="000000"/>
              </a:solidFill>
              <a:latin typeface="Arial"/>
            </a:endParaRPr>
          </a:p>
        </p:txBody>
      </p:sp>
      <p:sp>
        <p:nvSpPr>
          <p:cNvPr id="139"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了解孕妇的饮食习惯和作息规律</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询问孕妇有无不适感受等</a:t>
            </a:r>
            <a:endParaRPr lang="en-US" sz="1600" b="0" strike="noStrike" spc="-1">
              <a:solidFill>
                <a:srgbClr val="000000"/>
              </a:solidFill>
              <a:latin typeface="Arial"/>
            </a:endParaRPr>
          </a:p>
        </p:txBody>
      </p:sp>
      <p:sp>
        <p:nvSpPr>
          <p:cNvPr id="140"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8046720" y="4109040"/>
            <a:ext cx="33004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检查化验</a:t>
            </a:r>
            <a:endParaRPr lang="en-US" sz="2000" b="0" strike="noStrike" spc="-1">
              <a:solidFill>
                <a:srgbClr val="000000"/>
              </a:solidFill>
              <a:latin typeface="Arial"/>
            </a:endParaRPr>
          </a:p>
        </p:txBody>
      </p:sp>
      <p:sp>
        <p:nvSpPr>
          <p:cNvPr id="142"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可针对具体症状进行必要的化验检查</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辅助判断孕妇的身体状况</a:t>
            </a:r>
            <a:endParaRPr lang="en-US" sz="1600" b="0" strike="noStrike" spc="-1">
              <a:solidFill>
                <a:srgbClr val="000000"/>
              </a:solidFill>
              <a:latin typeface="Arial"/>
            </a:endParaRPr>
          </a:p>
        </p:txBody>
      </p:sp>
      <p:sp>
        <p:nvSpPr>
          <p:cNvPr id="143"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查房方式</a:t>
            </a:r>
            <a:endParaRPr lang="en-US" sz="3000" b="0" strike="noStrike" spc="-1">
              <a:solidFill>
                <a:schemeClr val="dk1"/>
              </a:solidFill>
              <a:latin typeface="Arial"/>
            </a:endParaRPr>
          </a:p>
        </p:txBody>
      </p:sp>
      <p:sp>
        <p:nvSpPr>
          <p:cNvPr id="144"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3992400" y="1557720"/>
            <a:ext cx="3441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查看身体状况</a:t>
            </a:r>
            <a:endParaRPr lang="en-US" sz="2000" b="0" strike="noStrike" spc="-1">
              <a:solidFill>
                <a:srgbClr val="000000"/>
              </a:solidFill>
              <a:latin typeface="Arial"/>
            </a:endParaRPr>
          </a:p>
        </p:txBody>
      </p:sp>
      <p:sp>
        <p:nvSpPr>
          <p:cNvPr id="146"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lt1"/>
                </a:solidFill>
                <a:latin typeface="微软雅黑"/>
                <a:ea typeface="微软雅黑"/>
              </a:rPr>
              <a:t>仔细观察孕妇的面色、眼神等表情特征</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lt1"/>
                </a:solidFill>
                <a:latin typeface="微软雅黑"/>
                <a:ea typeface="微软雅黑"/>
              </a:rPr>
              <a:t>检查孕妇的体温、血压等生理指标</a:t>
            </a:r>
            <a:endParaRPr lang="en-US" sz="1600" b="0" strike="noStrike" spc="-1">
              <a:solidFill>
                <a:srgbClr val="000000"/>
              </a:solidFill>
              <a:latin typeface="Arial"/>
            </a:endParaRPr>
          </a:p>
        </p:txBody>
      </p:sp>
      <p:grpSp>
        <p:nvGrpSpPr>
          <p:cNvPr id="147" name="Group 15"/>
          <p:cNvGrpSpPr/>
          <p:nvPr/>
        </p:nvGrpSpPr>
        <p:grpSpPr>
          <a:xfrm>
            <a:off x="435960" y="378720"/>
            <a:ext cx="515160" cy="439560"/>
            <a:chOff x="435960" y="378720"/>
            <a:chExt cx="515160" cy="439560"/>
          </a:xfrm>
        </p:grpSpPr>
        <p:sp>
          <p:nvSpPr>
            <p:cNvPr id="14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4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5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5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5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5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5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6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6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6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6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6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168"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169" name="AutoShape 3"/>
          <p:cNvSpPr/>
          <p:nvPr/>
        </p:nvSpPr>
        <p:spPr>
          <a:xfrm>
            <a:off x="304920" y="1631880"/>
            <a:ext cx="659556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70"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总结</a:t>
            </a:r>
            <a:endParaRPr lang="en-US" sz="3000" b="0" strike="noStrike" spc="-1">
              <a:solidFill>
                <a:schemeClr val="dk1"/>
              </a:solidFill>
              <a:latin typeface="Arial"/>
            </a:endParaRPr>
          </a:p>
        </p:txBody>
      </p:sp>
      <p:sp>
        <p:nvSpPr>
          <p:cNvPr id="171" name="content"/>
          <p:cNvSpPr/>
          <p:nvPr/>
        </p:nvSpPr>
        <p:spPr>
          <a:xfrm>
            <a:off x="780480" y="2049840"/>
            <a:ext cx="4956480" cy="3485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中医胎漏护理查房是对孕妇身体状况和胎儿情况进行全面检查和护理的重要环节。通过查房可以及时发现问题，给予及时护理，提高孕妇和胎儿的安全保障。</a:t>
            </a:r>
            <a:endParaRPr lang="en-US" sz="1800" b="0" strike="noStrike" spc="-1">
              <a:solidFill>
                <a:srgbClr val="000000"/>
              </a:solidFill>
              <a:latin typeface="Arial"/>
            </a:endParaRPr>
          </a:p>
        </p:txBody>
      </p:sp>
      <p:grpSp>
        <p:nvGrpSpPr>
          <p:cNvPr id="172" name="Group 15"/>
          <p:cNvGrpSpPr/>
          <p:nvPr/>
        </p:nvGrpSpPr>
        <p:grpSpPr>
          <a:xfrm>
            <a:off x="435960" y="378720"/>
            <a:ext cx="515160" cy="439560"/>
            <a:chOff x="435960" y="378720"/>
            <a:chExt cx="515160" cy="439560"/>
          </a:xfrm>
        </p:grpSpPr>
        <p:sp>
          <p:nvSpPr>
            <p:cNvPr id="173"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4"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75"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76"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77"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78"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79"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0"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1"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2"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3"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4"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85"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86"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87"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188"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189"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190"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191"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192"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193" name="图片 99" descr="C:/Users/Administrator/Desktop/ppt模板/图片素材/QQ截图20240309233835.pngQQ截图20240309233835"/>
          <p:cNvPicPr/>
          <p:nvPr/>
        </p:nvPicPr>
        <p:blipFill>
          <a:blip r:embed="rId3"/>
          <a:srcRect t="20386" b="20386"/>
          <a:stretch>
            <a:fillRect/>
          </a:stretch>
        </p:blipFill>
        <p:spPr>
          <a:xfrm>
            <a:off x="6095880" y="1329840"/>
            <a:ext cx="5830920" cy="3636360"/>
          </a:xfrm>
          <a:prstGeom prst="rect">
            <a:avLst/>
          </a:prstGeom>
          <a:ln w="9525">
            <a:noFill/>
          </a:ln>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02</a:t>
            </a:r>
            <a:endParaRPr lang="en-US" sz="7600" b="0" strike="noStrike" spc="148">
              <a:solidFill>
                <a:schemeClr val="dk1">
                  <a:lumMod val="65000"/>
                  <a:lumOff val="35000"/>
                </a:schemeClr>
              </a:solidFill>
              <a:latin typeface="Arial"/>
            </a:endParaRPr>
          </a:p>
        </p:txBody>
      </p:sp>
      <p:sp>
        <p:nvSpPr>
          <p:cNvPr id="195"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2</a:t>
            </a:r>
            <a:r>
              <a:rPr lang="zh-CN" sz="5200" b="1" strike="noStrike" spc="299">
                <a:solidFill>
                  <a:srgbClr val="3045FD"/>
                </a:solidFill>
                <a:latin typeface="Arial"/>
                <a:ea typeface="微软雅黑"/>
              </a:rPr>
              <a:t>章 胎漏的症状和体征</a:t>
            </a:r>
            <a:endParaRPr lang="en-US" sz="5200" b="0" strike="noStrike" spc="-1">
              <a:solidFill>
                <a:schemeClr val="dk1"/>
              </a:solidFill>
              <a:latin typeface="Arial"/>
            </a:endParaRPr>
          </a:p>
        </p:txBody>
      </p:sp>
      <p:sp>
        <p:nvSpPr>
          <p:cNvPr id="19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7"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9"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00"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1"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2"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3"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4"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胎漏症状</a:t>
            </a:r>
            <a:endParaRPr lang="en-US" sz="3600" b="0" strike="noStrike" spc="-1">
              <a:solidFill>
                <a:srgbClr val="000000"/>
              </a:solidFill>
              <a:latin typeface="Arial"/>
            </a:endParaRPr>
          </a:p>
        </p:txBody>
      </p:sp>
      <p:sp>
        <p:nvSpPr>
          <p:cNvPr id="207"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胎漏症状主要表现为腹痛、阴道出血、腹部不适等。孕妇在出现这些症状时需要及时就医并进行必要的护理。</a:t>
            </a:r>
            <a:endParaRPr lang="en-US" sz="1800" b="0" strike="noStrike" spc="-1">
              <a:solidFill>
                <a:srgbClr val="000000"/>
              </a:solidFill>
              <a:latin typeface="Arial"/>
            </a:endParaRPr>
          </a:p>
        </p:txBody>
      </p:sp>
      <p:sp>
        <p:nvSpPr>
          <p:cNvPr id="20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9" name="Group 15"/>
          <p:cNvGrpSpPr/>
          <p:nvPr/>
        </p:nvGrpSpPr>
        <p:grpSpPr>
          <a:xfrm>
            <a:off x="431640" y="396000"/>
            <a:ext cx="514800" cy="439200"/>
            <a:chOff x="431640" y="396000"/>
            <a:chExt cx="514800" cy="439200"/>
          </a:xfrm>
        </p:grpSpPr>
        <p:sp>
          <p:nvSpPr>
            <p:cNvPr id="210"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1"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2"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3"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4"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15"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16"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17"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18"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19"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0"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1"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2"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3"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4"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25"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26"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27"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28"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29"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30"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31" name="AutoShape 3"/>
          <p:cNvSpPr/>
          <p:nvPr/>
        </p:nvSpPr>
        <p:spPr>
          <a:xfrm>
            <a:off x="385344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2" name="AutoShape 4"/>
          <p:cNvSpPr/>
          <p:nvPr/>
        </p:nvSpPr>
        <p:spPr>
          <a:xfrm>
            <a:off x="385344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7"/>
          <p:cNvSpPr/>
          <p:nvPr/>
        </p:nvSpPr>
        <p:spPr>
          <a:xfrm>
            <a:off x="7873200" y="168156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4" name="AutoShape 8"/>
          <p:cNvSpPr/>
          <p:nvPr/>
        </p:nvSpPr>
        <p:spPr>
          <a:xfrm>
            <a:off x="7873200" y="130104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5" name="AutoShape 10"/>
          <p:cNvSpPr/>
          <p:nvPr/>
        </p:nvSpPr>
        <p:spPr>
          <a:xfrm>
            <a:off x="385344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6" name="AutoShape 11"/>
          <p:cNvSpPr/>
          <p:nvPr/>
        </p:nvSpPr>
        <p:spPr>
          <a:xfrm>
            <a:off x="385344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7" name="AutoShape 13"/>
          <p:cNvSpPr/>
          <p:nvPr/>
        </p:nvSpPr>
        <p:spPr>
          <a:xfrm>
            <a:off x="7873200" y="4213080"/>
            <a:ext cx="3657240" cy="1989360"/>
          </a:xfrm>
          <a:prstGeom prst="rect">
            <a:avLst/>
          </a:prstGeom>
          <a:solidFill>
            <a:schemeClr val="accent1">
              <a:lumMod val="60000"/>
              <a:lumOff val="4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38" name="AutoShape 14"/>
          <p:cNvSpPr/>
          <p:nvPr/>
        </p:nvSpPr>
        <p:spPr>
          <a:xfrm>
            <a:off x="7873200" y="3895200"/>
            <a:ext cx="3657240" cy="718920"/>
          </a:xfrm>
          <a:prstGeom prst="roundRect">
            <a:avLst>
              <a:gd name="adj" fmla="val 16667"/>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9" name="矩形 28"/>
          <p:cNvSpPr/>
          <p:nvPr/>
        </p:nvSpPr>
        <p:spPr>
          <a:xfrm>
            <a:off x="354024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0" name="content.2.title"/>
          <p:cNvSpPr/>
          <p:nvPr/>
        </p:nvSpPr>
        <p:spPr>
          <a:xfrm>
            <a:off x="7984440" y="1557720"/>
            <a:ext cx="3362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面色</a:t>
            </a:r>
            <a:endParaRPr lang="en-US" sz="2000" b="0" strike="noStrike" spc="-1">
              <a:solidFill>
                <a:srgbClr val="000000"/>
              </a:solidFill>
              <a:latin typeface="Arial"/>
            </a:endParaRPr>
          </a:p>
        </p:txBody>
      </p:sp>
      <p:sp>
        <p:nvSpPr>
          <p:cNvPr id="241" name="content.2.content"/>
          <p:cNvSpPr/>
          <p:nvPr/>
        </p:nvSpPr>
        <p:spPr>
          <a:xfrm>
            <a:off x="7984440" y="2090880"/>
            <a:ext cx="343368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观察孕妇面色是否苍白</a:t>
            </a:r>
            <a:endParaRPr lang="en-US" sz="1600" b="0" strike="noStrike" spc="-1">
              <a:solidFill>
                <a:srgbClr val="000000"/>
              </a:solidFill>
              <a:latin typeface="Arial"/>
            </a:endParaRPr>
          </a:p>
        </p:txBody>
      </p:sp>
      <p:sp>
        <p:nvSpPr>
          <p:cNvPr id="242" name="矩形 33"/>
          <p:cNvSpPr/>
          <p:nvPr/>
        </p:nvSpPr>
        <p:spPr>
          <a:xfrm>
            <a:off x="620856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3" name="content.3.title"/>
          <p:cNvSpPr/>
          <p:nvPr/>
        </p:nvSpPr>
        <p:spPr>
          <a:xfrm>
            <a:off x="3992400" y="4109040"/>
            <a:ext cx="33386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舌苔</a:t>
            </a:r>
            <a:endParaRPr lang="en-US" sz="2000" b="0" strike="noStrike" spc="-1">
              <a:solidFill>
                <a:srgbClr val="000000"/>
              </a:solidFill>
              <a:latin typeface="Arial"/>
            </a:endParaRPr>
          </a:p>
        </p:txBody>
      </p:sp>
      <p:sp>
        <p:nvSpPr>
          <p:cNvPr id="244" name="content.3.content"/>
          <p:cNvSpPr/>
          <p:nvPr/>
        </p:nvSpPr>
        <p:spPr>
          <a:xfrm>
            <a:off x="3991680" y="4732560"/>
            <a:ext cx="3338640" cy="1361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观察舌苔的厚薄和颜色</a:t>
            </a:r>
            <a:endParaRPr lang="en-US" sz="1600" b="0" strike="noStrike" spc="-1">
              <a:solidFill>
                <a:srgbClr val="000000"/>
              </a:solidFill>
              <a:latin typeface="Arial"/>
            </a:endParaRPr>
          </a:p>
        </p:txBody>
      </p:sp>
      <p:sp>
        <p:nvSpPr>
          <p:cNvPr id="245" name="矩形 38"/>
          <p:cNvSpPr/>
          <p:nvPr/>
        </p:nvSpPr>
        <p:spPr>
          <a:xfrm>
            <a:off x="8942040" y="14752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46" name="content.4.title"/>
          <p:cNvSpPr/>
          <p:nvPr/>
        </p:nvSpPr>
        <p:spPr>
          <a:xfrm>
            <a:off x="8046720" y="4109040"/>
            <a:ext cx="330048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247" name="content.4.content"/>
          <p:cNvSpPr/>
          <p:nvPr/>
        </p:nvSpPr>
        <p:spPr>
          <a:xfrm>
            <a:off x="8046720" y="4669920"/>
            <a:ext cx="3371400" cy="142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lt1"/>
                </a:solidFill>
                <a:latin typeface="微软雅黑"/>
                <a:ea typeface="微软雅黑"/>
              </a:rPr>
              <a:t> </a:t>
            </a:r>
            <a:endParaRPr lang="en-US" sz="1600" b="0" strike="noStrike" spc="-1">
              <a:solidFill>
                <a:srgbClr val="000000"/>
              </a:solidFill>
              <a:latin typeface="Arial"/>
            </a:endParaRPr>
          </a:p>
        </p:txBody>
      </p:sp>
      <p:sp>
        <p:nvSpPr>
          <p:cNvPr id="248"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3045FD"/>
                </a:solidFill>
                <a:latin typeface="Arial"/>
                <a:ea typeface="微软雅黑"/>
              </a:rPr>
              <a:t>体征如何辨识</a:t>
            </a:r>
            <a:endParaRPr lang="en-US" sz="3000" b="0" strike="noStrike" spc="-1">
              <a:solidFill>
                <a:schemeClr val="dk1"/>
              </a:solidFill>
              <a:latin typeface="Arial"/>
            </a:endParaRPr>
          </a:p>
        </p:txBody>
      </p:sp>
      <p:sp>
        <p:nvSpPr>
          <p:cNvPr id="249" name="矩形 19"/>
          <p:cNvSpPr/>
          <p:nvPr/>
        </p:nvSpPr>
        <p:spPr>
          <a:xfrm>
            <a:off x="729720" y="14752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0" name="content.1.title"/>
          <p:cNvSpPr/>
          <p:nvPr/>
        </p:nvSpPr>
        <p:spPr>
          <a:xfrm>
            <a:off x="3992400" y="1557720"/>
            <a:ext cx="3441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脉象</a:t>
            </a:r>
            <a:endParaRPr lang="en-US" sz="2000" b="0" strike="noStrike" spc="-1">
              <a:solidFill>
                <a:srgbClr val="000000"/>
              </a:solidFill>
              <a:latin typeface="Arial"/>
            </a:endParaRPr>
          </a:p>
        </p:txBody>
      </p:sp>
      <p:sp>
        <p:nvSpPr>
          <p:cNvPr id="251" name="content.1.content"/>
          <p:cNvSpPr/>
          <p:nvPr/>
        </p:nvSpPr>
        <p:spPr>
          <a:xfrm>
            <a:off x="3991680" y="2090880"/>
            <a:ext cx="3338640" cy="14479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600" b="0" strike="noStrike" spc="-1">
                <a:solidFill>
                  <a:schemeClr val="lt1"/>
                </a:solidFill>
                <a:latin typeface="微软雅黑"/>
                <a:ea typeface="微软雅黑"/>
              </a:rPr>
              <a:t>观察脉搏的频率和强弱</a:t>
            </a:r>
            <a:endParaRPr lang="en-US" sz="1600" b="0" strike="noStrike" spc="-1">
              <a:solidFill>
                <a:srgbClr val="000000"/>
              </a:solidFill>
              <a:latin typeface="Arial"/>
            </a:endParaRPr>
          </a:p>
        </p:txBody>
      </p:sp>
      <p:grpSp>
        <p:nvGrpSpPr>
          <p:cNvPr id="252" name="Group 15"/>
          <p:cNvGrpSpPr/>
          <p:nvPr/>
        </p:nvGrpSpPr>
        <p:grpSpPr>
          <a:xfrm>
            <a:off x="435960" y="378720"/>
            <a:ext cx="515160" cy="439560"/>
            <a:chOff x="435960" y="378720"/>
            <a:chExt cx="515160" cy="439560"/>
          </a:xfrm>
        </p:grpSpPr>
        <p:sp>
          <p:nvSpPr>
            <p:cNvPr id="253"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4"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55"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56"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57"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58"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59"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0"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1"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2"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3"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4"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65"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66"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67"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68"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69"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70"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71"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72"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273" name="Picture 4"/>
          <p:cNvSpPr/>
          <p:nvPr/>
        </p:nvSpPr>
        <p:spPr>
          <a:xfrm>
            <a:off x="139680" y="1806480"/>
            <a:ext cx="3119400" cy="415944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alphaModFix amt="78000"/>
          </a:blip>
          <a:stretch>
            <a:fillRect/>
          </a:stretch>
        </a:blipFill>
      </p:bgPr>
    </p:bg>
    <p:spTree>
      <p:nvGrpSpPr>
        <p:cNvPr id="1" name=""/>
        <p:cNvGrpSpPr/>
        <p:nvPr/>
      </p:nvGrpSpPr>
      <p:grpSpPr>
        <a:xfrm>
          <a:off x="0" y="0"/>
          <a:ext cx="0" cy="0"/>
        </a:xfrm>
      </p:grpSpPr>
      <p:sp>
        <p:nvSpPr>
          <p:cNvPr id="274" name="AutoShape 3"/>
          <p:cNvSpPr/>
          <p:nvPr/>
        </p:nvSpPr>
        <p:spPr>
          <a:xfrm>
            <a:off x="6866280" y="1243800"/>
            <a:ext cx="5325480" cy="488160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5" name="PlaceHolder 1"/>
          <p:cNvSpPr>
            <a:spLocks noGrp="1"/>
          </p:cNvSpPr>
          <p:nvPr>
            <p:ph type="title" idx="4294967295"/>
          </p:nvPr>
        </p:nvSpPr>
        <p:spPr>
          <a:xfrm>
            <a:off x="1035720" y="306000"/>
            <a:ext cx="904068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3045FD"/>
                </a:solidFill>
                <a:latin typeface="Arial"/>
                <a:ea typeface="微软雅黑"/>
              </a:rPr>
              <a:t>胎漏症状的重要性</a:t>
            </a:r>
            <a:endParaRPr lang="en-US" sz="3000" b="0" strike="noStrike" spc="-1">
              <a:solidFill>
                <a:schemeClr val="dk1"/>
              </a:solidFill>
              <a:latin typeface="Arial"/>
            </a:endParaRPr>
          </a:p>
        </p:txBody>
      </p:sp>
      <p:sp>
        <p:nvSpPr>
          <p:cNvPr id="276" name="content"/>
          <p:cNvSpPr/>
          <p:nvPr/>
        </p:nvSpPr>
        <p:spPr>
          <a:xfrm>
            <a:off x="7780680" y="1536120"/>
            <a:ext cx="4036320" cy="37854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lt1"/>
                </a:solidFill>
                <a:latin typeface="微软雅黑"/>
                <a:ea typeface="微软雅黑"/>
              </a:rPr>
              <a:t>胎漏症状和体征的及时识别对孕妇和胎儿的健康至关重要。在查房过程中，要认真观察和记录每位孕妇的症状和体征，以便及时采取措施进行干预和治疗。</a:t>
            </a:r>
            <a:endParaRPr lang="en-US" sz="1800" b="0" strike="noStrike" spc="-1">
              <a:solidFill>
                <a:srgbClr val="000000"/>
              </a:solidFill>
              <a:latin typeface="Arial"/>
            </a:endParaRPr>
          </a:p>
        </p:txBody>
      </p:sp>
      <p:grpSp>
        <p:nvGrpSpPr>
          <p:cNvPr id="277" name="Group 15"/>
          <p:cNvGrpSpPr/>
          <p:nvPr/>
        </p:nvGrpSpPr>
        <p:grpSpPr>
          <a:xfrm>
            <a:off x="435960" y="378720"/>
            <a:ext cx="515160" cy="439560"/>
            <a:chOff x="435960" y="378720"/>
            <a:chExt cx="515160" cy="439560"/>
          </a:xfrm>
        </p:grpSpPr>
        <p:sp>
          <p:nvSpPr>
            <p:cNvPr id="278" name="AutoShape 16"/>
            <p:cNvSpPr/>
            <p:nvPr/>
          </p:nvSpPr>
          <p:spPr>
            <a:xfrm>
              <a:off x="435960" y="378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79" name="AutoShape 17"/>
            <p:cNvSpPr/>
            <p:nvPr/>
          </p:nvSpPr>
          <p:spPr>
            <a:xfrm>
              <a:off x="555840" y="385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0" name="AutoShape 18"/>
            <p:cNvSpPr/>
            <p:nvPr/>
          </p:nvSpPr>
          <p:spPr>
            <a:xfrm>
              <a:off x="669960" y="387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1" name="AutoShape 19"/>
            <p:cNvSpPr/>
            <p:nvPr/>
          </p:nvSpPr>
          <p:spPr>
            <a:xfrm>
              <a:off x="780840" y="396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2" name="AutoShape 20"/>
            <p:cNvSpPr/>
            <p:nvPr/>
          </p:nvSpPr>
          <p:spPr>
            <a:xfrm>
              <a:off x="885960" y="39204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3" name="AutoShape 21"/>
            <p:cNvSpPr/>
            <p:nvPr/>
          </p:nvSpPr>
          <p:spPr>
            <a:xfrm>
              <a:off x="435960" y="496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4" name="AutoShape 22"/>
            <p:cNvSpPr/>
            <p:nvPr/>
          </p:nvSpPr>
          <p:spPr>
            <a:xfrm>
              <a:off x="555840" y="5032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85" name="AutoShape 23"/>
            <p:cNvSpPr/>
            <p:nvPr/>
          </p:nvSpPr>
          <p:spPr>
            <a:xfrm>
              <a:off x="669960" y="504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86" name="AutoShape 24"/>
            <p:cNvSpPr/>
            <p:nvPr/>
          </p:nvSpPr>
          <p:spPr>
            <a:xfrm>
              <a:off x="780840" y="513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87" name="AutoShape 25"/>
            <p:cNvSpPr/>
            <p:nvPr/>
          </p:nvSpPr>
          <p:spPr>
            <a:xfrm>
              <a:off x="885960" y="509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88" name="AutoShape 26"/>
            <p:cNvSpPr/>
            <p:nvPr/>
          </p:nvSpPr>
          <p:spPr>
            <a:xfrm>
              <a:off x="435960" y="6145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89" name="AutoShape 27"/>
            <p:cNvSpPr/>
            <p:nvPr/>
          </p:nvSpPr>
          <p:spPr>
            <a:xfrm>
              <a:off x="555840" y="621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0" name="AutoShape 28"/>
            <p:cNvSpPr/>
            <p:nvPr/>
          </p:nvSpPr>
          <p:spPr>
            <a:xfrm>
              <a:off x="669960" y="6228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1" name="AutoShape 29"/>
            <p:cNvSpPr/>
            <p:nvPr/>
          </p:nvSpPr>
          <p:spPr>
            <a:xfrm>
              <a:off x="780840" y="631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2" name="AutoShape 30"/>
            <p:cNvSpPr/>
            <p:nvPr/>
          </p:nvSpPr>
          <p:spPr>
            <a:xfrm>
              <a:off x="885960" y="627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293" name="AutoShape 31"/>
            <p:cNvSpPr/>
            <p:nvPr/>
          </p:nvSpPr>
          <p:spPr>
            <a:xfrm>
              <a:off x="435960" y="7322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294" name="AutoShape 32"/>
            <p:cNvSpPr/>
            <p:nvPr/>
          </p:nvSpPr>
          <p:spPr>
            <a:xfrm>
              <a:off x="555840" y="7387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295" name="AutoShape 33"/>
            <p:cNvSpPr/>
            <p:nvPr/>
          </p:nvSpPr>
          <p:spPr>
            <a:xfrm>
              <a:off x="669960" y="7405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296" name="AutoShape 34"/>
            <p:cNvSpPr/>
            <p:nvPr/>
          </p:nvSpPr>
          <p:spPr>
            <a:xfrm>
              <a:off x="780840" y="7495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297" name="AutoShape 35"/>
            <p:cNvSpPr/>
            <p:nvPr/>
          </p:nvSpPr>
          <p:spPr>
            <a:xfrm>
              <a:off x="885960" y="74520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pic>
        <p:nvPicPr>
          <p:cNvPr id="298" name="图片 99" descr="C:/Users/Administrator/Desktop/ppt模板/图片素材/image2709229.pngimage2709229"/>
          <p:cNvPicPr/>
          <p:nvPr/>
        </p:nvPicPr>
        <p:blipFill>
          <a:blip r:embed="rId3"/>
          <a:srcRect t="12343" b="12343"/>
          <a:stretch>
            <a:fillRect/>
          </a:stretch>
        </p:blipFill>
        <p:spPr>
          <a:xfrm>
            <a:off x="1297800" y="2489040"/>
            <a:ext cx="5830920" cy="3636360"/>
          </a:xfrm>
          <a:prstGeom prst="rect">
            <a:avLst/>
          </a:prstGeom>
          <a:ln w="9525">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99" name="PlaceHolder 1"/>
          <p:cNvSpPr>
            <a:spLocks noGrp="1"/>
          </p:cNvSpPr>
          <p:nvPr>
            <p:ph/>
          </p:nvPr>
        </p:nvSpPr>
        <p:spPr>
          <a:xfrm>
            <a:off x="2938680" y="1998360"/>
            <a:ext cx="6318360" cy="164232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7600" b="1" strike="noStrike" spc="148">
                <a:solidFill>
                  <a:srgbClr val="3045FD"/>
                </a:solidFill>
                <a:latin typeface="Arial"/>
                <a:ea typeface="微软雅黑"/>
              </a:rPr>
              <a:t>03</a:t>
            </a:r>
            <a:endParaRPr lang="en-US" sz="7600" b="0" strike="noStrike" spc="148">
              <a:solidFill>
                <a:schemeClr val="dk1">
                  <a:lumMod val="65000"/>
                  <a:lumOff val="35000"/>
                </a:schemeClr>
              </a:solidFill>
              <a:latin typeface="Arial"/>
            </a:endParaRPr>
          </a:p>
        </p:txBody>
      </p:sp>
      <p:sp>
        <p:nvSpPr>
          <p:cNvPr id="300" name="PlaceHolder 2"/>
          <p:cNvSpPr>
            <a:spLocks noGrp="1"/>
          </p:cNvSpPr>
          <p:nvPr>
            <p:ph type="title" idx="4294967295"/>
          </p:nvPr>
        </p:nvSpPr>
        <p:spPr>
          <a:xfrm>
            <a:off x="313560" y="378900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5200" b="1" strike="noStrike" spc="299">
                <a:solidFill>
                  <a:srgbClr val="3045FD"/>
                </a:solidFill>
                <a:latin typeface="Arial"/>
                <a:ea typeface="微软雅黑"/>
              </a:rPr>
              <a:t>第</a:t>
            </a:r>
            <a:r>
              <a:rPr lang="en-US" sz="5200" b="1" strike="noStrike" spc="299">
                <a:solidFill>
                  <a:srgbClr val="3045FD"/>
                </a:solidFill>
                <a:latin typeface="Arial"/>
                <a:ea typeface="微软雅黑"/>
              </a:rPr>
              <a:t>3</a:t>
            </a:r>
            <a:r>
              <a:rPr lang="zh-CN" sz="5200" b="1" strike="noStrike" spc="299">
                <a:solidFill>
                  <a:srgbClr val="3045FD"/>
                </a:solidFill>
                <a:latin typeface="Arial"/>
                <a:ea typeface="微软雅黑"/>
              </a:rPr>
              <a:t>章 中医胎漏护理方法</a:t>
            </a:r>
            <a:endParaRPr lang="en-US" sz="5200" b="0" strike="noStrike" spc="-1">
              <a:solidFill>
                <a:schemeClr val="dk1"/>
              </a:solidFill>
              <a:latin typeface="Arial"/>
            </a:endParaRPr>
          </a:p>
        </p:txBody>
      </p:sp>
      <p:sp>
        <p:nvSpPr>
          <p:cNvPr id="3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2" name="AutoShape 3"/>
          <p:cNvSpPr/>
          <p:nvPr/>
        </p:nvSpPr>
        <p:spPr>
          <a:xfrm>
            <a:off x="472320" y="1375560"/>
            <a:ext cx="11246760" cy="4699080"/>
          </a:xfrm>
          <a:prstGeom prst="rect">
            <a:avLst/>
          </a:prstGeom>
          <a:solidFill>
            <a:srgbClr val="3045FD">
              <a:alpha val="59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3" name="AutoShape 5"/>
          <p:cNvSpPr/>
          <p:nvPr/>
        </p:nvSpPr>
        <p:spPr>
          <a:xfrm>
            <a:off x="2499480" y="6236280"/>
            <a:ext cx="921996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4" name="AutoShape 6"/>
          <p:cNvSpPr/>
          <p:nvPr/>
        </p:nvSpPr>
        <p:spPr>
          <a:xfrm>
            <a:off x="483840" y="6236280"/>
            <a:ext cx="739800" cy="66960"/>
          </a:xfrm>
          <a:prstGeom prst="rect">
            <a:avLst/>
          </a:prstGeom>
          <a:solidFill>
            <a:srgbClr val="3045FD"/>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05" name="AutoShape 7"/>
          <p:cNvSpPr/>
          <p:nvPr/>
        </p:nvSpPr>
        <p:spPr>
          <a:xfrm>
            <a:off x="1375920" y="6200640"/>
            <a:ext cx="158400" cy="158400"/>
          </a:xfrm>
          <a:prstGeom prst="ellipse">
            <a:avLst/>
          </a:prstGeom>
          <a:solidFill>
            <a:srgbClr val="3045FD"/>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6" name="AutoShape 8"/>
          <p:cNvSpPr/>
          <p:nvPr/>
        </p:nvSpPr>
        <p:spPr>
          <a:xfrm>
            <a:off x="1607040" y="6207120"/>
            <a:ext cx="146880" cy="146880"/>
          </a:xfrm>
          <a:prstGeom prst="ellipse">
            <a:avLst/>
          </a:prstGeom>
          <a:solidFill>
            <a:schemeClr val="accent1">
              <a:alpha val="8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7" name="AutoShape 9"/>
          <p:cNvSpPr/>
          <p:nvPr/>
        </p:nvSpPr>
        <p:spPr>
          <a:xfrm>
            <a:off x="1827360" y="6213960"/>
            <a:ext cx="135720" cy="135720"/>
          </a:xfrm>
          <a:prstGeom prst="ellipse">
            <a:avLst/>
          </a:prstGeom>
          <a:solidFill>
            <a:schemeClr val="accent1">
              <a:alpha val="60000"/>
            </a:scheme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08" name="AutoShape 10"/>
          <p:cNvSpPr/>
          <p:nvPr/>
        </p:nvSpPr>
        <p:spPr>
          <a:xfrm>
            <a:off x="2027160" y="6220440"/>
            <a:ext cx="124200" cy="124200"/>
          </a:xfrm>
          <a:prstGeom prst="ellipse">
            <a:avLst/>
          </a:prstGeom>
          <a:solidFill>
            <a:schemeClr val="accent1">
              <a:alpha val="40000"/>
            </a:scheme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09" name="AutoShape 11"/>
          <p:cNvSpPr/>
          <p:nvPr/>
        </p:nvSpPr>
        <p:spPr>
          <a:xfrm>
            <a:off x="2224800" y="6215040"/>
            <a:ext cx="113040" cy="113040"/>
          </a:xfrm>
          <a:prstGeom prst="ellipse">
            <a:avLst/>
          </a:prstGeom>
          <a:solidFill>
            <a:schemeClr val="accent1">
              <a:alpha val="20000"/>
            </a:scheme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1"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3045FD"/>
                </a:solidFill>
                <a:latin typeface="Arial"/>
                <a:ea typeface="微软雅黑"/>
              </a:rPr>
              <a:t>调理气血</a:t>
            </a:r>
            <a:endParaRPr lang="en-US" sz="3600" b="0" strike="noStrike" spc="-1">
              <a:solidFill>
                <a:srgbClr val="000000"/>
              </a:solidFill>
              <a:latin typeface="Arial"/>
            </a:endParaRPr>
          </a:p>
        </p:txBody>
      </p:sp>
      <p:sp>
        <p:nvSpPr>
          <p:cNvPr id="312"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中医胎漏护理的关键在于调理孕妇的气血，增强体质。通过调理气血，可以帮助孕妇提高身体的免疫力，促进健康发育。</a:t>
            </a:r>
            <a:endParaRPr lang="en-US" sz="1800" b="0" strike="noStrike" spc="-1">
              <a:solidFill>
                <a:srgbClr val="000000"/>
              </a:solidFill>
              <a:latin typeface="Arial"/>
            </a:endParaRPr>
          </a:p>
        </p:txBody>
      </p:sp>
      <p:sp>
        <p:nvSpPr>
          <p:cNvPr id="3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14" name="Group 15"/>
          <p:cNvGrpSpPr/>
          <p:nvPr/>
        </p:nvGrpSpPr>
        <p:grpSpPr>
          <a:xfrm>
            <a:off x="431640" y="396000"/>
            <a:ext cx="514800" cy="439200"/>
            <a:chOff x="431640" y="396000"/>
            <a:chExt cx="514800" cy="439200"/>
          </a:xfrm>
        </p:grpSpPr>
        <p:sp>
          <p:nvSpPr>
            <p:cNvPr id="315" name="AutoShape 16"/>
            <p:cNvSpPr/>
            <p:nvPr/>
          </p:nvSpPr>
          <p:spPr>
            <a:xfrm>
              <a:off x="431640" y="39600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16" name="AutoShape 17"/>
            <p:cNvSpPr/>
            <p:nvPr/>
          </p:nvSpPr>
          <p:spPr>
            <a:xfrm>
              <a:off x="551520" y="40248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17" name="AutoShape 18"/>
            <p:cNvSpPr/>
            <p:nvPr/>
          </p:nvSpPr>
          <p:spPr>
            <a:xfrm>
              <a:off x="665640" y="40428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18" name="AutoShape 19"/>
            <p:cNvSpPr/>
            <p:nvPr/>
          </p:nvSpPr>
          <p:spPr>
            <a:xfrm>
              <a:off x="776160" y="41328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19" name="AutoShape 20"/>
            <p:cNvSpPr/>
            <p:nvPr/>
          </p:nvSpPr>
          <p:spPr>
            <a:xfrm>
              <a:off x="881280" y="4089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0" name="AutoShape 21"/>
            <p:cNvSpPr/>
            <p:nvPr/>
          </p:nvSpPr>
          <p:spPr>
            <a:xfrm>
              <a:off x="431640" y="51372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1" name="AutoShape 22"/>
            <p:cNvSpPr/>
            <p:nvPr/>
          </p:nvSpPr>
          <p:spPr>
            <a:xfrm>
              <a:off x="551520" y="5202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2" name="AutoShape 23"/>
            <p:cNvSpPr/>
            <p:nvPr/>
          </p:nvSpPr>
          <p:spPr>
            <a:xfrm>
              <a:off x="665640" y="52200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3" name="AutoShape 24"/>
            <p:cNvSpPr/>
            <p:nvPr/>
          </p:nvSpPr>
          <p:spPr>
            <a:xfrm>
              <a:off x="776160" y="53100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4" name="AutoShape 25"/>
            <p:cNvSpPr/>
            <p:nvPr/>
          </p:nvSpPr>
          <p:spPr>
            <a:xfrm>
              <a:off x="881280" y="5266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25" name="AutoShape 26"/>
            <p:cNvSpPr/>
            <p:nvPr/>
          </p:nvSpPr>
          <p:spPr>
            <a:xfrm>
              <a:off x="431640" y="63144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26" name="AutoShape 27"/>
            <p:cNvSpPr/>
            <p:nvPr/>
          </p:nvSpPr>
          <p:spPr>
            <a:xfrm>
              <a:off x="551520" y="63792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27" name="AutoShape 28"/>
            <p:cNvSpPr/>
            <p:nvPr/>
          </p:nvSpPr>
          <p:spPr>
            <a:xfrm>
              <a:off x="665640" y="63972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28" name="AutoShape 29"/>
            <p:cNvSpPr/>
            <p:nvPr/>
          </p:nvSpPr>
          <p:spPr>
            <a:xfrm>
              <a:off x="776160" y="64872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29" name="AutoShape 30"/>
            <p:cNvSpPr/>
            <p:nvPr/>
          </p:nvSpPr>
          <p:spPr>
            <a:xfrm>
              <a:off x="881280" y="64476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sp>
          <p:nvSpPr>
            <p:cNvPr id="330" name="AutoShape 31"/>
            <p:cNvSpPr/>
            <p:nvPr/>
          </p:nvSpPr>
          <p:spPr>
            <a:xfrm>
              <a:off x="431640" y="749160"/>
              <a:ext cx="83880" cy="8388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0" rIns="90000" bIns="14400" anchor="t">
              <a:noAutofit/>
            </a:bodyPr>
            <a:lstStyle/>
            <a:p>
              <a:endParaRPr lang="en-US" sz="1800" b="0" strike="noStrike" spc="-1">
                <a:solidFill>
                  <a:srgbClr val="000000"/>
                </a:solidFill>
                <a:latin typeface="Arial"/>
              </a:endParaRPr>
            </a:p>
          </p:txBody>
        </p:sp>
        <p:sp>
          <p:nvSpPr>
            <p:cNvPr id="331" name="AutoShape 32"/>
            <p:cNvSpPr/>
            <p:nvPr/>
          </p:nvSpPr>
          <p:spPr>
            <a:xfrm>
              <a:off x="551520" y="756000"/>
              <a:ext cx="77760" cy="77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0440" rIns="90000" bIns="10440" anchor="t">
              <a:noAutofit/>
            </a:bodyPr>
            <a:lstStyle/>
            <a:p>
              <a:endParaRPr lang="en-US" sz="1800" b="0" strike="noStrike" spc="-1">
                <a:solidFill>
                  <a:srgbClr val="000000"/>
                </a:solidFill>
                <a:latin typeface="Arial"/>
              </a:endParaRPr>
            </a:p>
          </p:txBody>
        </p:sp>
        <p:sp>
          <p:nvSpPr>
            <p:cNvPr id="332" name="AutoShape 33"/>
            <p:cNvSpPr/>
            <p:nvPr/>
          </p:nvSpPr>
          <p:spPr>
            <a:xfrm>
              <a:off x="665640" y="757440"/>
              <a:ext cx="74520" cy="7452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7920" rIns="90000" bIns="7920" anchor="t">
              <a:noAutofit/>
            </a:bodyPr>
            <a:lstStyle/>
            <a:p>
              <a:endParaRPr lang="en-US" sz="1800" b="0" strike="noStrike" spc="-1">
                <a:solidFill>
                  <a:srgbClr val="000000"/>
                </a:solidFill>
                <a:latin typeface="Arial"/>
              </a:endParaRPr>
            </a:p>
          </p:txBody>
        </p:sp>
        <p:sp>
          <p:nvSpPr>
            <p:cNvPr id="333" name="AutoShape 34"/>
            <p:cNvSpPr/>
            <p:nvPr/>
          </p:nvSpPr>
          <p:spPr>
            <a:xfrm>
              <a:off x="776160" y="766440"/>
              <a:ext cx="68760" cy="687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3600" rIns="90000" bIns="3600" anchor="t">
              <a:noAutofit/>
            </a:bodyPr>
            <a:lstStyle/>
            <a:p>
              <a:endParaRPr lang="en-US" sz="1800" b="0" strike="noStrike" spc="-1">
                <a:solidFill>
                  <a:srgbClr val="000000"/>
                </a:solidFill>
                <a:latin typeface="Arial"/>
              </a:endParaRPr>
            </a:p>
          </p:txBody>
        </p:sp>
        <p:sp>
          <p:nvSpPr>
            <p:cNvPr id="334" name="AutoShape 35"/>
            <p:cNvSpPr/>
            <p:nvPr/>
          </p:nvSpPr>
          <p:spPr>
            <a:xfrm>
              <a:off x="881280" y="762480"/>
              <a:ext cx="65160" cy="65160"/>
            </a:xfrm>
            <a:prstGeom prst="ellipse">
              <a:avLst/>
            </a:prstGeom>
            <a:gradFill rotWithShape="0">
              <a:gsLst>
                <a:gs pos="0">
                  <a:srgbClr val="F6F8FC"/>
                </a:gs>
                <a:gs pos="0">
                  <a:srgbClr val="ADC0E8"/>
                </a:gs>
                <a:gs pos="100000">
                  <a:srgbClr val="3045FD"/>
                </a:gs>
              </a:gsLst>
              <a:lin ang="12960000"/>
            </a:gradFill>
            <a:ln w="0">
              <a:noFill/>
            </a:ln>
          </p:spPr>
          <p:style>
            <a:lnRef idx="0"/>
            <a:fillRef idx="0"/>
            <a:effectRef idx="0"/>
            <a:fontRef idx="minor"/>
          </p:style>
          <p:txBody>
            <a:bodyPr lIns="90000" tIns="1440" rIns="90000" bIns="1440" anchor="t">
              <a:noAutofit/>
            </a:bodyPr>
            <a:lstStyle/>
            <a:p>
              <a:endParaRPr lang="en-US" sz="1800" b="0" strike="noStrike" spc="-1">
                <a:solidFill>
                  <a:srgbClr val="000000"/>
                </a:solidFill>
                <a:latin typeface="Arial"/>
              </a:endParaRPr>
            </a:p>
          </p:txBody>
        </p:sp>
      </p:grpSp>
      <p:sp>
        <p:nvSpPr>
          <p:cNvPr id="335"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https://d.book118.com/637125044033006054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微软雅黑</vt:lpstr>
      <vt:lpstr>Times New Roman</vt:lpstr>
      <vt:lpstr>Wingdings</vt:lpstr>
      <vt:lpstr>Symbol</vt:lpstr>
      <vt:lpstr>DejaVu Sans</vt:lpstr>
      <vt:lpstr>Office Theme</vt:lpstr>
      <vt:lpstr>中医胎漏护理查房</vt:lpstr>
      <vt:lpstr>目录</vt:lpstr>
      <vt:lpstr>第一章 中医胎漏护理查房简介</vt:lpstr>
      <vt:lpstr> </vt:lpstr>
      <vt:lpstr>查房方式</vt:lpstr>
      <vt:lpstr>总结</vt:lpstr>
      <vt:lpstr>第2章 胎漏的症状和体征</vt:lpstr>
      <vt:lpstr> </vt:lpstr>
      <vt:lpstr>体征如何辨识</vt:lpstr>
      <vt:lpstr>胎漏症状的重要性</vt:lpstr>
      <vt:lpstr>第3章 中医胎漏护理方法</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2024-09-28T10:03:40.931</cp:lastPrinted>
  <dcterms:created xsi:type="dcterms:W3CDTF">2024-09-28T02:03:40Z</dcterms:created>
  <dcterms:modified xsi:type="dcterms:W3CDTF">2024-09-28T02:03:43Z</dcterms:modified>
</cp:coreProperties>
</file>