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84D97-E523-4DF7-9A36-44A8EEB8F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1002E-3749-4C72-ABFD-8034E7A5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DA1A9-FA03-4EEF-B6A3-68118A4E6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1E03E-AD14-459C-9374-5FD087799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E92FA3-812A-4ED0-BA7F-494DB38AB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D5151-A750-425E-9E94-41CA2EFF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D90C0-CDBF-499A-BF34-AA694E8F7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C53B7-A3D4-4611-85ED-CC4F0D99E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82798-AD39-4D2B-B8C0-EB2B00734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35320-2E27-433B-B03F-993786201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E5DD5-06D0-410F-A610-2B5651A7D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22" Type="http://schemas.openxmlformats.org/officeDocument/2006/relationships/tags" Target="../tags/tag437.xml" /><Relationship Id="rId23" Type="http://schemas.openxmlformats.org/officeDocument/2006/relationships/tags" Target="../tags/tag438.xml" /><Relationship Id="rId24" Type="http://schemas.openxmlformats.org/officeDocument/2006/relationships/tags" Target="../tags/tag439.xml" /><Relationship Id="rId25" Type="http://schemas.openxmlformats.org/officeDocument/2006/relationships/tags" Target="../tags/tag440.xml" /><Relationship Id="rId26" Type="http://schemas.openxmlformats.org/officeDocument/2006/relationships/tags" Target="../tags/tag441.xml" /><Relationship Id="rId27" Type="http://schemas.openxmlformats.org/officeDocument/2006/relationships/tags" Target="../tags/tag442.xml" /><Relationship Id="rId28" Type="http://schemas.openxmlformats.org/officeDocument/2006/relationships/tags" Target="../tags/tag443.xml" /><Relationship Id="rId29" Type="http://schemas.openxmlformats.org/officeDocument/2006/relationships/tags" Target="../tags/tag444.xml" /><Relationship Id="rId3" Type="http://schemas.openxmlformats.org/officeDocument/2006/relationships/tags" Target="../tags/tag418.xml" /><Relationship Id="rId30" Type="http://schemas.openxmlformats.org/officeDocument/2006/relationships/tags" Target="../tags/tag445.xml" /><Relationship Id="rId31" Type="http://schemas.openxmlformats.org/officeDocument/2006/relationships/tags" Target="../tags/tag446.xml" /><Relationship Id="rId32" Type="http://schemas.openxmlformats.org/officeDocument/2006/relationships/tags" Target="../tags/tag447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6.xml" /><Relationship Id="rId11" Type="http://schemas.openxmlformats.org/officeDocument/2006/relationships/tags" Target="../tags/tag457.xml" /><Relationship Id="rId12" Type="http://schemas.openxmlformats.org/officeDocument/2006/relationships/tags" Target="../tags/tag458.xml" /><Relationship Id="rId13" Type="http://schemas.openxmlformats.org/officeDocument/2006/relationships/tags" Target="../tags/tag459.xml" /><Relationship Id="rId14" Type="http://schemas.openxmlformats.org/officeDocument/2006/relationships/tags" Target="../tags/tag460.xml" /><Relationship Id="rId15" Type="http://schemas.openxmlformats.org/officeDocument/2006/relationships/tags" Target="../tags/tag461.xml" /><Relationship Id="rId16" Type="http://schemas.openxmlformats.org/officeDocument/2006/relationships/tags" Target="../tags/tag462.xml" /><Relationship Id="rId2" Type="http://schemas.openxmlformats.org/officeDocument/2006/relationships/tags" Target="../tags/tag448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Relationship Id="rId7" Type="http://schemas.openxmlformats.org/officeDocument/2006/relationships/tags" Target="../tags/tag453.xml" /><Relationship Id="rId8" Type="http://schemas.openxmlformats.org/officeDocument/2006/relationships/tags" Target="../tags/tag454.xml" /><Relationship Id="rId9" Type="http://schemas.openxmlformats.org/officeDocument/2006/relationships/tags" Target="../tags/tag4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1.xml" /><Relationship Id="rId11" Type="http://schemas.openxmlformats.org/officeDocument/2006/relationships/tags" Target="../tags/tag472.xml" /><Relationship Id="rId12" Type="http://schemas.openxmlformats.org/officeDocument/2006/relationships/tags" Target="../tags/tag473.xml" /><Relationship Id="rId13" Type="http://schemas.openxmlformats.org/officeDocument/2006/relationships/tags" Target="../tags/tag474.xml" /><Relationship Id="rId2" Type="http://schemas.openxmlformats.org/officeDocument/2006/relationships/tags" Target="../tags/tag463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Relationship Id="rId7" Type="http://schemas.openxmlformats.org/officeDocument/2006/relationships/tags" Target="../tags/tag468.xml" /><Relationship Id="rId8" Type="http://schemas.openxmlformats.org/officeDocument/2006/relationships/tags" Target="../tags/tag469.xml" /><Relationship Id="rId9" Type="http://schemas.openxmlformats.org/officeDocument/2006/relationships/tags" Target="../tags/tag4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tags" Target="../tags/tag4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6.xml" /><Relationship Id="rId11" Type="http://schemas.openxmlformats.org/officeDocument/2006/relationships/tags" Target="../tags/tag487.xml" /><Relationship Id="rId12" Type="http://schemas.openxmlformats.org/officeDocument/2006/relationships/tags" Target="../tags/tag488.xml" /><Relationship Id="rId13" Type="http://schemas.openxmlformats.org/officeDocument/2006/relationships/tags" Target="../tags/tag489.xml" /><Relationship Id="rId14" Type="http://schemas.openxmlformats.org/officeDocument/2006/relationships/tags" Target="../tags/tag490.xml" /><Relationship Id="rId15" Type="http://schemas.openxmlformats.org/officeDocument/2006/relationships/tags" Target="../tags/tag491.xml" /><Relationship Id="rId16" Type="http://schemas.openxmlformats.org/officeDocument/2006/relationships/tags" Target="../tags/tag492.xml" /><Relationship Id="rId17" Type="http://schemas.openxmlformats.org/officeDocument/2006/relationships/tags" Target="../tags/tag493.xml" /><Relationship Id="rId18" Type="http://schemas.openxmlformats.org/officeDocument/2006/relationships/tags" Target="../tags/tag494.xml" /><Relationship Id="rId19" Type="http://schemas.openxmlformats.org/officeDocument/2006/relationships/tags" Target="../tags/tag495.xml" /><Relationship Id="rId2" Type="http://schemas.openxmlformats.org/officeDocument/2006/relationships/tags" Target="../tags/tag478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tags" Target="../tags/tag481.xml" /><Relationship Id="rId6" Type="http://schemas.openxmlformats.org/officeDocument/2006/relationships/tags" Target="../tags/tag482.xml" /><Relationship Id="rId7" Type="http://schemas.openxmlformats.org/officeDocument/2006/relationships/tags" Target="../tags/tag483.xml" /><Relationship Id="rId8" Type="http://schemas.openxmlformats.org/officeDocument/2006/relationships/tags" Target="../tags/tag484.xml" /><Relationship Id="rId9" Type="http://schemas.openxmlformats.org/officeDocument/2006/relationships/tags" Target="../tags/tag4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4.xml" /><Relationship Id="rId11" Type="http://schemas.openxmlformats.org/officeDocument/2006/relationships/tags" Target="../tags/tag505.xml" /><Relationship Id="rId12" Type="http://schemas.openxmlformats.org/officeDocument/2006/relationships/tags" Target="../tags/tag506.xml" /><Relationship Id="rId13" Type="http://schemas.openxmlformats.org/officeDocument/2006/relationships/tags" Target="../tags/tag507.xml" /><Relationship Id="rId2" Type="http://schemas.openxmlformats.org/officeDocument/2006/relationships/tags" Target="../tags/tag496.xml" /><Relationship Id="rId3" Type="http://schemas.openxmlformats.org/officeDocument/2006/relationships/tags" Target="../tags/tag497.xml" /><Relationship Id="rId4" Type="http://schemas.openxmlformats.org/officeDocument/2006/relationships/tags" Target="../tags/tag498.xml" /><Relationship Id="rId5" Type="http://schemas.openxmlformats.org/officeDocument/2006/relationships/tags" Target="../tags/tag499.xml" /><Relationship Id="rId6" Type="http://schemas.openxmlformats.org/officeDocument/2006/relationships/tags" Target="../tags/tag500.xml" /><Relationship Id="rId7" Type="http://schemas.openxmlformats.org/officeDocument/2006/relationships/tags" Target="../tags/tag501.xml" /><Relationship Id="rId8" Type="http://schemas.openxmlformats.org/officeDocument/2006/relationships/tags" Target="../tags/tag502.xml" /><Relationship Id="rId9" Type="http://schemas.openxmlformats.org/officeDocument/2006/relationships/tags" Target="../tags/tag5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6.xml" /><Relationship Id="rId11" Type="http://schemas.openxmlformats.org/officeDocument/2006/relationships/tags" Target="../tags/tag517.xml" /><Relationship Id="rId12" Type="http://schemas.openxmlformats.org/officeDocument/2006/relationships/tags" Target="../tags/tag518.xml" /><Relationship Id="rId13" Type="http://schemas.openxmlformats.org/officeDocument/2006/relationships/tags" Target="../tags/tag519.xml" /><Relationship Id="rId2" Type="http://schemas.openxmlformats.org/officeDocument/2006/relationships/tags" Target="../tags/tag508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Relationship Id="rId6" Type="http://schemas.openxmlformats.org/officeDocument/2006/relationships/tags" Target="../tags/tag512.xml" /><Relationship Id="rId7" Type="http://schemas.openxmlformats.org/officeDocument/2006/relationships/tags" Target="../tags/tag513.xml" /><Relationship Id="rId8" Type="http://schemas.openxmlformats.org/officeDocument/2006/relationships/tags" Target="../tags/tag514.xml" /><Relationship Id="rId9" Type="http://schemas.openxmlformats.org/officeDocument/2006/relationships/tags" Target="../tags/tag5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8.xml" /><Relationship Id="rId11" Type="http://schemas.openxmlformats.org/officeDocument/2006/relationships/tags" Target="../tags/tag529.xml" /><Relationship Id="rId12" Type="http://schemas.openxmlformats.org/officeDocument/2006/relationships/tags" Target="../tags/tag530.xml" /><Relationship Id="rId13" Type="http://schemas.openxmlformats.org/officeDocument/2006/relationships/tags" Target="../tags/tag531.xml" /><Relationship Id="rId2" Type="http://schemas.openxmlformats.org/officeDocument/2006/relationships/tags" Target="../tags/tag520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Relationship Id="rId7" Type="http://schemas.openxmlformats.org/officeDocument/2006/relationships/tags" Target="../tags/tag525.xml" /><Relationship Id="rId8" Type="http://schemas.openxmlformats.org/officeDocument/2006/relationships/tags" Target="../tags/tag526.xml" /><Relationship Id="rId9" Type="http://schemas.openxmlformats.org/officeDocument/2006/relationships/tags" Target="../tags/tag5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32.xml" /><Relationship Id="rId4" Type="http://schemas.openxmlformats.org/officeDocument/2006/relationships/tags" Target="../tags/tag533.xml" /><Relationship Id="rId5" Type="http://schemas.openxmlformats.org/officeDocument/2006/relationships/tags" Target="../tags/tag5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32065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2024年智能家居市场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智能家居市场概述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智能家居产品与服务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智能家居技术创新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智能家居市场挑战与机遇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智能家居未来展望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智能家居市场概述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5072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5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智能家居：通过物联网技术，实现家居设备的智能控制和管理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智能家居服务：如智能家居安装、维护、咨询等服务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8" name="正文"/>
          <p:cNvSpPr txBox="1"/>
          <p:nvPr>
            <p:custDataLst>
              <p:tags r:id="rId29"/>
            </p:custDataLst>
          </p:nvPr>
        </p:nvSpPr>
        <p:spPr>
          <a:xfrm>
            <a:off x="8155389" y="254298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智能家居系统：如智能家居控制系统、智能家居安全系统等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0" name="正文"/>
          <p:cNvSpPr txBox="1"/>
          <p:nvPr>
            <p:custDataLst>
              <p:tags r:id="rId30"/>
            </p:custDataLst>
          </p:nvPr>
        </p:nvSpPr>
        <p:spPr>
          <a:xfrm>
            <a:off x="1967825" y="2542982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智能家居市场：涉及智能家居产品、服务和解决方案的市场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2" name="正文"/>
          <p:cNvSpPr txBox="1"/>
          <p:nvPr>
            <p:custDataLst>
              <p:tags r:id="rId31"/>
            </p:custDataLst>
          </p:nvPr>
        </p:nvSpPr>
        <p:spPr>
          <a:xfrm>
            <a:off x="643495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智能家居设备：如智能灯泡、智能锁、智能音箱等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74" name="正文"/>
          <p:cNvSpPr txBox="1"/>
          <p:nvPr>
            <p:custDataLst>
              <p:tags r:id="rId32"/>
            </p:custDataLst>
          </p:nvPr>
        </p:nvSpPr>
        <p:spPr>
          <a:xfrm>
            <a:off x="3688263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分类：智能家居设备、智能家居系统、智能家居服务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8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市场规模与增长趋势</a:t>
            </a:r>
            <a:endParaRPr lang="zh-CN" altLang="en-US"/>
          </a:p>
        </p:txBody>
      </p:sp>
      <p:sp>
        <p:nvSpPr>
          <p:cNvPr id="10508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2024年全球智能家居市场规模预计将达到1200亿美元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24" name="矩形 42"/>
          <p:cNvSpPr/>
          <p:nvPr>
            <p:custDataLst>
              <p:tags r:id="rId4"/>
            </p:custDataLst>
          </p:nvPr>
        </p:nvSpPr>
        <p:spPr>
          <a:xfrm>
            <a:off x="957994" y="2705326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26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北美市场占据主导地位，亚太市场增长迅速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30" name="矩形 43"/>
          <p:cNvSpPr/>
          <p:nvPr>
            <p:custDataLst>
              <p:tags r:id="rId7"/>
            </p:custDataLst>
          </p:nvPr>
        </p:nvSpPr>
        <p:spPr>
          <a:xfrm>
            <a:off x="3135144" y="2705326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中国市场增速最快，预计将达到30%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36" name="矩形 44"/>
          <p:cNvSpPr/>
          <p:nvPr>
            <p:custDataLst>
              <p:tags r:id="rId10"/>
            </p:custDataLst>
          </p:nvPr>
        </p:nvSpPr>
        <p:spPr>
          <a:xfrm>
            <a:off x="5312293" y="2705326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智能家居设备种类繁多，包括智能音箱、智能照明、智能安防等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2" name="矩形 45"/>
          <p:cNvSpPr/>
          <p:nvPr>
            <p:custDataLst>
              <p:tags r:id="rId13"/>
            </p:custDataLst>
          </p:nvPr>
        </p:nvSpPr>
        <p:spPr>
          <a:xfrm>
            <a:off x="7488770" y="2705326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4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473739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84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047209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随着技术的进步和消费者需求的增加，智能家居市场将持续增长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48" name="矩形 5"/>
          <p:cNvSpPr/>
          <p:nvPr>
            <p:custDataLst>
              <p:tags r:id="rId16"/>
            </p:custDataLst>
          </p:nvPr>
        </p:nvSpPr>
        <p:spPr>
          <a:xfrm>
            <a:off x="9665920" y="2705326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50894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6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8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主要竞争对手：谷歌、亚马逊、苹果、三星等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0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2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4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市场份额：谷歌、亚马逊、苹果、三星等占据大部分市场份额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06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08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0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竞争策略：各公司通过推出新产品、新服务、新功能等方式争夺市场份额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12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4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916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发展趋势：市场竞争将更加激烈，各公司将不断推出创新产品和服务以保持竞争优势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6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智能家居产品与服务</a:t>
            </a:r>
            <a:endParaRPr lang="zh-CN" altLang="en-US"/>
          </a:p>
        </p:txBody>
      </p:sp>
      <p:sp>
        <p:nvSpPr>
          <p:cNvPr id="1050962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智能家电</a:t>
            </a:r>
            <a:endParaRPr lang="zh-CN" altLang="en-US"/>
          </a:p>
        </p:txBody>
      </p:sp>
      <p:sp>
        <p:nvSpPr>
          <p:cNvPr id="10512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智能电视：语音控制、智能推荐、多屏互动等功能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88" name="矩形 42"/>
          <p:cNvSpPr/>
          <p:nvPr>
            <p:custDataLst>
              <p:tags r:id="rId4"/>
            </p:custDataLst>
          </p:nvPr>
        </p:nvSpPr>
        <p:spPr>
          <a:xfrm>
            <a:off x="874829" y="2720911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9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智能冰箱：食品管理系统、智能保鲜、健康食谱等功能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94" name="矩形 43"/>
          <p:cNvSpPr/>
          <p:nvPr>
            <p:custDataLst>
              <p:tags r:id="rId7"/>
            </p:custDataLst>
          </p:nvPr>
        </p:nvSpPr>
        <p:spPr>
          <a:xfrm>
            <a:off x="2655003" y="2720911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2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智能洗衣机：智能洗涤、智能烘干、智能投放等功能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0" name="矩形 44"/>
          <p:cNvSpPr/>
          <p:nvPr>
            <p:custDataLst>
              <p:tags r:id="rId10"/>
            </p:custDataLst>
          </p:nvPr>
        </p:nvSpPr>
        <p:spPr>
          <a:xfrm>
            <a:off x="4435176" y="2720911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智能空调：智能调节温度、湿度、空气质量等功能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6" name="矩形 45"/>
          <p:cNvSpPr/>
          <p:nvPr>
            <p:custDataLst>
              <p:tags r:id="rId13"/>
            </p:custDataLst>
          </p:nvPr>
        </p:nvSpPr>
        <p:spPr>
          <a:xfrm>
            <a:off x="6215960" y="2720911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0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1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智能厨电：智能烹饪、智能菜单、智能清洁等功能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2" name="矩形 46"/>
          <p:cNvSpPr/>
          <p:nvPr>
            <p:custDataLst>
              <p:tags r:id="rId16"/>
            </p:custDataLst>
          </p:nvPr>
        </p:nvSpPr>
        <p:spPr>
          <a:xfrm>
            <a:off x="7996134" y="2720911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1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510930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1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057288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智能照明：智能调节亮度、色温、场景等功能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18" name="矩形 47"/>
          <p:cNvSpPr/>
          <p:nvPr>
            <p:custDataLst>
              <p:tags r:id="rId19"/>
            </p:custDataLst>
          </p:nvPr>
        </p:nvSpPr>
        <p:spPr>
          <a:xfrm>
            <a:off x="9776918" y="2720911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智能照明</a:t>
            </a:r>
            <a:endParaRPr lang="zh-CN" altLang="en-US"/>
          </a:p>
        </p:txBody>
      </p:sp>
      <p:sp>
        <p:nvSpPr>
          <p:cNvPr id="1051364" name="矩形 15"/>
          <p:cNvSpPr/>
          <p:nvPr>
            <p:custDataLst>
              <p:tags r:id="rId2"/>
            </p:custDataLst>
          </p:nvPr>
        </p:nvSpPr>
        <p:spPr>
          <a:xfrm>
            <a:off x="2180871" y="1186159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智能照明的定义：通过智能控制技术实现对家居照明的智能化管理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6" name="任意多边形 17"/>
          <p:cNvSpPr/>
          <p:nvPr>
            <p:custDataLst>
              <p:tags r:id="rId3"/>
            </p:custDataLst>
          </p:nvPr>
        </p:nvSpPr>
        <p:spPr>
          <a:xfrm flipV="1">
            <a:off x="2097274" y="1099950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8" name="任意多边形 18"/>
          <p:cNvSpPr/>
          <p:nvPr>
            <p:custDataLst>
              <p:tags r:id="rId4"/>
            </p:custDataLst>
          </p:nvPr>
        </p:nvSpPr>
        <p:spPr>
          <a:xfrm flipH="1">
            <a:off x="8694475" y="169819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0" name="矩形 27"/>
          <p:cNvSpPr/>
          <p:nvPr>
            <p:custDataLst>
              <p:tags r:id="rId5"/>
            </p:custDataLst>
          </p:nvPr>
        </p:nvSpPr>
        <p:spPr>
          <a:xfrm>
            <a:off x="2180871" y="2591635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智能照明的功能：远程控制、自动调节亮度、色温、场景模式等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2" name="任意多边形 29"/>
          <p:cNvSpPr/>
          <p:nvPr>
            <p:custDataLst>
              <p:tags r:id="rId6"/>
            </p:custDataLst>
          </p:nvPr>
        </p:nvSpPr>
        <p:spPr>
          <a:xfrm flipV="1">
            <a:off x="2097274" y="2505425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4" name="任意多边形 30"/>
          <p:cNvSpPr/>
          <p:nvPr>
            <p:custDataLst>
              <p:tags r:id="rId7"/>
            </p:custDataLst>
          </p:nvPr>
        </p:nvSpPr>
        <p:spPr>
          <a:xfrm flipH="1">
            <a:off x="8694475" y="3103667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6" name="矩形 5"/>
          <p:cNvSpPr/>
          <p:nvPr>
            <p:custDataLst>
              <p:tags r:id="rId8"/>
            </p:custDataLst>
          </p:nvPr>
        </p:nvSpPr>
        <p:spPr>
          <a:xfrm>
            <a:off x="2180871" y="3997110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智能照明的优势：节能环保、提高生活品质、增强家庭安全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8" name="任意多边形 7"/>
          <p:cNvSpPr/>
          <p:nvPr>
            <p:custDataLst>
              <p:tags r:id="rId9"/>
            </p:custDataLst>
          </p:nvPr>
        </p:nvSpPr>
        <p:spPr>
          <a:xfrm flipV="1">
            <a:off x="2097274" y="3910901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0" name="任意多边形 8"/>
          <p:cNvSpPr/>
          <p:nvPr>
            <p:custDataLst>
              <p:tags r:id="rId10"/>
            </p:custDataLst>
          </p:nvPr>
        </p:nvSpPr>
        <p:spPr>
          <a:xfrm flipH="1">
            <a:off x="8694475" y="4509142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2" name="矩形 10"/>
          <p:cNvSpPr/>
          <p:nvPr>
            <p:custDataLst>
              <p:tags r:id="rId11"/>
            </p:custDataLst>
          </p:nvPr>
        </p:nvSpPr>
        <p:spPr>
          <a:xfrm>
            <a:off x="2180871" y="5402586"/>
            <a:ext cx="7833740" cy="6888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智能照明的应用场景：家庭、办公室、酒店、商场等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4" name="任意多边形 12"/>
          <p:cNvSpPr/>
          <p:nvPr>
            <p:custDataLst>
              <p:tags r:id="rId12"/>
            </p:custDataLst>
          </p:nvPr>
        </p:nvSpPr>
        <p:spPr>
          <a:xfrm flipV="1">
            <a:off x="2097274" y="5316376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6" name="任意多边形 13"/>
          <p:cNvSpPr/>
          <p:nvPr>
            <p:custDataLst>
              <p:tags r:id="rId13"/>
            </p:custDataLst>
          </p:nvPr>
        </p:nvSpPr>
        <p:spPr>
          <a:xfrm flipH="1">
            <a:off x="8694475" y="5914618"/>
            <a:ext cx="1401121" cy="26385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智能安防</a:t>
            </a:r>
            <a:endParaRPr lang="zh-CN" altLang="en-US"/>
          </a:p>
        </p:txBody>
      </p:sp>
      <p:sp>
        <p:nvSpPr>
          <p:cNvPr id="105143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智能门锁：通过指纹、密码、手机APP等方式解锁，提高家庭安全性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智能摄像头：实时监控家中情况，远程查看，异常情况及时报警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智能报警系统：火灾、燃气泄漏等紧急情况及时报警，保障家庭安全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智能照明：根据环境光线自动调节亮度，节能环保，提高家庭舒适度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智能家居生态系统</a:t>
            </a:r>
            <a:endParaRPr lang="zh-CN" altLang="en-US"/>
          </a:p>
        </p:txBody>
      </p:sp>
      <p:sp>
        <p:nvSpPr>
          <p:cNvPr id="1051500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02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04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智能家居设备：智能电视、智能冰箱、智能空调等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506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08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10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智能家居平台：如小米的米家、华为的HiLink等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512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14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16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智能家居服务：如智能安防、智能照明、智能家电控制等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518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20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522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智能家居生态链：包括设备制造商、平台提供商、服务提供商等各个环节，共同构建智能家居生态系统。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6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智能家居技术创新</a:t>
            </a:r>
            <a:endParaRPr lang="zh-CN" altLang="en-US"/>
          </a:p>
        </p:txBody>
      </p:sp>
      <p:sp>
        <p:nvSpPr>
          <p:cNvPr id="105156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https://d.book118.com/637132065045006034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77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34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思源黑体 CN Normal</vt:lpstr>
      <vt:lpstr>Calibri Light</vt:lpstr>
      <vt:lpstr>Office Theme</vt:lpstr>
      <vt:lpstr>2024年智能家居市场</vt:lpstr>
      <vt:lpstr>目录</vt:lpstr>
      <vt:lpstr>单击编辑章节标题</vt:lpstr>
      <vt:lpstr>智能家居市场概述</vt:lpstr>
      <vt:lpstr>定义与分类</vt:lpstr>
      <vt:lpstr>市场规模与增长趋势</vt:lpstr>
      <vt:lpstr>市场竞争格局</vt:lpstr>
      <vt:lpstr>智能家居产品与服务</vt:lpstr>
      <vt:lpstr>智能家电</vt:lpstr>
      <vt:lpstr>智能照明</vt:lpstr>
      <vt:lpstr>智能安防</vt:lpstr>
      <vt:lpstr>智能家居生态系统</vt:lpstr>
      <vt:lpstr>智能家居技术创新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2024-09-08T03:14:53.078</cp:lastPrinted>
  <dcterms:created xsi:type="dcterms:W3CDTF">2024-09-07T19:14:53Z</dcterms:created>
  <dcterms:modified xsi:type="dcterms:W3CDTF">2024-09-07T19:14:56Z</dcterms:modified>
</cp:coreProperties>
</file>