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D9216B-7C25-40C6-8D3A-76E98DB27E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D305BE-2398-40F4-8D99-4E7BDDECED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40DA5C-D946-477E-BADA-CD51044360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9AE881-1A9C-48C5-B628-7A58B05FCB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E41850-64ED-4A0A-8945-B3CFD7C2BC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97F04F-FE68-4042-BC84-564561D02B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134D8F-C6D4-44DE-A3BA-09F81AD7EE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076A4E-0F82-487F-964B-86FD005CD2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E3F0C6-302D-4EA5-8B7B-EB38603DE2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D67BB8-0AF5-482C-A3D2-49E2D30372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B2D7A5-EDBB-4C36-86F6-6EA745CD2C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714520110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合作的好处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45134" y="4864418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575937" y="4864418"/>
            <a:ext cx="274958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资源共享与优势互补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风险共担与应对能力增强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创新驱动与协同发展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品牌影响力提升与市场拓展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合作模式选择与策略建议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合作是指两个或多个个体或组织之间，为了共同的目标或利益，通过协调、配合和共同努力，实现资源共享、风险共担和互利共赢的行为。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随着全球化和信息化的发展，合作已经成为现代社会不可或缺的一部分。在各个领域，如经济、科技、文化、教育等，合作都发挥着越来越重要的作用。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1250" r="3125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合作定义及背景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819906" y="1705737"/>
            <a:ext cx="2557463" cy="907733"/>
            <a:chOff x="3819906" y="1705737"/>
            <a:chExt cx="2557463" cy="907733"/>
          </a:xfrm>
        </p:grpSpPr>
        <p:sp>
          <p:nvSpPr>
            <p:cNvPr id="3" name="Freeform 3"/>
            <p:cNvSpPr/>
            <p:nvPr/>
          </p:nvSpPr>
          <p:spPr>
            <a:xfrm>
              <a:off x="3819906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4115419" y="1960245"/>
              <a:ext cx="2164080" cy="38671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第二季度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1682401" y="1705737"/>
            <a:ext cx="2557463" cy="907733"/>
            <a:chOff x="1682401" y="1705737"/>
            <a:chExt cx="2557463" cy="907733"/>
          </a:xfrm>
        </p:grpSpPr>
        <p:sp>
          <p:nvSpPr>
            <p:cNvPr id="6" name="Freeform 6"/>
            <p:cNvSpPr/>
            <p:nvPr/>
          </p:nvSpPr>
          <p:spPr>
            <a:xfrm>
              <a:off x="1682401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TextBox 7"/>
            <p:cNvSpPr txBox="1"/>
            <p:nvPr/>
          </p:nvSpPr>
          <p:spPr>
            <a:xfrm>
              <a:off x="1949053" y="1929479"/>
              <a:ext cx="2221230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第一季度</a:t>
              </a:r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8095012" y="1705737"/>
            <a:ext cx="2557463" cy="907733"/>
            <a:chOff x="8095012" y="1705737"/>
            <a:chExt cx="2557463" cy="907733"/>
          </a:xfrm>
        </p:grpSpPr>
        <p:sp>
          <p:nvSpPr>
            <p:cNvPr id="9" name="Freeform 9"/>
            <p:cNvSpPr/>
            <p:nvPr/>
          </p:nvSpPr>
          <p:spPr>
            <a:xfrm>
              <a:off x="8095012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396811" y="1929479"/>
              <a:ext cx="2164080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第四季度</a:t>
              </a:r>
            </a:p>
          </p:txBody>
        </p:sp>
      </p:grpSp>
      <p:grpSp>
        <p:nvGrpSpPr>
          <p:cNvPr id="11" name="Group 11"/>
          <p:cNvGrpSpPr/>
          <p:nvPr/>
        </p:nvGrpSpPr>
        <p:grpSpPr>
          <a:xfrm>
            <a:off x="5957411" y="1705737"/>
            <a:ext cx="2557463" cy="907733"/>
            <a:chOff x="5957411" y="1705737"/>
            <a:chExt cx="2557463" cy="907733"/>
          </a:xfrm>
        </p:grpSpPr>
        <p:sp>
          <p:nvSpPr>
            <p:cNvPr id="12" name="Freeform 12"/>
            <p:cNvSpPr/>
            <p:nvPr/>
          </p:nvSpPr>
          <p:spPr>
            <a:xfrm>
              <a:off x="5957411" y="1705737"/>
              <a:ext cx="2557463" cy="907733"/>
            </a:xfrm>
            <a:custGeom>
              <a:rect l="l" t="t" r="r" b="b"/>
              <a:pathLst>
                <a:path w="2636520" h="1447800">
                  <a:moveTo>
                    <a:pt x="0" y="0"/>
                  </a:moveTo>
                  <a:lnTo>
                    <a:pt x="2103122" y="0"/>
                  </a:lnTo>
                  <a:lnTo>
                    <a:pt x="2636520" y="723900"/>
                  </a:lnTo>
                  <a:lnTo>
                    <a:pt x="2103122" y="1447800"/>
                  </a:lnTo>
                  <a:lnTo>
                    <a:pt x="0" y="1447800"/>
                  </a:lnTo>
                  <a:lnTo>
                    <a:pt x="0" y="1442632"/>
                  </a:lnTo>
                  <a:lnTo>
                    <a:pt x="529590" y="723900"/>
                  </a:lnTo>
                  <a:lnTo>
                    <a:pt x="0" y="516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6280118" y="1929479"/>
              <a:ext cx="2135505" cy="4724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00" b="1">
                  <a:solidFill>
                    <a:srgbClr val="FFFFFF">
                      <a:alpha val="100000"/>
                    </a:srgbClr>
                  </a:solidFill>
                  <a:latin typeface="微软雅黑"/>
                  <a:ea typeface="微软雅黑"/>
                  <a:cs typeface="微软雅黑"/>
                </a:rPr>
                <a:t>第三季度</a:t>
              </a:r>
            </a:p>
          </p:txBody>
        </p:sp>
      </p:grpSp>
      <p:sp>
        <p:nvSpPr>
          <p:cNvPr id="14" name="AutoShape 14"/>
          <p:cNvSpPr/>
          <p:nvPr/>
        </p:nvSpPr>
        <p:spPr>
          <a:xfrm>
            <a:off x="1949053" y="2891515"/>
            <a:ext cx="2166366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实现资源共享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170283" y="2891515"/>
            <a:ext cx="2043638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风险共担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6377368" y="2891515"/>
            <a:ext cx="2019443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互利共赢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514874" y="2891515"/>
            <a:ext cx="2137600" cy="33591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推动创新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合作重要性</a:t>
              </a:r>
            </a:p>
          </p:txBody>
        </p:sp>
      </p:grpSp>
      <p:sp>
        <p:nvSpPr>
          <p:cNvPr id="40" name="AutoShape 40"/>
          <p:cNvSpPr/>
          <p:nvPr/>
        </p:nvSpPr>
        <p:spPr>
          <a:xfrm>
            <a:off x="1949053" y="3324225"/>
            <a:ext cx="1907885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合作可以促进各方之间的资源共享，包括资金、技术、人才、信息等，从而提高资源利用效率，降低成本，增强竞争力。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4159029" y="3324225"/>
            <a:ext cx="1905000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合作可以分散风险，减轻单个个体或组织承担风险的压力。通过共同承担风险，各方可以更加专注于自身优势的发挥，提高成功的可能性。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336481" y="3324225"/>
            <a:ext cx="1905000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合作可以实现互利共赢，让各方在合作中获得更多的利益。通过合作，各方可以相互支持、相互促进，实现共同发展。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531178" y="3324225"/>
            <a:ext cx="1905000" cy="213259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合作可以促进不同领域、不同专业之间的交流与合作，从而推动创新。通过跨界合作，可以产生新的思想、新的技术和新的产品，推动社会的进步与发展。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资源共享与优势互补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合作可以使得不同企业或者个体之间共享资源，从而提高资源的利用效率，避免资源浪费。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417" b="4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资源利用效率提高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通过合作共享资源，可以降低每个合作方的成本，因为共享资源可以避免重复购买或者建设，从而达到成本节约的目的。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成本降低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2852" r="2285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共享资源还可以促进不同合作方之间的交流和合作，从而激发新的想法和创新，提高企业的创新能力。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创新能力提升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资源共享降低成本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7165" r="716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优势互补提升竞争力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发挥各自优势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合作可以使得不同企业或者个体之间发挥各自的优势，从而达到优势互补的效果，提高整体的竞争力。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拓展市场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通过合作，可以拓展各自的市场，从而增加销售额和市场份额，提高企业的盈利能力。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提升品牌形象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与优秀的企业或者个体合作，可以提升自身的品牌形象和知名度，从而吸引更多的客户和投资者。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苹果和谷歌在地图服务领域进行了合作，共同推出了更加准确和全面的地图服务，从而提高了各自的市场竞争力。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苹果与谷歌合作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京东和腾讯在电商领域进行了合作，腾讯为京东提供了流量入口和广告支持，而京东则为腾讯提供了电商服务支持，从而实现了双方的优势互补和资源共享。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京东与腾讯合作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华为和徕卡在手机摄影领域进行了合作，共同推出了具有高品质成像效果的智能手机，从而提高了华为手机的品牌形象和市场竞争力。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华为与徕卡合作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案例分析：成功合作案例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5340" y="2000511"/>
            <a:ext cx="7405389" cy="1138956"/>
            <a:chOff x="2395340" y="2000511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5340" y="2000511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风险共担与应对能力增强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通过合作，各方可以共同承担风险，避免单一方承担过大压力，从而降低整体损失。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风险分散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资源互补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风险共识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9583" r="19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不同合作方之间可以相互补充资源，提高整体抗风险能力，减少风险带来的损失。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合作方共同识别和分析风险，形成风险共识，有助于制定更有效的风险应对策略。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风险共担降低损失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合作方可以协同应对风险和挑战，共同解决问题，提高整体稳定性和可持续性。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0167" r="201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协同应对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合作方之间可以共享经验和知识，促进相互学习和成长，提高应对能力。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经验共享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通过合作实现共同目标，可以增强各方的信心和信任，有助于应对未来挑战。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增强信心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应对能力增强提高稳定性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某供应链中的上下游企业通过合作共同应对市场风险，通过资源共享和信息互通降低了整体运营风险。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某大型项目由于技术难度高、投资巨大而面临巨大风险。多家企业通过合作共同承担风险，成功完成了该项目，实现了共赢。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某创新团队与其他研究机构合作，共同开展技术研发和成果转化，成功降低了技术风险和市场风险，推动了产业进步。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3208" r="1320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案例分析：风险共担成功实践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https://d.book118.com/637145201106006035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2024-09-10T01:18:37.347</cp:lastPrinted>
  <dcterms:created xsi:type="dcterms:W3CDTF">2024-09-09T17:18:37Z</dcterms:created>
  <dcterms:modified xsi:type="dcterms:W3CDTF">2024-09-09T17:18:39Z</dcterms:modified>
</cp:coreProperties>
</file>