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489D4AB-712B-49D3-A0CB-62F07B4E09C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2" name="PlaceHolder 1"/>
          <p:cNvSpPr>
            <a:spLocks noGrp="1"/>
          </p:cNvSpPr>
          <p:nvPr>
            <p:ph type="sldImg"/>
          </p:nvPr>
        </p:nvSpPr>
        <p:spPr>
          <a:xfrm>
            <a:off x="685800" y="1143000"/>
            <a:ext cx="5486040" cy="3085920"/>
          </a:xfrm>
          <a:prstGeom prst="rect">
            <a:avLst/>
          </a:prstGeom>
          <a:ln w="0">
            <a:noFill/>
          </a:ln>
        </p:spPr>
      </p:sp>
      <p:sp>
        <p:nvSpPr>
          <p:cNvPr id="41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E92BC6-97EA-4037-A24F-D7824CD2D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0149B-4818-490D-9065-B24D79033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2F2BCC-BF46-4118-9F47-1466E4906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B097A4-6D18-48DA-AE1F-452469A26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75451D-6D16-4B55-A31B-E934CD23EA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6B5E28-1CE3-4FA4-9167-6F631078C1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D34117-20FC-4794-A49E-857006DA12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8DABD-8FAE-48A5-8679-3D25586FC1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D07BD4-A99F-4C5F-ACFF-FE24DF4737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C512AD-FAA6-4AD8-B3BF-FBD02EBF6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29CB06-7FD8-4A1E-90AD-C64551A4D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4BA9D0F-AE38-4A94-91D0-18FE24FACB1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14CE512-0CF6-41EF-96E7-726B167B6B5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63003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焊接塑料焊接技术培训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焊接塑料焊接技术培训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热压焊技术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超声波焊接技术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熔接技术培训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摩擦搅拌焊技术</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焊接塑料焊接技术培训总结</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焊接塑料焊接技术培训</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焊接概述</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焊接是一种将两个或更多工件粘接在一起的技术，以产生一个连续的结合界面。在制造业中，焊接是常见的生产工艺，广泛应用于金属、塑料等材料的连接。</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焊接分类</a:t>
            </a:r>
            <a:endParaRPr lang="en-US" sz="3600" b="0" strike="noStrike" spc="-1">
              <a:solidFill>
                <a:schemeClr val="dk1"/>
              </a:solidFill>
              <a:latin typeface="Arial"/>
            </a:endParaRPr>
          </a:p>
        </p:txBody>
      </p:sp>
      <p:sp>
        <p:nvSpPr>
          <p:cNvPr id="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适用于</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热压焊</a:t>
            </a:r>
            <a:endParaRPr lang="en-US" sz="2000" b="0" strike="noStrike" spc="-1">
              <a:solidFill>
                <a:srgbClr val="000000"/>
              </a:solidFill>
              <a:latin typeface="Arial"/>
            </a:endParaRPr>
          </a:p>
        </p:txBody>
      </p:sp>
      <p:sp>
        <p:nvSpPr>
          <p:cNvPr id="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常用于</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超声波焊</a:t>
            </a:r>
            <a:endParaRPr lang="en-US" sz="2000" b="0" strike="noStrike" spc="-1">
              <a:solidFill>
                <a:srgbClr val="000000"/>
              </a:solidFill>
              <a:latin typeface="Arial"/>
            </a:endParaRPr>
          </a:p>
        </p:txBody>
      </p:sp>
      <p:sp>
        <p:nvSpPr>
          <p:cNvPr id="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特点是</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熔接</a:t>
            </a:r>
            <a:endParaRPr lang="en-US" sz="2000" b="0" strike="noStrike" spc="-1">
              <a:solidFill>
                <a:srgbClr val="000000"/>
              </a:solidFill>
              <a:latin typeface="Arial"/>
            </a:endParaRPr>
          </a:p>
        </p:txBody>
      </p:sp>
      <p:sp>
        <p:nvSpPr>
          <p:cNvPr id="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适合</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摩擦搅拌焊</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焊接应用领域</a:t>
            </a:r>
            <a:endParaRPr lang="en-US" sz="3600" b="0" strike="noStrike" spc="-1">
              <a:solidFill>
                <a:schemeClr val="dk1"/>
              </a:solidFill>
              <a:latin typeface="Arial"/>
            </a:endParaRPr>
          </a:p>
        </p:txBody>
      </p:sp>
      <p:sp>
        <p:nvSpPr>
          <p:cNvPr id="10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要求</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0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汽车制造</a:t>
            </a:r>
            <a:endParaRPr lang="en-US" sz="2000" b="0" strike="noStrike" spc="-1">
              <a:solidFill>
                <a:srgbClr val="000000"/>
              </a:solidFill>
              <a:latin typeface="Arial"/>
            </a:endParaRPr>
          </a:p>
        </p:txBody>
      </p:sp>
      <p:sp>
        <p:nvSpPr>
          <p:cNvPr id="10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常见的</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0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电子产品生产</a:t>
            </a:r>
            <a:endParaRPr lang="en-US" sz="2000" b="0" strike="noStrike" spc="-1">
              <a:solidFill>
                <a:srgbClr val="000000"/>
              </a:solidFill>
              <a:latin typeface="Arial"/>
            </a:endParaRPr>
          </a:p>
        </p:txBody>
      </p:sp>
      <p:sp>
        <p:nvSpPr>
          <p:cNvPr id="10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a:t>
            </a:r>
            <a:r>
              <a:rPr lang="en-US" sz="1600" b="0" strike="noStrike" spc="-1">
                <a:solidFill>
                  <a:schemeClr val="dk1"/>
                </a:solidFill>
                <a:latin typeface="微软雅黑"/>
                <a:ea typeface="微软雅黑"/>
              </a:rPr>
              <a:t>...</a:t>
            </a:r>
            <a:r>
              <a:rPr lang="zh-CN" sz="1600" b="0" strike="noStrike" spc="-1">
                <a:solidFill>
                  <a:schemeClr val="dk1"/>
                </a:solidFill>
                <a:latin typeface="微软雅黑"/>
                <a:ea typeface="微软雅黑"/>
              </a:rPr>
              <a:t>中应用广泛</a:t>
            </a:r>
            <a:endParaRPr lang="en-US" sz="1600" b="0" strike="noStrike" spc="-1">
              <a:solidFill>
                <a:srgbClr val="000000"/>
              </a:solidFill>
              <a:latin typeface="Arial"/>
            </a:endParaRPr>
          </a:p>
        </p:txBody>
      </p:sp>
      <p:sp>
        <p:nvSpPr>
          <p:cNvPr id="10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建筑工程</a:t>
            </a:r>
            <a:endParaRPr lang="en-US" sz="2000" b="0" strike="noStrike" spc="-1">
              <a:solidFill>
                <a:srgbClr val="000000"/>
              </a:solidFill>
              <a:latin typeface="Arial"/>
            </a:endParaRPr>
          </a:p>
        </p:txBody>
      </p:sp>
      <p:sp>
        <p:nvSpPr>
          <p:cNvPr id="10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对焊接质量要求</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1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航空航天</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焊接塑料焊接技术培训重要性</a:t>
            </a:r>
            <a:endParaRPr lang="en-US" sz="3600" b="0" strike="noStrike" spc="-1">
              <a:solidFill>
                <a:schemeClr val="dk1"/>
              </a:solidFill>
              <a:latin typeface="Arial"/>
            </a:endParaRPr>
          </a:p>
        </p:txBody>
      </p:sp>
      <p:sp>
        <p:nvSpPr>
          <p:cNvPr id="11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通过</a:t>
            </a:r>
            <a:r>
              <a:rPr lang="en-US" sz="1600" b="0" strike="noStrike" spc="-1">
                <a:solidFill>
                  <a:schemeClr val="dk1"/>
                </a:solidFill>
                <a:latin typeface="Arial"/>
                <a:ea typeface="微软雅黑"/>
              </a:rPr>
              <a:t>...</a:t>
            </a:r>
            <a:endParaRPr lang="en-US" sz="1600" b="0" strike="noStrike" spc="-1">
              <a:solidFill>
                <a:srgbClr val="000000"/>
              </a:solidFill>
              <a:latin typeface="Arial"/>
            </a:endParaRPr>
          </a:p>
        </p:txBody>
      </p:sp>
      <p:sp>
        <p:nvSpPr>
          <p:cNvPr id="11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提高生产效率</a:t>
            </a:r>
            <a:endParaRPr lang="en-US" sz="2000" b="0" strike="noStrike" spc="-1">
              <a:solidFill>
                <a:srgbClr val="000000"/>
              </a:solidFill>
              <a:latin typeface="Arial"/>
            </a:endParaRPr>
          </a:p>
        </p:txBody>
      </p:sp>
      <p:sp>
        <p:nvSpPr>
          <p:cNvPr id="11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确保</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1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改善产品质量</a:t>
            </a:r>
            <a:endParaRPr lang="en-US" sz="2000" b="0" strike="noStrike" spc="-1">
              <a:solidFill>
                <a:srgbClr val="000000"/>
              </a:solidFill>
              <a:latin typeface="Arial"/>
            </a:endParaRPr>
          </a:p>
        </p:txBody>
      </p:sp>
      <p:sp>
        <p:nvSpPr>
          <p:cNvPr id="11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1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有效控制</a:t>
            </a:r>
            <a:r>
              <a:rPr lang="en-US"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2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降低生产成本</a:t>
            </a:r>
            <a:endParaRPr lang="en-US" sz="2000" b="0" strike="noStrike" spc="-1">
              <a:solidFill>
                <a:srgbClr val="000000"/>
              </a:solidFill>
              <a:latin typeface="Arial"/>
            </a:endParaRPr>
          </a:p>
        </p:txBody>
      </p:sp>
      <p:sp>
        <p:nvSpPr>
          <p:cNvPr id="121"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超声波焊</a:t>
            </a:r>
            <a:endParaRPr lang="en-US" sz="1800" b="0" strike="noStrike" spc="-1">
              <a:solidFill>
                <a:srgbClr val="000000"/>
              </a:solidFill>
              <a:latin typeface="Arial"/>
            </a:endParaRPr>
          </a:p>
        </p:txBody>
      </p:sp>
      <p:sp>
        <p:nvSpPr>
          <p:cNvPr id="12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工作原理</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适用范围</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p:txBody>
      </p:sp>
      <p:sp>
        <p:nvSpPr>
          <p:cNvPr id="12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熔接</a:t>
            </a:r>
            <a:endParaRPr lang="en-US" sz="1800" b="0" strike="noStrike" spc="-1">
              <a:solidFill>
                <a:srgbClr val="000000"/>
              </a:solidFill>
              <a:latin typeface="Arial"/>
            </a:endParaRPr>
          </a:p>
        </p:txBody>
      </p:sp>
      <p:sp>
        <p:nvSpPr>
          <p:cNvPr id="12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特点是</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适合</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p:txBody>
      </p:sp>
      <p:sp>
        <p:nvSpPr>
          <p:cNvPr id="12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摩擦搅拌焊</a:t>
            </a:r>
            <a:endParaRPr lang="en-US" sz="1800" b="0" strike="noStrike" spc="-1">
              <a:solidFill>
                <a:srgbClr val="000000"/>
              </a:solidFill>
              <a:latin typeface="Arial"/>
            </a:endParaRPr>
          </a:p>
        </p:txBody>
      </p:sp>
      <p:sp>
        <p:nvSpPr>
          <p:cNvPr id="13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应用场景</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优势是</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p:txBody>
      </p:sp>
      <p:sp>
        <p:nvSpPr>
          <p:cNvPr id="13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详细介绍不同焊接类型</a:t>
            </a:r>
            <a:endParaRPr lang="en-US" sz="3600" b="0" strike="noStrike" spc="-1">
              <a:solidFill>
                <a:schemeClr val="dk1"/>
              </a:solidFill>
              <a:latin typeface="Arial"/>
            </a:endParaRPr>
          </a:p>
        </p:txBody>
      </p:sp>
      <p:sp>
        <p:nvSpPr>
          <p:cNvPr id="13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热压焊</a:t>
            </a:r>
            <a:endParaRPr lang="en-US" sz="1800" b="0" strike="noStrike" spc="-1">
              <a:solidFill>
                <a:srgbClr val="000000"/>
              </a:solidFill>
              <a:latin typeface="Arial"/>
            </a:endParaRPr>
          </a:p>
        </p:txBody>
      </p:sp>
      <p:sp>
        <p:nvSpPr>
          <p:cNvPr id="13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适用于</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常见于</a:t>
            </a:r>
            <a:r>
              <a:rPr lang="en-US" sz="1400" b="0" strike="noStrike" spc="-1">
                <a:solidFill>
                  <a:schemeClr val="dk1"/>
                </a:solidFill>
                <a:latin typeface="微软雅黑"/>
                <a:ea typeface="微软雅黑"/>
              </a:rPr>
              <a:t>...</a:t>
            </a:r>
            <a:endParaRPr lang="en-US" sz="14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5"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热压焊技术</a:t>
            </a:r>
            <a:endParaRPr lang="en-US" sz="3600" b="0" strike="noStrike" spc="-1">
              <a:solidFill>
                <a:schemeClr val="dk1"/>
              </a:solidFill>
              <a:latin typeface="Arial"/>
            </a:endParaRPr>
          </a:p>
        </p:txBody>
      </p:sp>
      <p:sp>
        <p:nvSpPr>
          <p:cNvPr id="13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0"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热压焊原理</a:t>
            </a:r>
            <a:endParaRPr lang="en-US" sz="2800" b="0" strike="noStrike" spc="-1">
              <a:solidFill>
                <a:srgbClr val="000000"/>
              </a:solidFill>
              <a:latin typeface="Arial"/>
            </a:endParaRPr>
          </a:p>
        </p:txBody>
      </p:sp>
      <p:sp>
        <p:nvSpPr>
          <p:cNvPr id="141"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热压焊是通过在两个工件接合处施加热和压力来使两个工件融合在一起的焊接方法。这种焊接技术适用于塑料、橡胶等材料的连接，能够实现牢固的焊接效果。</a:t>
            </a:r>
            <a:endParaRPr lang="en-US" sz="18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4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6"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热压焊优点</a:t>
            </a:r>
            <a:endParaRPr lang="en-US" sz="3600" b="0" strike="noStrike" spc="-1">
              <a:solidFill>
                <a:schemeClr val="dk1"/>
              </a:solidFill>
              <a:latin typeface="Arial"/>
            </a:endParaRPr>
          </a:p>
        </p:txBody>
      </p:sp>
      <p:sp>
        <p:nvSpPr>
          <p:cNvPr id="14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热压焊速度快</a:t>
            </a:r>
            <a:endParaRPr lang="en-US" sz="1600" b="0" strike="noStrike" spc="-1">
              <a:solidFill>
                <a:srgbClr val="000000"/>
              </a:solidFill>
              <a:latin typeface="Arial"/>
            </a:endParaRPr>
          </a:p>
        </p:txBody>
      </p:sp>
      <p:sp>
        <p:nvSpPr>
          <p:cNvPr id="14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快速</a:t>
            </a:r>
            <a:endParaRPr lang="en-US" sz="2000" b="0" strike="noStrike" spc="-1">
              <a:solidFill>
                <a:srgbClr val="000000"/>
              </a:solidFill>
              <a:latin typeface="Arial"/>
            </a:endParaRPr>
          </a:p>
        </p:txBody>
      </p:sp>
      <p:sp>
        <p:nvSpPr>
          <p:cNvPr id="15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焊接强度高</a:t>
            </a:r>
            <a:endParaRPr lang="en-US" sz="1600" b="0" strike="noStrike" spc="-1">
              <a:solidFill>
                <a:srgbClr val="000000"/>
              </a:solidFill>
              <a:latin typeface="Arial"/>
            </a:endParaRPr>
          </a:p>
        </p:txBody>
      </p:sp>
      <p:sp>
        <p:nvSpPr>
          <p:cNvPr id="15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高强度</a:t>
            </a:r>
            <a:endParaRPr lang="en-US" sz="2000" b="0" strike="noStrike" spc="-1">
              <a:solidFill>
                <a:srgbClr val="000000"/>
              </a:solidFill>
              <a:latin typeface="Arial"/>
            </a:endParaRPr>
          </a:p>
        </p:txBody>
      </p:sp>
      <p:sp>
        <p:nvSpPr>
          <p:cNvPr id="15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操作简便</a:t>
            </a:r>
            <a:endParaRPr lang="en-US" sz="1600" b="0" strike="noStrike" spc="-1">
              <a:solidFill>
                <a:srgbClr val="000000"/>
              </a:solidFill>
              <a:latin typeface="Arial"/>
            </a:endParaRPr>
          </a:p>
        </p:txBody>
      </p:sp>
      <p:sp>
        <p:nvSpPr>
          <p:cNvPr id="15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简便操作</a:t>
            </a:r>
            <a:endParaRPr lang="en-US" sz="2000" b="0" strike="noStrike" spc="-1">
              <a:solidFill>
                <a:srgbClr val="000000"/>
              </a:solidFill>
              <a:latin typeface="Arial"/>
            </a:endParaRPr>
          </a:p>
        </p:txBody>
      </p:sp>
      <p:sp>
        <p:nvSpPr>
          <p:cNvPr id="15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适用于大批量生产，成本低廉</a:t>
            </a:r>
            <a:endParaRPr lang="en-US" sz="1600" b="0" strike="noStrike" spc="-1">
              <a:solidFill>
                <a:srgbClr val="000000"/>
              </a:solidFill>
              <a:latin typeface="Arial"/>
            </a:endParaRPr>
          </a:p>
        </p:txBody>
      </p:sp>
      <p:sp>
        <p:nvSpPr>
          <p:cNvPr id="15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适用于大批量生产</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操作技术要求高</a:t>
            </a:r>
            <a:endParaRPr lang="en-US" sz="1800" b="0" strike="noStrike" spc="-1">
              <a:solidFill>
                <a:srgbClr val="000000"/>
              </a:solidFill>
              <a:latin typeface="Arial"/>
            </a:endParaRPr>
          </a:p>
        </p:txBody>
      </p:sp>
      <p:sp>
        <p:nvSpPr>
          <p:cNvPr id="15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需要具备一定的焊接经验</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操作人员技术要求较高</a:t>
            </a:r>
            <a:endParaRPr lang="en-US" sz="1400" b="0" strike="noStrike" spc="-1">
              <a:solidFill>
                <a:srgbClr val="000000"/>
              </a:solidFill>
              <a:latin typeface="Arial"/>
            </a:endParaRPr>
          </a:p>
        </p:txBody>
      </p:sp>
      <p:sp>
        <p:nvSpPr>
          <p:cNvPr id="15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热压焊缺点</a:t>
            </a:r>
            <a:endParaRPr lang="en-US" sz="3600" b="0" strike="noStrike" spc="-1">
              <a:solidFill>
                <a:schemeClr val="dk1"/>
              </a:solidFill>
              <a:latin typeface="Arial"/>
            </a:endParaRPr>
          </a:p>
        </p:txBody>
      </p:sp>
      <p:sp>
        <p:nvSpPr>
          <p:cNvPr id="16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要求工件厚度和形状匹配</a:t>
            </a:r>
            <a:endParaRPr lang="en-US" sz="1800" b="0" strike="noStrike" spc="-1">
              <a:solidFill>
                <a:srgbClr val="000000"/>
              </a:solidFill>
              <a:latin typeface="Arial"/>
            </a:endParaRPr>
          </a:p>
        </p:txBody>
      </p:sp>
      <p:sp>
        <p:nvSpPr>
          <p:cNvPr id="16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不适用于所有材料和形状的工件</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对工件有一定要求</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热压焊应用案例</a:t>
            </a:r>
            <a:endParaRPr lang="en-US" sz="3600" b="0" strike="noStrike" spc="-1">
              <a:solidFill>
                <a:schemeClr val="dk1"/>
              </a:solidFill>
              <a:latin typeface="Arial"/>
            </a:endParaRPr>
          </a:p>
        </p:txBody>
      </p:sp>
      <p:sp>
        <p:nvSpPr>
          <p:cNvPr id="17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介绍汽车制造中热压焊技术的应用</a:t>
            </a:r>
            <a:endParaRPr lang="en-US" sz="1600" b="0" strike="noStrike" spc="-1">
              <a:solidFill>
                <a:srgbClr val="000000"/>
              </a:solidFill>
              <a:latin typeface="Arial"/>
            </a:endParaRPr>
          </a:p>
        </p:txBody>
      </p:sp>
      <p:sp>
        <p:nvSpPr>
          <p:cNvPr id="17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汽车制造中的应用</a:t>
            </a:r>
            <a:endParaRPr lang="en-US" sz="2000" b="0" strike="noStrike" spc="-1">
              <a:solidFill>
                <a:srgbClr val="000000"/>
              </a:solidFill>
              <a:latin typeface="Arial"/>
            </a:endParaRPr>
          </a:p>
        </p:txBody>
      </p:sp>
      <p:sp>
        <p:nvSpPr>
          <p:cNvPr id="17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7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分析该案例中热压焊技术的缺点</a:t>
            </a:r>
            <a:endParaRPr lang="en-US" sz="1600" b="0" strike="noStrike" spc="-1">
              <a:solidFill>
                <a:srgbClr val="000000"/>
              </a:solidFill>
              <a:latin typeface="Arial"/>
            </a:endParaRPr>
          </a:p>
        </p:txBody>
      </p:sp>
      <p:sp>
        <p:nvSpPr>
          <p:cNvPr id="17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缺点分析</a:t>
            </a:r>
            <a:endParaRPr lang="en-US" sz="2000" b="0" strike="noStrike" spc="-1">
              <a:solidFill>
                <a:srgbClr val="000000"/>
              </a:solidFill>
              <a:latin typeface="Arial"/>
            </a:endParaRPr>
          </a:p>
        </p:txBody>
      </p:sp>
      <p:sp>
        <p:nvSpPr>
          <p:cNvPr id="17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7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分析该案例中热压焊技术的优点</a:t>
            </a:r>
            <a:endParaRPr lang="en-US" sz="1600" b="0" strike="noStrike" spc="-1">
              <a:solidFill>
                <a:srgbClr val="000000"/>
              </a:solidFill>
              <a:latin typeface="Arial"/>
            </a:endParaRPr>
          </a:p>
        </p:txBody>
      </p:sp>
      <p:sp>
        <p:nvSpPr>
          <p:cNvPr id="17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优点分析</a:t>
            </a:r>
            <a:endParaRPr lang="en-US" sz="2000" b="0" strike="noStrike" spc="-1">
              <a:solidFill>
                <a:srgbClr val="000000"/>
              </a:solidFill>
              <a:latin typeface="Arial"/>
            </a:endParaRPr>
          </a:p>
        </p:txBody>
      </p:sp>
      <p:sp>
        <p:nvSpPr>
          <p:cNvPr id="17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81"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热压焊技术是一种快速、高强度的焊接方法，尤其适用于大批量生产和对焊接质量要求较高的场景。然而，要注意其对工件厚度和形状的要求，操作人员需具备相应的技术经验，以确保焊接质量。</a:t>
            </a:r>
            <a:endParaRPr lang="en-US" sz="2000" b="0" strike="noStrike" spc="-1">
              <a:solidFill>
                <a:srgbClr val="000000"/>
              </a:solidFill>
              <a:latin typeface="Arial"/>
            </a:endParaRPr>
          </a:p>
        </p:txBody>
      </p:sp>
      <p:sp>
        <p:nvSpPr>
          <p:cNvPr id="182"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超声波焊接技术</a:t>
            </a:r>
            <a:endParaRPr lang="en-US" sz="36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0"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超声波焊接原理</a:t>
            </a:r>
            <a:endParaRPr lang="en-US" sz="2800" b="0" strike="noStrike" spc="-1">
              <a:solidFill>
                <a:srgbClr val="000000"/>
              </a:solidFill>
              <a:latin typeface="Arial"/>
            </a:endParaRPr>
          </a:p>
        </p:txBody>
      </p:sp>
      <p:sp>
        <p:nvSpPr>
          <p:cNvPr id="191"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超声波焊接是利用超声波振动产生的热量将工件表面熔化，达到焊接的目的。这种焊接技术适用于塑料、玻璃等材料的连接。</a:t>
            </a:r>
            <a:endParaRPr lang="en-US" sz="1800" b="0" strike="noStrike" spc="-1">
              <a:solidFill>
                <a:srgbClr val="000000"/>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9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6"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超声波焊接优点</a:t>
            </a:r>
            <a:endParaRPr lang="en-US" sz="3600" b="0" strike="noStrike" spc="-1">
              <a:solidFill>
                <a:schemeClr val="dk1"/>
              </a:solidFill>
              <a:latin typeface="Arial"/>
            </a:endParaRPr>
          </a:p>
        </p:txBody>
      </p:sp>
      <p:sp>
        <p:nvSpPr>
          <p:cNvPr id="19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环保无毒</a:t>
            </a:r>
            <a:endParaRPr lang="en-US" sz="1600" b="0" strike="noStrike" spc="-1">
              <a:solidFill>
                <a:srgbClr val="000000"/>
              </a:solidFill>
              <a:latin typeface="Arial"/>
            </a:endParaRPr>
          </a:p>
        </p:txBody>
      </p:sp>
      <p:sp>
        <p:nvSpPr>
          <p:cNvPr id="19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无需添加额外材料</a:t>
            </a:r>
            <a:endParaRPr lang="en-US" sz="2000" b="0" strike="noStrike" spc="-1">
              <a:solidFill>
                <a:srgbClr val="000000"/>
              </a:solidFill>
              <a:latin typeface="Arial"/>
            </a:endParaRPr>
          </a:p>
        </p:txBody>
      </p:sp>
      <p:sp>
        <p:nvSpPr>
          <p:cNvPr id="20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提高效率</a:t>
            </a:r>
            <a:endParaRPr lang="en-US" sz="1600" b="0" strike="noStrike" spc="-1">
              <a:solidFill>
                <a:srgbClr val="000000"/>
              </a:solidFill>
              <a:latin typeface="Arial"/>
            </a:endParaRPr>
          </a:p>
        </p:txBody>
      </p:sp>
      <p:sp>
        <p:nvSpPr>
          <p:cNvPr id="20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速度快</a:t>
            </a:r>
            <a:endParaRPr lang="en-US" sz="2000" b="0" strike="noStrike" spc="-1">
              <a:solidFill>
                <a:srgbClr val="000000"/>
              </a:solidFill>
              <a:latin typeface="Arial"/>
            </a:endParaRPr>
          </a:p>
        </p:txBody>
      </p:sp>
      <p:sp>
        <p:nvSpPr>
          <p:cNvPr id="20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稳定可靠</a:t>
            </a:r>
            <a:endParaRPr lang="en-US" sz="1600" b="0" strike="noStrike" spc="-1">
              <a:solidFill>
                <a:srgbClr val="000000"/>
              </a:solidFill>
              <a:latin typeface="Arial"/>
            </a:endParaRPr>
          </a:p>
        </p:txBody>
      </p:sp>
      <p:sp>
        <p:nvSpPr>
          <p:cNvPr id="20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焊接质量高</a:t>
            </a:r>
            <a:endParaRPr lang="en-US" sz="2000" b="0" strike="noStrike" spc="-1">
              <a:solidFill>
                <a:srgbClr val="000000"/>
              </a:solidFill>
              <a:latin typeface="Arial"/>
            </a:endParaRPr>
          </a:p>
        </p:txBody>
      </p:sp>
      <p:sp>
        <p:nvSpPr>
          <p:cNvPr id="20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多种材料皆可</a:t>
            </a:r>
            <a:endParaRPr lang="en-US" sz="1600" b="0" strike="noStrike" spc="-1">
              <a:solidFill>
                <a:srgbClr val="000000"/>
              </a:solidFill>
              <a:latin typeface="Arial"/>
            </a:endParaRPr>
          </a:p>
        </p:txBody>
      </p:sp>
      <p:sp>
        <p:nvSpPr>
          <p:cNvPr id="20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适用性广</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超声波焊接缺点</a:t>
            </a:r>
            <a:endParaRPr lang="en-US" sz="3600" b="0" strike="noStrike" spc="-1">
              <a:solidFill>
                <a:schemeClr val="dk1"/>
              </a:solidFill>
              <a:latin typeface="Arial"/>
            </a:endParaRPr>
          </a:p>
        </p:txBody>
      </p:sp>
      <p:sp>
        <p:nvSpPr>
          <p:cNvPr id="20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投资成本大</a:t>
            </a:r>
            <a:endParaRPr lang="en-US" sz="1600" b="0" strike="noStrike" spc="-1">
              <a:solidFill>
                <a:srgbClr val="000000"/>
              </a:solidFill>
              <a:latin typeface="Arial"/>
            </a:endParaRPr>
          </a:p>
        </p:txBody>
      </p:sp>
      <p:sp>
        <p:nvSpPr>
          <p:cNvPr id="20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设备价格高</a:t>
            </a:r>
            <a:endParaRPr lang="en-US" sz="2000" b="0" strike="noStrike" spc="-1">
              <a:solidFill>
                <a:srgbClr val="000000"/>
              </a:solidFill>
              <a:latin typeface="Arial"/>
            </a:endParaRPr>
          </a:p>
        </p:txBody>
      </p:sp>
      <p:sp>
        <p:nvSpPr>
          <p:cNvPr id="21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维护困难</a:t>
            </a:r>
            <a:endParaRPr lang="en-US" sz="1600" b="0" strike="noStrike" spc="-1">
              <a:solidFill>
                <a:srgbClr val="000000"/>
              </a:solidFill>
              <a:latin typeface="Arial"/>
            </a:endParaRPr>
          </a:p>
        </p:txBody>
      </p:sp>
      <p:sp>
        <p:nvSpPr>
          <p:cNvPr id="21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操作维护成本高</a:t>
            </a:r>
            <a:endParaRPr lang="en-US" sz="2000" b="0" strike="noStrike" spc="-1">
              <a:solidFill>
                <a:srgbClr val="000000"/>
              </a:solidFill>
              <a:latin typeface="Arial"/>
            </a:endParaRPr>
          </a:p>
        </p:txBody>
      </p:sp>
      <p:sp>
        <p:nvSpPr>
          <p:cNvPr id="21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形状、厚度限制</a:t>
            </a:r>
            <a:endParaRPr lang="en-US" sz="1600" b="0" strike="noStrike" spc="-1">
              <a:solidFill>
                <a:srgbClr val="000000"/>
              </a:solidFill>
              <a:latin typeface="Arial"/>
            </a:endParaRPr>
          </a:p>
        </p:txBody>
      </p:sp>
      <p:sp>
        <p:nvSpPr>
          <p:cNvPr id="21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对工件要求严格</a:t>
            </a:r>
            <a:endParaRPr lang="en-US" sz="2000" b="0" strike="noStrike" spc="-1">
              <a:solidFill>
                <a:srgbClr val="000000"/>
              </a:solidFill>
              <a:latin typeface="Arial"/>
            </a:endParaRPr>
          </a:p>
        </p:txBody>
      </p:sp>
      <p:sp>
        <p:nvSpPr>
          <p:cNvPr id="21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空气清洁度</a:t>
            </a:r>
            <a:endParaRPr lang="en-US" sz="1600" b="0" strike="noStrike" spc="-1">
              <a:solidFill>
                <a:srgbClr val="000000"/>
              </a:solidFill>
              <a:latin typeface="Arial"/>
            </a:endParaRPr>
          </a:p>
        </p:txBody>
      </p:sp>
      <p:sp>
        <p:nvSpPr>
          <p:cNvPr id="21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环境要求高</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7"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超声波焊接应用案例</a:t>
            </a:r>
            <a:endParaRPr lang="en-US" sz="2800" b="0" strike="noStrike" spc="-1">
              <a:solidFill>
                <a:srgbClr val="000000"/>
              </a:solidFill>
              <a:latin typeface="Arial"/>
            </a:endParaRPr>
          </a:p>
        </p:txBody>
      </p:sp>
      <p:sp>
        <p:nvSpPr>
          <p:cNvPr id="218"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介绍电子产品制造中超声波焊接技术的应用。分析该案例中超声波焊接技术带来的效益，包括生产效率提高、成本节约和焊接质量提升等方面的具体案例</a:t>
            </a:r>
            <a:endParaRPr lang="en-US" sz="1800" b="0" strike="noStrike" spc="-1">
              <a:solidFill>
                <a:srgbClr val="000000"/>
              </a:solidFill>
              <a:latin typeface="Arial"/>
            </a:endParaRPr>
          </a:p>
        </p:txBody>
      </p:sp>
      <p:sp>
        <p:nvSpPr>
          <p:cNvPr id="2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20"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3"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超声波焊接案例效益</a:t>
            </a:r>
            <a:endParaRPr lang="en-US" sz="3600" b="0" strike="noStrike" spc="-1">
              <a:solidFill>
                <a:schemeClr val="dk1"/>
              </a:solidFill>
              <a:latin typeface="Arial"/>
            </a:endParaRPr>
          </a:p>
        </p:txBody>
      </p:sp>
      <p:sp>
        <p:nvSpPr>
          <p:cNvPr id="22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节省时间成本</a:t>
            </a:r>
            <a:endParaRPr lang="en-US" sz="1600" b="0" strike="noStrike" spc="-1">
              <a:solidFill>
                <a:srgbClr val="000000"/>
              </a:solidFill>
              <a:latin typeface="Arial"/>
            </a:endParaRPr>
          </a:p>
        </p:txBody>
      </p:sp>
      <p:sp>
        <p:nvSpPr>
          <p:cNvPr id="22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生产效率提升</a:t>
            </a:r>
            <a:endParaRPr lang="en-US" sz="2000" b="0" strike="noStrike" spc="-1">
              <a:solidFill>
                <a:srgbClr val="000000"/>
              </a:solidFill>
              <a:latin typeface="Arial"/>
            </a:endParaRPr>
          </a:p>
        </p:txBody>
      </p:sp>
      <p:sp>
        <p:nvSpPr>
          <p:cNvPr id="22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节约材料费用</a:t>
            </a:r>
            <a:endParaRPr lang="en-US" sz="1600" b="0" strike="noStrike" spc="-1">
              <a:solidFill>
                <a:srgbClr val="000000"/>
              </a:solidFill>
              <a:latin typeface="Arial"/>
            </a:endParaRPr>
          </a:p>
        </p:txBody>
      </p:sp>
      <p:sp>
        <p:nvSpPr>
          <p:cNvPr id="22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成本降低</a:t>
            </a:r>
            <a:endParaRPr lang="en-US" sz="2000" b="0" strike="noStrike" spc="-1">
              <a:solidFill>
                <a:srgbClr val="000000"/>
              </a:solidFill>
              <a:latin typeface="Arial"/>
            </a:endParaRPr>
          </a:p>
        </p:txBody>
      </p:sp>
      <p:sp>
        <p:nvSpPr>
          <p:cNvPr id="22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减少次品率</a:t>
            </a:r>
            <a:endParaRPr lang="en-US" sz="1600" b="0" strike="noStrike" spc="-1">
              <a:solidFill>
                <a:srgbClr val="000000"/>
              </a:solidFill>
              <a:latin typeface="Arial"/>
            </a:endParaRPr>
          </a:p>
        </p:txBody>
      </p:sp>
      <p:sp>
        <p:nvSpPr>
          <p:cNvPr id="23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焊接质量提升</a:t>
            </a:r>
            <a:endParaRPr lang="en-US" sz="2000" b="0" strike="noStrike" spc="-1">
              <a:solidFill>
                <a:srgbClr val="000000"/>
              </a:solidFill>
              <a:latin typeface="Arial"/>
            </a:endParaRPr>
          </a:p>
        </p:txBody>
      </p:sp>
      <p:sp>
        <p:nvSpPr>
          <p:cNvPr id="23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提高竞争力</a:t>
            </a:r>
            <a:endParaRPr lang="en-US" sz="1600" b="0" strike="noStrike" spc="-1">
              <a:solidFill>
                <a:srgbClr val="000000"/>
              </a:solidFill>
              <a:latin typeface="Arial"/>
            </a:endParaRPr>
          </a:p>
        </p:txBody>
      </p:sp>
      <p:sp>
        <p:nvSpPr>
          <p:cNvPr id="23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技术创新</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https://d.book118.com/637163003011006055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焊接塑料焊接技术培训</vt:lpstr>
      <vt:lpstr>目录</vt:lpstr>
      <vt:lpstr>第1章 焊接塑料焊接技术培训</vt:lpstr>
      <vt:lpstr> </vt:lpstr>
      <vt:lpstr>焊接分类</vt:lpstr>
      <vt:lpstr>焊接应用领域</vt:lpstr>
      <vt:lpstr>焊接塑料焊接技术培训重要性</vt:lpstr>
      <vt:lpstr>详细介绍不同焊接类型</vt:lpstr>
      <vt:lpstr>第二章 热压焊技术</vt:lpstr>
      <vt:lpstr> </vt:lpstr>
      <vt:lpstr>热压焊优点</vt:lpstr>
      <vt:lpstr>热压焊缺点</vt:lpstr>
      <vt:lpstr>热压焊应用案例</vt:lpstr>
      <vt:lpstr>总结</vt:lpstr>
      <vt:lpstr>第3章 超声波焊接技术</vt:lpstr>
      <vt:lpstr> </vt:lpstr>
      <vt:lpstr>超声波焊接优点</vt:lpstr>
      <vt:lpstr>超声波焊接缺点</vt:lpstr>
      <vt:lpstr> </vt:lpstr>
      <vt:lpstr>超声波焊接案例效益</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2024-09-29T14:39:58.426</cp:lastPrinted>
  <dcterms:created xsi:type="dcterms:W3CDTF">2024-09-29T06:39:58Z</dcterms:created>
  <dcterms:modified xsi:type="dcterms:W3CDTF">2024-09-29T06:40:00Z</dcterms:modified>
</cp:coreProperties>
</file>