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PMSSBM+RSWGHU+ArialMT"/>
      <p:regular r:id="rId17"/>
    </p:embeddedFont>
    <p:embeddedFont>
      <p:font typeface="IAUQVG+MS-UIGothic"/>
      <p:regular r:id="rId18"/>
    </p:embeddedFont>
    <p:embeddedFont>
      <p:font typeface="ACOTMQ+HSBSGF+MicrosoftYaHei-Bold"/>
      <p:regular r:id="rId19"/>
    </p:embeddedFont>
    <p:embeddedFont>
      <p:font typeface="IMBEEJ+JCMLRC+MicrosoftYaHei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898967-5F87-495A-A1DA-0A74177E7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06DC6-5A3E-4453-91D0-9F3BD3C9F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5C665-CD1E-40E8-B412-CE1B06657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A8FB85-B008-4FAA-855B-81DC9F4F4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08EC6A-6491-4ABD-A076-93A523DE8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9A3D57-D156-4FAB-975B-E491B0938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9F4CCB-C51E-423E-8AA3-7A70C6ACD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B10F2A-E71A-42BA-9334-A9513412C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0C1BDF-C06A-44F2-98EC-F48D54CBC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94F2A7-E0CB-4412-A4A9-D5321DF70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DAC4E-570D-4847-AA66-D49023894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16403512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MSSBM+RSWGHU+ArialMT"/>
                <a:cs typeface="PMSSBM+RSWGHU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IAUQVG+MS-UIGothic"/>
                <a:cs typeface="IAUQVG+MS-UIGothic"/>
              </a:rPr>
              <a:t>稀土永磁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00B6FF"/>
                </a:solidFill>
                <a:latin typeface="IAUQVG+MS-UIGothic"/>
                <a:cs typeface="IAUQVG+MS-UIGothic"/>
              </a:rPr>
              <a:t>机概述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766250"/>
            <a:ext cx="5841941" cy="2429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MSSBM+RSWGHU+ArialMT"/>
                <a:cs typeface="PMSSBM+RSWGHU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IAUQVG+MS-UIGothic"/>
                <a:cs typeface="IAUQVG+MS-UIGothic"/>
              </a:rPr>
              <a:t>稀土永磁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00B6FF"/>
                </a:solidFill>
                <a:latin typeface="IAUQVG+MS-UIGothic"/>
                <a:cs typeface="IAUQVG+MS-UIGothic"/>
              </a:rPr>
              <a:t>机的技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B6FF"/>
                </a:solidFill>
                <a:latin typeface="IAUQVG+MS-UIGothic"/>
                <a:cs typeface="IAUQVG+MS-UIGothic"/>
              </a:rPr>
              <a:t>解析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MSSBM+RSWGHU+ArialMT"/>
                <a:cs typeface="PMSSBM+RSWGHU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IAUQVG+MS-UIGothic"/>
                <a:cs typeface="IAUQVG+MS-UIGothic"/>
              </a:rPr>
              <a:t>稀土永磁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00B6FF"/>
                </a:solidFill>
                <a:latin typeface="IAUQVG+MS-UIGothic"/>
                <a:cs typeface="IAUQVG+MS-UIGothic"/>
              </a:rPr>
              <a:t>机的市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场现</a:t>
            </a:r>
            <a:r>
              <a:rPr sz="2400">
                <a:solidFill>
                  <a:srgbClr val="00B6FF"/>
                </a:solidFill>
                <a:latin typeface="IAUQVG+MS-UIGothic"/>
                <a:cs typeface="IAUQVG+MS-UIGothic"/>
              </a:rPr>
              <a:t>状与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6FF"/>
                </a:solidFill>
                <a:latin typeface="IAUQVG+MS-UIGothic"/>
                <a:cs typeface="IAUQVG+MS-UIGothic"/>
              </a:rPr>
              <a:t>展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趋势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MSSBM+RSWGHU+ArialMT"/>
                <a:cs typeface="PMSSBM+RSWGHU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IAUQVG+MS-UIGothic"/>
                <a:cs typeface="IAUQVG+MS-UIGothic"/>
              </a:rPr>
              <a:t>稀土永磁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00B6FF"/>
                </a:solidFill>
                <a:latin typeface="IAUQVG+MS-UIGothic"/>
                <a:cs typeface="IAUQVG+MS-UIGothic"/>
              </a:rPr>
              <a:t>机的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6FF"/>
                </a:solidFill>
                <a:latin typeface="IAUQVG+MS-UIGothic"/>
                <a:cs typeface="IAUQVG+MS-UIGothic"/>
              </a:rPr>
              <a:t>用案例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MSSBM+RSWGHU+ArialMT"/>
                <a:cs typeface="PMSSBM+RSWGHU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IAUQVG+MS-UIGothic"/>
                <a:cs typeface="IAUQVG+MS-UIGothic"/>
              </a:rPr>
              <a:t>稀土永磁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00B6FF"/>
                </a:solidFill>
                <a:latin typeface="IAUQVG+MS-UIGothic"/>
                <a:cs typeface="IAUQVG+MS-UIGothic"/>
              </a:rPr>
              <a:t>机的未来展望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IAUQVG+MS-UIGothic"/>
                <a:cs typeface="IAUQVG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ACOTMQ+HSBSGF+MicrosoftYaHei-Bold"/>
                <a:cs typeface="ACOTMQ+HSBSGF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AUQVG+MS-UIGothic"/>
                <a:cs typeface="IAUQVG+MS-UIGothic"/>
              </a:rPr>
              <a:t>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IAUQVG+MS-UIGothic"/>
                <a:cs typeface="IAUQVG+MS-UIGothic"/>
              </a:rPr>
              <a:t>与工作原理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IAUQVG+MS-UIGothic"/>
                <a:cs typeface="IAUQVG+MS-UIGothic"/>
              </a:rPr>
              <a:t>定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IAUQVG+MS-UIGothic"/>
                <a:cs typeface="IAUQVG+MS-UIGothic"/>
              </a:rPr>
              <a:t>工作原理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285611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AUQVG+MS-UIGothic"/>
                <a:cs typeface="IAUQVG+MS-UIGothic"/>
              </a:rPr>
              <a:t>稀土永磁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IAUQVG+MS-UIGothic"/>
                <a:cs typeface="IAUQVG+MS-UIGothic"/>
              </a:rPr>
              <a:t>机的基本工作原理基于法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AUQVG+MS-UIGothic"/>
                <a:cs typeface="IAUQVG+MS-UIGothic"/>
              </a:rPr>
              <a:t>拉第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IAUQVG+MS-UIGothic"/>
                <a:cs typeface="IAUQVG+MS-UIGothic"/>
              </a:rPr>
              <a:t>磁感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IAUQVG+MS-UIGothic"/>
                <a:cs typeface="IAUQVG+MS-UIGothic"/>
              </a:rPr>
              <a:t>定律和安培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IAUQVG+MS-UIGothic"/>
                <a:cs typeface="IAUQVG+MS-UIGothic"/>
              </a:rPr>
              <a:t>磁力定律，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AUQVG+MS-UIGothic"/>
                <a:cs typeface="IAUQVG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IAUQVG+MS-UIGothic"/>
                <a:cs typeface="IAUQVG+MS-UIGothic"/>
              </a:rPr>
              <a:t>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场对</a:t>
            </a:r>
            <a:r>
              <a:rPr sz="1350">
                <a:solidFill>
                  <a:srgbClr val="FFFFFF"/>
                </a:solidFill>
                <a:latin typeface="IAUQVG+MS-UIGothic"/>
                <a:cs typeface="IAUQVG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电导</a:t>
            </a:r>
            <a:r>
              <a:rPr sz="1350">
                <a:solidFill>
                  <a:srgbClr val="FFFFFF"/>
                </a:solidFill>
                <a:latin typeface="IAUQVG+MS-UIGothic"/>
                <a:cs typeface="IAUQVG+MS-UIGothic"/>
              </a:rPr>
              <a:t>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IAUQVG+MS-UIGothic"/>
                <a:cs typeface="IAUQVG+MS-UIGothic"/>
              </a:rPr>
              <a:t>生力的作用，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实现电</a:t>
            </a:r>
            <a:r>
              <a:rPr sz="1350">
                <a:solidFill>
                  <a:srgbClr val="FFFFFF"/>
                </a:solidFill>
                <a:latin typeface="IAUQVG+MS-UIGothic"/>
                <a:cs typeface="IAUQVG+MS-UIGothic"/>
              </a:rPr>
              <a:t>机的旋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FFFFFF"/>
                </a:solidFill>
                <a:latin typeface="IAUQVG+MS-UIGothic"/>
                <a:cs typeface="IAUQVG+MS-UIGothic"/>
              </a:rPr>
              <a:t>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IAUQVG+MS-UIGothic"/>
                <a:cs typeface="IAUQVG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AUQVG+MS-UIGothic"/>
                <a:cs typeface="IAUQVG+MS-UIGothic"/>
              </a:rPr>
              <a:t>特点与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34210" y="178180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IAUQVG+MS-UIGothic"/>
                <a:cs typeface="IAUQVG+MS-UIGothic"/>
              </a:rPr>
              <a:t>高效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600">
                <a:solidFill>
                  <a:srgbClr val="FFFFFF"/>
                </a:solidFill>
                <a:latin typeface="IAUQVG+MS-UIGothic"/>
                <a:cs typeface="IAUQVG+MS-UIGothic"/>
              </a:rPr>
              <a:t>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36590" y="17811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600">
                <a:solidFill>
                  <a:srgbClr val="FFFFFF"/>
                </a:solidFill>
                <a:latin typeface="IAUQVG+MS-UIGothic"/>
                <a:cs typeface="IAUQVG+MS-UIGothic"/>
              </a:rPr>
              <a:t>构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简单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841500" y="433577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600">
                <a:solidFill>
                  <a:srgbClr val="FFFFFF"/>
                </a:solidFill>
                <a:latin typeface="IAUQVG+MS-UIGothic"/>
                <a:cs typeface="IAUQVG+MS-UIGothic"/>
              </a:rPr>
              <a:t>速范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600">
                <a:solidFill>
                  <a:srgbClr val="FFFFFF"/>
                </a:solidFill>
                <a:latin typeface="IAUQVG+MS-UIGothic"/>
                <a:cs typeface="IAUQVG+MS-UIGothic"/>
              </a:rPr>
              <a:t>广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736590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IAUQVG+MS-UIGothic"/>
                <a:cs typeface="IAUQVG+MS-UIGothic"/>
              </a:rPr>
              <a:t>可靠性高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IAUQVG+MS-UIGothic"/>
                <a:cs typeface="IAUQVG+MS-UIGothic"/>
              </a:rPr>
              <a:t>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00B6FF"/>
                </a:solidFill>
                <a:latin typeface="IAUQVG+MS-UIGothic"/>
                <a:cs typeface="IAUQVG+MS-UIGothic"/>
              </a:rPr>
              <a:t>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MBEEJ+JCMLRC+MicrosoftYaHei"/>
                <a:cs typeface="IMBEEJ+JCMLRC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MBEEJ+JCMLRC+MicrosoftYaHei"/>
                <a:cs typeface="IMBEEJ+JCMLRC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MBEEJ+JCMLRC+MicrosoftYaHei"/>
                <a:cs typeface="IMBEEJ+JCMLRC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MBEEJ+JCMLRC+MicrosoftYaHei"/>
                <a:cs typeface="IMBEEJ+JCMLRC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57670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IAUQVG+MS-UIGothic"/>
                <a:cs typeface="IAUQVG+MS-UIGothic"/>
              </a:rPr>
              <a:t>新能源汽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车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28307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IAUQVG+MS-UIGothic"/>
                <a:cs typeface="IAUQVG+MS-UIGothic"/>
              </a:rPr>
              <a:t>工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业</a:t>
            </a:r>
            <a:r>
              <a:rPr sz="1550" spc="25">
                <a:solidFill>
                  <a:srgbClr val="00B6FF"/>
                </a:solidFill>
                <a:latin typeface="IAUQVG+MS-UIGothic"/>
                <a:cs typeface="IAUQVG+MS-UIGothic"/>
              </a:rPr>
              <a:t>自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动</a:t>
            </a:r>
            <a:r>
              <a:rPr sz="1550">
                <a:solidFill>
                  <a:srgbClr val="00B6FF"/>
                </a:solidFill>
                <a:latin typeface="IAUQVG+MS-UIGothic"/>
                <a:cs typeface="IAUQVG+MS-UIGothic"/>
              </a:rPr>
              <a:t>化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628130" y="4788530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风电</a:t>
            </a:r>
            <a:r>
              <a:rPr sz="1550" spc="25">
                <a:solidFill>
                  <a:srgbClr val="00B6FF"/>
                </a:solidFill>
                <a:latin typeface="IAUQVG+MS-UIGothic"/>
                <a:cs typeface="IAUQVG+MS-UIGothic"/>
              </a:rPr>
              <a:t>和太阳能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发电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IAUQVG+MS-UIGothic"/>
                <a:cs typeface="IAUQVG+MS-UIGothic"/>
              </a:rPr>
              <a:t>家用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1550">
                <a:solidFill>
                  <a:srgbClr val="00B6FF"/>
                </a:solidFill>
                <a:latin typeface="IAUQVG+MS-UIGothic"/>
                <a:cs typeface="IAUQVG+MS-UIGothic"/>
              </a:rPr>
              <a:t>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B6FF"/>
                </a:solidFill>
                <a:latin typeface="IAUQVG+MS-UIGothic"/>
                <a:cs typeface="IAUQVG+MS-UIGothic"/>
              </a:rPr>
              <a:t>机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00B6FF"/>
                </a:solidFill>
                <a:latin typeface="IAUQVG+MS-UIGothic"/>
                <a:cs typeface="IAUQVG+MS-UIGothic"/>
              </a:rPr>
              <a:t>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COTMQ+HSBSGF+MicrosoftYaHei-Bold"/>
                <a:cs typeface="ACOTMQ+HSBSGF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COTMQ+HSBSGF+MicrosoftYaHei-Bold"/>
                <a:cs typeface="ACOTMQ+HSBSGF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COTMQ+HSBSGF+MicrosoftYaHei-Bold"/>
                <a:cs typeface="ACOTMQ+HSBSGF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2000" spc="25">
                <a:solidFill>
                  <a:srgbClr val="00B6FF"/>
                </a:solidFill>
                <a:latin typeface="IAUQVG+MS-UIGothic"/>
                <a:cs typeface="IAUQVG+MS-UIGothic"/>
              </a:rPr>
              <a:t>机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类</a:t>
            </a:r>
            <a:r>
              <a:rPr sz="2000">
                <a:solidFill>
                  <a:srgbClr val="00B6FF"/>
                </a:solidFill>
                <a:latin typeface="IAUQVG+MS-UIGothic"/>
                <a:cs typeface="IAUQVG+MS-UIGothic"/>
              </a:rPr>
              <a:t>型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IAUQVG+MS-UIGothic"/>
                <a:cs typeface="IAUQVG+MS-UIGothic"/>
              </a:rPr>
              <a:t>定子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转</a:t>
            </a:r>
            <a:r>
              <a:rPr sz="2000">
                <a:solidFill>
                  <a:srgbClr val="00B6FF"/>
                </a:solidFill>
                <a:latin typeface="IAUQVG+MS-UIGothic"/>
                <a:cs typeface="IAUQVG+MS-UIGothic"/>
              </a:rPr>
              <a:t>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AUQVG+MS-UIGothic"/>
                <a:cs typeface="IAUQVG+MS-UIGothic"/>
              </a:rPr>
              <a:t>磁路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IAUQVG+MS-UIGothic"/>
                <a:cs typeface="IAUQVG+MS-UIGothic"/>
              </a:rPr>
              <a:t>磁通路径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IAUQVG+MS-UIGothic"/>
                <a:cs typeface="IAUQVG+MS-UIGothic"/>
              </a:rPr>
              <a:t>磁路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饱</a:t>
            </a:r>
            <a:r>
              <a:rPr sz="2300">
                <a:solidFill>
                  <a:srgbClr val="00B6FF"/>
                </a:solidFill>
                <a:latin typeface="IAUQVG+MS-UIGothic"/>
                <a:cs typeface="IAUQVG+MS-UIGothic"/>
              </a:rPr>
              <a:t>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IAUQVG+MS-UIGothic"/>
                <a:cs typeface="IAUQVG+MS-UIGothic"/>
              </a:rPr>
              <a:t>磁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场调节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AUQVG+MS-UIGothic"/>
                <a:cs typeface="IAUQVG+MS-UIGothic"/>
              </a:rPr>
              <a:t>控制策略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IAUQVG+MS-UIGothic"/>
                <a:cs typeface="IAUQVG+MS-UIGothic"/>
              </a:rPr>
              <a:t>矢量控制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转</a:t>
            </a:r>
            <a:r>
              <a:rPr sz="2000" spc="25">
                <a:solidFill>
                  <a:srgbClr val="FFFDFD"/>
                </a:solidFill>
                <a:latin typeface="IAUQVG+MS-UIGothic"/>
                <a:cs typeface="IAUQVG+MS-UIGothic"/>
              </a:rPr>
              <a:t>矩控制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AUQVG+MS-UIGothic"/>
                <a:cs typeface="IAUQVG+MS-UIGothic"/>
              </a:rPr>
              <a:t>基于矢量控制的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变频调</a:t>
            </a:r>
            <a:r>
              <a:rPr sz="1500">
                <a:solidFill>
                  <a:srgbClr val="FFFDFD"/>
                </a:solidFill>
                <a:latin typeface="IAUQVG+MS-UIGothic"/>
                <a:cs typeface="IAUQVG+MS-UIGothic"/>
              </a:rPr>
              <a:t>速技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IAUQVG+MS-UIGothic"/>
                <a:cs typeface="IAUQVG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IAUQVG+MS-UIGothic"/>
                <a:cs typeface="IAUQVG+MS-UIGothic"/>
              </a:rPr>
              <a:t>机的高精度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DFD"/>
                </a:solidFill>
                <a:latin typeface="IAUQVG+MS-UIGothic"/>
                <a:cs typeface="IAUQVG+MS-UIGothic"/>
              </a:rPr>
              <a:t>速。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AUQVG+MS-UIGothic"/>
                <a:cs typeface="IAUQVG+MS-UIGothic"/>
              </a:rPr>
              <a:t>根据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负载</a:t>
            </a:r>
            <a:r>
              <a:rPr sz="1500">
                <a:solidFill>
                  <a:srgbClr val="FFFDFD"/>
                </a:solidFill>
                <a:latin typeface="IAUQVG+MS-UIGothic"/>
                <a:cs typeface="IAUQVG+MS-UIGothic"/>
              </a:rPr>
              <a:t>需求，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实时调节电</a:t>
            </a:r>
            <a:r>
              <a:rPr sz="1500">
                <a:solidFill>
                  <a:srgbClr val="FFFDFD"/>
                </a:solidFill>
                <a:latin typeface="IAUQVG+MS-UIGothic"/>
                <a:cs typeface="IAUQVG+MS-UIGothic"/>
              </a:rPr>
              <a:t>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DFD"/>
                </a:solidFill>
                <a:latin typeface="IAUQVG+MS-UIGothic"/>
                <a:cs typeface="IAUQVG+MS-UIGothic"/>
              </a:rPr>
              <a:t>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转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999730" y="2967093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AUQVG+MS-UIGothic"/>
                <a:cs typeface="IAUQVG+MS-UIGothic"/>
              </a:rPr>
              <a:t>矩。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IAUQVG+MS-UIGothic"/>
                <a:cs typeface="IAUQVG+MS-UIGothic"/>
              </a:rPr>
              <a:t>弱磁控制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04384" y="4768588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AUQVG+MS-UIGothic"/>
                <a:cs typeface="IAUQVG+MS-UIGothic"/>
              </a:rPr>
              <a:t>在高速运行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IAUQVG+MS-UIGothic"/>
                <a:cs typeface="IAUQVG+MS-UIGothic"/>
              </a:rPr>
              <a:t>，通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IAUQVG+MS-UIGothic"/>
                <a:cs typeface="IAUQVG+MS-UIGothic"/>
              </a:rPr>
              <a:t>弱磁控制来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扩</a:t>
            </a:r>
            <a:r>
              <a:rPr sz="1500">
                <a:solidFill>
                  <a:srgbClr val="FFFDFD"/>
                </a:solidFill>
                <a:latin typeface="IAUQVG+MS-UIGothic"/>
                <a:cs typeface="IAUQVG+MS-UIGothic"/>
              </a:rPr>
              <a:t>展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AUQVG+MS-UIGothic"/>
                <a:cs typeface="IAUQVG+MS-UIGothic"/>
              </a:rPr>
              <a:t>恒功率运行范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FFDFD"/>
                </a:solidFill>
                <a:latin typeface="IAUQVG+MS-UIGothic"/>
                <a:cs typeface="IAUQVG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AUQVG+MS-UIGothic"/>
                <a:cs typeface="IAUQVG+MS-UIGothic"/>
              </a:rPr>
              <a:t>冷却技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IAUQVG+MS-UIGothic"/>
                <a:cs typeface="IAUQVG+MS-UIGothic"/>
              </a:rPr>
              <a:t>自然冷却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强</a:t>
            </a:r>
            <a:r>
              <a:rPr sz="1550" spc="25">
                <a:solidFill>
                  <a:srgbClr val="00B6FF"/>
                </a:solidFill>
                <a:latin typeface="IAUQVG+MS-UIGothic"/>
                <a:cs typeface="IAUQVG+MS-UIGothic"/>
              </a:rPr>
              <a:t>制冷却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https://d.book118.com/637164035125006045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PMSSBM+RSWGHU+ArialMT</vt:lpstr>
      <vt:lpstr>Times New Roman</vt:lpstr>
      <vt:lpstr>IAUQVG+MS-UIGothic</vt:lpstr>
      <vt:lpstr>SimSun</vt:lpstr>
      <vt:lpstr>ACOTMQ+HSBSGF+MicrosoftYaHei-Bold</vt:lpstr>
      <vt:lpstr>IMBEEJ+JCMLRC+MicrosoftYaHei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2024-09-20T12:54:31.478</cp:lastPrinted>
  <dcterms:created xsi:type="dcterms:W3CDTF">2024-09-20T04:54:31Z</dcterms:created>
  <dcterms:modified xsi:type="dcterms:W3CDTF">2024-09-20T04:54:32Z</dcterms:modified>
</cp:coreProperties>
</file>