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5C16AF-F790-4BEC-988F-A6212D893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F477E-D06B-403A-84D3-09DD7F4A8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F4892-223A-4071-A50D-F0FDF9BB6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9E086B-2B71-4BB0-BB25-7FE6A0366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E819FD-EB94-492E-B64C-8549D1834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26FD15-A23A-4947-A174-3E77226AC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9929B9-9B6E-4D6E-8BF7-E717C4A61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14475A-E1C0-4BB6-AFD4-DF92D37F8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EA2C6D-9AC8-469C-B7A4-DC569F1AA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EA0CE6-9E5E-4DDB-A20D-8891FC8CD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9243BD-B1F3-4999-AF86-635412A7D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0107114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城市供水管网信息化建设与运行管理技术措施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城市供水管网信息化建设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供水管网运行管理技术措施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信息化与运行管理的融合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城市供水系统重要性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城市供水系统是城市基础设施的重要组成部分，直接关系到居民生活和工业生产的正常运行。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信息化建设的必要性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随着城市化进程的加快和供水系统的复杂化，传统的管理方式已无法满足现代供水系统的需求，信息化建设成为提高供水系统效率和管理水平的关键。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信息化建设的意义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通过信息化建设，可以实现供水系统的实时监测、远程控制和优化调度，提高供水系统的运行效率和管理水平，保障城市供水安全。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发达国家在供水系统信息化建设方面起步较早，已经形成了较为完善的理论体系和技术标准。例如，美国、欧洲等国家和地区已经广泛应用了SCADA系统、GIS技术等，实现了供水系统的实时监测和远程控制。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供水系统信息化建设起步较晚，但近年来发展迅速。目前，已经有一些城市开始应用信息化技术对供水系统进行改造和升级，取得了一定的成果。然而，总体来看，我国供水系统信息化建设仍处于初级阶段，需要进一步加大投入和研发力度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本报告主要内容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信息化建设的目标与原则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阐述城市供水管网信息化建设的总体目标和基本原则，为后续的规划和实施提供指导。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关键技术措施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详细介绍在城市供水管网信息化建设中需要采用的关键技术措施，包括传感器技术、通信技术、数据处理技术、网络安全技术等。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实施方案与步骤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提出城市供水管网信息化建设的具体实施方案和步骤，包括前期准备、方案设计、系统开发、测试与评估等阶段。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预期成果与效益分析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预测城市供水管网信息化建设完成后将取得的成果，并分析其对提高供水系统效率和管理水平、保障城市供水安全等方面的效益。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城市供水管网信息化建设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38" r="3253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386" r="3638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通过信息化建设，提高城市供水管网的管理效率、降低漏损率、优化资源配置，实现供水系统的智能化、网络化、服务化。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遵循“统筹规划、分步实施、注重实效、保障安全”的原则，确保信息化建设的科学性、合理性和可持续性。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信息化建设的目标与原则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包括硬件设备、网络设施、感知设备等，为信息化建设提供基础支撑。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基础设施层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面向不同用户群体，提供个性化的信息服务。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通过数据采集、传输、存储和处理，形成城市供水管网的数据中心，为上层应用提供数据服务。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数据资源层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提供一系列共性技术、业务协同和集成服务，支撑上层应用的快速开发和部署。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应用支撑层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包括供水调度、管网监测、营业收费、客户服务等应用系统，实现城市供水管网的全面信息化。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信息化建设的总体架构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加强网络安全防护，确保信息系统的安全稳定运行。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运用大数据分析技术，对海量数据进行挖掘和分析，为供水调度和决策提供支持。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通过物联网技术，实现管网设备的远程监控和数据采集，提高管理效率。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采用云计算技术，实现计算资源的动态管理和按需分配，降低信息化建设成本。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大数据分析技术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网络安全技术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8450" y="3313268"/>
            <a:ext cx="296314" cy="1012042"/>
          </a:xfrm>
          <a:custGeom>
            <a:rect l="l" t="t" r="r" b="b"/>
            <a:pathLst>
              <a:path w="268231" h="916131">
                <a:moveTo>
                  <a:pt x="180340" y="0"/>
                </a:moveTo>
                <a:lnTo>
                  <a:pt x="268231" y="192818"/>
                </a:lnTo>
                <a:lnTo>
                  <a:pt x="87889" y="916131"/>
                </a:lnTo>
                <a:lnTo>
                  <a:pt x="0" y="723310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95722" y="3519956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896227" y="3313265"/>
            <a:ext cx="296310" cy="1012042"/>
          </a:xfrm>
          <a:custGeom>
            <a:rect l="l" t="t" r="r" b="b"/>
            <a:pathLst>
              <a:path w="268229" h="916131">
                <a:moveTo>
                  <a:pt x="87890" y="0"/>
                </a:moveTo>
                <a:lnTo>
                  <a:pt x="268229" y="723312"/>
                </a:lnTo>
                <a:lnTo>
                  <a:pt x="180340" y="916131"/>
                </a:lnTo>
                <a:lnTo>
                  <a:pt x="0" y="192823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785082" y="3311025"/>
            <a:ext cx="296310" cy="1012041"/>
          </a:xfrm>
          <a:custGeom>
            <a:rect l="l" t="t" r="r" b="b"/>
            <a:pathLst>
              <a:path w="268229" h="916129">
                <a:moveTo>
                  <a:pt x="180344" y="0"/>
                </a:moveTo>
                <a:lnTo>
                  <a:pt x="268229" y="192818"/>
                </a:lnTo>
                <a:lnTo>
                  <a:pt x="87887" y="916129"/>
                </a:lnTo>
                <a:lnTo>
                  <a:pt x="0" y="723309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883323" y="3497207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120280" y="3334020"/>
            <a:ext cx="296315" cy="1012042"/>
          </a:xfrm>
          <a:custGeom>
            <a:rect l="l" t="t" r="r" b="b"/>
            <a:pathLst>
              <a:path w="268233" h="916131">
                <a:moveTo>
                  <a:pt x="87891" y="0"/>
                </a:moveTo>
                <a:lnTo>
                  <a:pt x="268233" y="723311"/>
                </a:lnTo>
                <a:lnTo>
                  <a:pt x="180343" y="916131"/>
                </a:lnTo>
                <a:lnTo>
                  <a:pt x="0" y="192821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217547" y="3331771"/>
            <a:ext cx="1999535" cy="807588"/>
          </a:xfrm>
          <a:custGeom>
            <a:rect l="l" t="t" r="r" b="b"/>
            <a:pathLst>
              <a:path w="1810038" h="731052">
                <a:moveTo>
                  <a:pt x="1810038" y="0"/>
                </a:moveTo>
                <a:lnTo>
                  <a:pt x="1639001" y="731052"/>
                </a:lnTo>
                <a:lnTo>
                  <a:pt x="171038" y="73105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6182" y="3538025"/>
            <a:ext cx="1999533" cy="807585"/>
          </a:xfrm>
          <a:prstGeom prst="trapezoid">
            <a:avLst>
              <a:gd name="adj" fmla="val 233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984572" y="3311017"/>
            <a:ext cx="1999537" cy="807588"/>
          </a:xfrm>
          <a:custGeom>
            <a:rect l="l" t="t" r="r" b="b"/>
            <a:pathLst>
              <a:path w="1810039" h="731052">
                <a:moveTo>
                  <a:pt x="0" y="0"/>
                </a:moveTo>
                <a:lnTo>
                  <a:pt x="1810039" y="1"/>
                </a:lnTo>
                <a:lnTo>
                  <a:pt x="1639000" y="731052"/>
                </a:lnTo>
                <a:lnTo>
                  <a:pt x="171038" y="73105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367064" y="4547576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制定信息化建设的总体规划，明确建设目标、原则和实施路径。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146607" y="4547576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依据设计文档，进行系统的编码和测试工作。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33237" y="4547576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对系统进行持续的维护和升级，确保系统的稳定性和先进性。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3197957" y="1512177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进行详细设计，包括系统架构、功能模块、数据库设计等。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6984586" y="1512177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将开发完成的系统部署到实际环境中，进行系统联调和试运行。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351653" y="3752708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规划阶段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254206" y="3458996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设计阶段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5125416" y="3752708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开发阶段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7034296" y="3458996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实施阶段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933237" y="3752708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维护阶段</a:t>
            </a:r>
            <a:endParaRPr lang="en-US" sz="1100"/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信息化建设的实施步骤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供水管网运行管理技术措施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部分城市供水管网使用年限过长，管道老化、腐蚀、漏水等问题频发。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管网老化严重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信息化程度低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运行效率低下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传统的管理方式信息化程度不足，难以实现实时监测和调度。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由于缺乏有效的监测和管理手段，供水管网的运行效率低下，水资源浪费严重。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运行管理现状及存在的问题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476" b="747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00" b="240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技术措施概述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信息化监测技术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通过安装传感器、流量计等设备，实时监测管网的压力、流量、水质等参数。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数据分析与处理技术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对监测数据进行实时分析和处理，提取有用信息，为管网运行管理提供决策支持。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远程控制技术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通过远程控制阀门、泵等设备，实现对管网运行的远程调控。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https://d.book118.com/638001071143006034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2024-09-13T14:58:57.993</cp:lastPrinted>
  <dcterms:created xsi:type="dcterms:W3CDTF">2024-09-13T06:58:58Z</dcterms:created>
  <dcterms:modified xsi:type="dcterms:W3CDTF">2024-09-13T06:59:00Z</dcterms:modified>
</cp:coreProperties>
</file>