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7FF90D-F079-40E1-8C18-E922093F77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08B340-9062-4528-ACCD-4C1006FBFE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185A09-BE2C-4297-A3C9-D092DF0C3D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B1E469-9835-482A-8657-A31140F2B0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BED35FA-01CF-4811-80B3-DC75D9B4C0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6005FFB-1398-4CD3-B896-523A2FE11F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721B7C5-20FD-4A48-BDA0-319E22EF0D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17B9C6-DDDC-4A0F-94DD-F3BAF8114B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754142-D2F3-450E-813F-4C3528E10D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7DA75A-948B-4623-B1A2-F1BE4E89CA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27714E-ABF0-438F-9386-30FC1C1B5C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8005114075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高血压与高血脂的治疗与预防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汇报人：XX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140725" y="3540703"/>
              <a:ext cx="331198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2024-01-26</a:t>
              </a: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非药物治疗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并发症预防与处理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患者教育与自我管理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8500" r="18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高血压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指在未使用降压药物的情况下，非同日3次测量血压，收缩压≥140mmHg和/或舒张压≥90mmHg。高血压是一种常见的慢性疾病，也是心脑血管病最主要的危险因素。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高血脂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指血浆中胆固醇和/或甘油三酯水平升高。高血脂是动脉粥样硬化的重要危险因素，也是导致冠心病、脑梗死等严重疾病的主要原因之一。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高血压与高血脂的定义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发病原因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高血压和高血脂的发病原因多种多样，包括遗传、环境、生活习惯等多种因素。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危险因素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高血压和高血脂的危险因素包括肥胖、缺乏运动、高盐饮食、高脂肪饮食、吸烟、饮酒等。此外，年龄、性别、家族史等也是不可改变的危险因素。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发病原因及危险因素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333" r="1433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高血压和高血脂通常没有特异性症状，但长期不控制可能导致头晕、头痛、胸闷、心悸等症状。严重的高血压和高血脂可能导致心脑血管事件，如心肌梗死、脑梗死等。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高血压的诊断主要依赖于血压测量，包括诊室血压、动态血压和家庭血压等。高血脂的诊断则需要通过血液检查，测量血浆中的胆固醇和甘油三酯水平。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诊断方法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临床表现与诊断方法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7242" r="17242"/>
          <a:stretch>
            <a:fillRect/>
          </a:stretch>
        </p:blipFill>
        <p:spPr>
          <a:xfrm>
            <a:off x="8422414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通过排钠，减少细胞外容量，降低外周血管阻力从而达到降压效果。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利尿剂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通过抑制中枢和周围RAAS，抑制心肌收缩力和减慢心率发挥降压作用。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β受体阻滞剂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通过阻滞电压依赖L-型钙通道减少细胞外钙离子进入血管平滑肌细胞内，减弱兴奋收缩偶联，降低阻力血管的收缩反应。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钙通道阻滞剂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通过抑制循环和组织ACE，使ATII生成减少，同时抑制激肽酶使缓激肽降解减少，从而达到降压效果。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血管紧张素转换酶抑制剂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降压药物种类及作用机制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他汀类药物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是HMG-CoA还原酶的选择性、竞争性抑制剂，通过抑制肝脏内HMG-CoA还原酶及胆固醇的合成，从而显著降低血浆中胆固醇和脂蛋白水平。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贝特类药物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通过激活过氧化物酶体增殖物激活受体α和刺激脂蛋白脂酶、ApoCII和ApoAⅠ的基因表达，以及抑制ApoCⅢ基因表达，增强脂蛋白的脂解作用，有利于去除血液循环中富含TG的脂蛋白，降低血浆TG和提高HDL-C水平。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烟酸类药物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通过抑制脂肪组织中的甘油酯酶活性，减少游离脂肪酸释放到血液中，从而降低甘油三酯水平；同时增加肝细胞载脂蛋白的合成，提高高密度脂蛋白水平。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降脂药物种类及作用机制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75" y="1234972"/>
            <a:ext cx="4812942" cy="481294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563746" y="1358224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63746" y="2706482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63746" y="3981427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563746" y="5334806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114336" y="1667166"/>
            <a:ext cx="3618828" cy="79547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根据患者的具体情况，如年龄、性别、合并症等，选择合适的降压或降脂药物。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4336" y="2929889"/>
            <a:ext cx="3618828" cy="771122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对于单一药物治疗效果不佳的患者，可采用联合用药方案，提高治疗效果。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4336" y="4263654"/>
            <a:ext cx="3618828" cy="78329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根据患者血压或血脂的控制情况，适时调整药物剂量，以达到最佳治疗效果。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114336" y="5567038"/>
            <a:ext cx="3618828" cy="807651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高血压和高血脂的治疗需要长期坚持用药，患者需遵医嘱按时服药。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114336" y="1259356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个体化治疗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114336" y="2608945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联合用药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114336" y="3908275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剂量调整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114336" y="5229577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长期用药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药物选择与调整原则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非药物治疗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2605" y="2972012"/>
            <a:ext cx="2353053" cy="195637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减少食盐和高钠食品的摄入，如腌制食品、加工肉类等。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1462164"/>
            <a:ext cx="2382848" cy="199113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多食用富含钾、镁、钙等微量元素的食物，如海带、紫菜、芹菜、菠菜、花生等。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4394429"/>
            <a:ext cx="2382848" cy="196256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减少动物性脂肪和胆固醇的摄入，如肥肉、动物内脏、蛋黄等，增加不饱和脂肪酸的摄入，如鱼类、坚果等。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38438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4420" r="24420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3239789" y="3141586"/>
            <a:ext cx="1463040" cy="14630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3612771" y="3559447"/>
            <a:ext cx="702092" cy="584684"/>
            <a:chOff x="3612771" y="3559447"/>
            <a:chExt cx="702092" cy="584684"/>
          </a:xfrm>
        </p:grpSpPr>
        <p:sp>
          <p:nvSpPr>
            <p:cNvPr id="9" name="Freeform 9"/>
            <p:cNvSpPr/>
            <p:nvPr/>
          </p:nvSpPr>
          <p:spPr>
            <a:xfrm>
              <a:off x="3612771" y="4122895"/>
              <a:ext cx="702092" cy="21236"/>
            </a:xfrm>
            <a:custGeom>
              <a:rect l="l" t="t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3702447" y="3690774"/>
              <a:ext cx="101383" cy="37274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850662" y="3559447"/>
              <a:ext cx="101383" cy="5040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998877" y="3720392"/>
              <a:ext cx="101383" cy="34312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147092" y="3830623"/>
              <a:ext cx="101383" cy="23303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6924196" y="1127033"/>
            <a:ext cx="1463040" cy="1463040"/>
            <a:chOff x="6924196" y="1127033"/>
            <a:chExt cx="1463040" cy="1463040"/>
          </a:xfrm>
        </p:grpSpPr>
        <p:sp>
          <p:nvSpPr>
            <p:cNvPr id="15" name="Freeform 15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924196" y="1127033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924196" y="4151964"/>
            <a:ext cx="1463040" cy="1463040"/>
            <a:chOff x="6924196" y="4151964"/>
            <a:chExt cx="1463040" cy="1463040"/>
          </a:xfrm>
        </p:grpSpPr>
        <p:sp>
          <p:nvSpPr>
            <p:cNvPr id="21" name="AutoShape 21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924196" y="4151964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4" name="AutoShape 24"/>
          <p:cNvSpPr/>
          <p:nvPr/>
        </p:nvSpPr>
        <p:spPr>
          <a:xfrm>
            <a:off x="455981" y="2535936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控制钠盐摄入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8503125" y="1054893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增加钾、镁、钙摄入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503125" y="4009655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控制脂肪和胆固醇摄入</a:t>
            </a:r>
            <a:endParaRPr lang="en-US" sz="1100"/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饮食调整与控制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如步行、慢跑、游泳、骑自行车等，每周至少进行150分钟中等强度的有氧运动。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有氧运动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24" b="24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力量训练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减肥方法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0000" b="10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每周进行2-3次力量训练，以增加肌肉力量和耐力。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通过控制饮食和增加运动量，使体重逐渐减轻，以降低血压和血脂水平。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运动锻炼与减肥方法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https://d.book118.com/638005114075006035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2024-09-14T10:22:07.805</cp:lastPrinted>
  <dcterms:created xsi:type="dcterms:W3CDTF">2024-09-14T02:22:07Z</dcterms:created>
  <dcterms:modified xsi:type="dcterms:W3CDTF">2024-09-14T02:22:09Z</dcterms:modified>
</cp:coreProperties>
</file>