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MSOLJS+MS-UIGothic"/>
      <p:regular r:id="rId17"/>
    </p:embeddedFont>
    <p:embeddedFont>
      <p:font typeface="QOOLCB+TWJFEC+ArialMT"/>
      <p:regular r:id="rId18"/>
    </p:embeddedFont>
    <p:embeddedFont>
      <p:font typeface="GTGNKO+VOUAVH+MicrosoftYaHei"/>
      <p:regular r:id="rId19"/>
    </p:embeddedFont>
    <p:embeddedFont>
      <p:font typeface="IAQVJI+TVBDDI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4DB1D-655D-40B3-BFE3-DC7B3776A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6A8AB-8616-488B-9245-16AD170AA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BFF05-EBD7-4988-876A-671FF6E3B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4565C-E174-4E01-869A-40015ACCC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64A52C-0E1F-40CF-8109-2CA690020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F3BFB3-6757-4B47-9C04-75B7A9FB5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FA674-B0E7-41D8-A9B2-FF94E30FA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192AA-D910-4347-BDB3-63C697EAD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9863B-0AC6-431A-9715-169716ED1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73C6F-7790-4108-8B08-4853D5F0C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D8F89-53BA-4BD5-A5DD-211D27AD7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07140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52650" y="200548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5150" spc="23">
                <a:solidFill>
                  <a:srgbClr val="000000"/>
                </a:solidFill>
                <a:latin typeface="MSOLJS+MS-UIGothic"/>
                <a:cs typeface="MSOLJS+MS-UIGothic"/>
              </a:rPr>
              <a:t>瘘患者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业务查</a:t>
            </a:r>
            <a:r>
              <a:rPr sz="5150" spc="25">
                <a:solidFill>
                  <a:srgbClr val="000000"/>
                </a:solidFill>
                <a:latin typeface="MSOLJS+MS-UIGothic"/>
                <a:cs typeface="MSOLJS+MS-UIGothic"/>
              </a:rPr>
              <a:t>房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00000"/>
                </a:solidFill>
                <a:latin typeface="MSOLJS+MS-UIGothic"/>
                <a:cs typeface="MSOLJS+MS-UIGothic"/>
              </a:rPr>
              <a:t>理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MSOLJS+MS-UIGothic"/>
                <a:cs typeface="MSOLJ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QOOLCB+TWJFEC+ArialMT"/>
                <a:cs typeface="QOOLCB+TWJFE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肠</a:t>
            </a:r>
            <a:r>
              <a:rPr sz="2400">
                <a:solidFill>
                  <a:srgbClr val="AF79DE"/>
                </a:solidFill>
                <a:latin typeface="MSOLJS+MS-UIGothic"/>
                <a:cs typeface="MSOLJS+MS-UIGothic"/>
              </a:rPr>
              <a:t>瘘概述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GTGNKO+VOUAVH+MicrosoftYaHei"/>
                <a:cs typeface="GTGNKO+VOUAVH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3738821" cy="24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QOOLCB+TWJFEC+ArialMT"/>
                <a:cs typeface="QOOLCB+TWJFE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肠</a:t>
            </a:r>
            <a:r>
              <a:rPr sz="2400">
                <a:solidFill>
                  <a:srgbClr val="AF79DE"/>
                </a:solidFill>
                <a:latin typeface="MSOLJS+MS-UIGothic"/>
                <a:cs typeface="MSOLJS+MS-UIGothic"/>
              </a:rPr>
              <a:t>瘘患者的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MSOLJS+MS-UIGothic"/>
                <a:cs typeface="MSOLJS+MS-UIGothic"/>
              </a:rPr>
              <a:t>理原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QOOLCB+TWJFEC+ArialMT"/>
                <a:cs typeface="QOOLCB+TWJFE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肠</a:t>
            </a:r>
            <a:r>
              <a:rPr sz="2400">
                <a:solidFill>
                  <a:srgbClr val="AF79DE"/>
                </a:solidFill>
                <a:latin typeface="MSOLJS+MS-UIGothic"/>
                <a:cs typeface="MSOLJS+MS-UIGothic"/>
              </a:rPr>
              <a:t>瘘患者的心理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MSOLJS+MS-UIGothic"/>
                <a:cs typeface="MSOLJS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QOOLCB+TWJFEC+ArialMT"/>
                <a:cs typeface="QOOLCB+TWJFE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肠</a:t>
            </a:r>
            <a:r>
              <a:rPr sz="2400">
                <a:solidFill>
                  <a:srgbClr val="AF79DE"/>
                </a:solidFill>
                <a:latin typeface="MSOLJS+MS-UIGothic"/>
                <a:cs typeface="MSOLJS+MS-UIGothic"/>
              </a:rPr>
              <a:t>瘘患者的康复与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MSOLJS+MS-UIGothic"/>
                <a:cs typeface="MSOLJS+MS-UIGothic"/>
              </a:rPr>
              <a:t>后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QOOLCB+TWJFEC+ArialMT"/>
                <a:cs typeface="QOOLCB+TWJFE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肠</a:t>
            </a:r>
            <a:r>
              <a:rPr sz="2400">
                <a:solidFill>
                  <a:srgbClr val="AF79DE"/>
                </a:solidFill>
                <a:latin typeface="MSOLJS+MS-UIGothic"/>
                <a:cs typeface="MSOLJS+MS-UIGothic"/>
              </a:rPr>
              <a:t>瘘患者的健康教育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SOLJS+MS-UIGothic"/>
                <a:cs typeface="MSOLJS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IAQVJI+TVBDDI+MicrosoftYaHei-Bold"/>
                <a:cs typeface="IAQVJI+TVBDD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27295" y="3354784"/>
            <a:ext cx="2933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4200">
                <a:solidFill>
                  <a:srgbClr val="000000"/>
                </a:solidFill>
                <a:latin typeface="MSOLJS+MS-UIGothic"/>
                <a:cs typeface="MSOLJS+MS-UIGothic"/>
              </a:rPr>
              <a:t>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肠</a:t>
            </a: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瘘的定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与分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MSOLJS+MS-UIGothic"/>
                <a:cs typeface="MSOLJS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瘘是指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管与其他空腔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器、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体表或体外有异常通道，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内容物流出。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MSOLJS+MS-UIGothic"/>
                <a:cs typeface="MSOLJS+MS-UIGothic"/>
              </a:rPr>
              <a:t>分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生部位可分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高位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瘘和低位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瘘；根据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瘘的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程度可分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为单纯肠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瘘和复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杂肠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肠</a:t>
            </a: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瘘的病因与病理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MSOLJS+MS-UIGothic"/>
                <a:cs typeface="MSOLJS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瘘的常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病因包括手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创伤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、炎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症、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瘤等。其中，手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最常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的原因。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SOLJS+MS-UIGothic"/>
                <a:cs typeface="MSOLJS+MS-UIGothic"/>
              </a:rPr>
              <a:t>病理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FFFFFF"/>
                </a:solidFill>
                <a:latin typeface="MSOLJS+MS-UIGothic"/>
                <a:cs typeface="MSOLJS+MS-UIGothic"/>
              </a:rPr>
              <a:t>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MSOLJS+MS-UIGothic"/>
                <a:cs typeface="MSOLJS+MS-UIGothic"/>
              </a:rPr>
              <a:t>生后，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FFFFFF"/>
                </a:solidFill>
                <a:latin typeface="MSOLJS+MS-UIGothic"/>
                <a:cs typeface="MSOLJS+MS-UIGothic"/>
              </a:rPr>
              <a:t>内容物溢出可引起腹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SOLJS+MS-UIGothic"/>
                <a:cs typeface="MSOLJS+MS-UIGothic"/>
              </a:rPr>
              <a:t>腔感染、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MSOLJS+MS-UIGothic"/>
                <a:cs typeface="MSOLJS+MS-UIGothic"/>
              </a:rPr>
              <a:t>养不良、水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MSOLJS+MS-UIGothic"/>
                <a:cs typeface="MSOLJS+MS-UIGothic"/>
              </a:rPr>
              <a:t>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MSOLJS+MS-UIGothic"/>
                <a:cs typeface="MSOLJS+MS-UIGothic"/>
              </a:rPr>
              <a:t>紊乱等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SOLJS+MS-UIGothic"/>
                <a:cs typeface="MSOLJS+MS-UIGothic"/>
              </a:rPr>
              <a:t>一系列病理生理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MSOLJS+MS-UIGothic"/>
                <a:cs typeface="MSOLJS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肠</a:t>
            </a: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瘘的症状与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MSOLJS+MS-UIGothic"/>
                <a:cs typeface="MSOLJS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瘘患者常出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腹痛、腹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等症状，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可出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染性休克。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AF79DE"/>
                </a:solidFill>
                <a:latin typeface="MSOLJS+MS-UIGothic"/>
                <a:cs typeface="MSOLJS+MS-UIGothic"/>
              </a:rPr>
              <a:t>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4927647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合患者病史、体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和相关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（如腹部</a:t>
            </a:r>
            <a:r>
              <a:rPr sz="1350">
                <a:solidFill>
                  <a:srgbClr val="000000"/>
                </a:solidFill>
                <a:latin typeface="GTGNKO+VOUAVH+MicrosoftYaHei"/>
                <a:cs typeface="GTGNKO+VOUAVH+MicrosoftYaHei"/>
              </a:rPr>
              <a:t>X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、</a:t>
            </a:r>
            <a:r>
              <a:rPr sz="1350">
                <a:solidFill>
                  <a:srgbClr val="000000"/>
                </a:solidFill>
                <a:latin typeface="GTGNKO+VOUAVH+MicrosoftYaHei"/>
                <a:cs typeface="GTGNKO+VOUAVH+MicrosoftYaHei"/>
              </a:rPr>
              <a:t>CT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等）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可确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诊肠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瘘。其中，腹腔穿刺是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瘘的重要手段之一。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IAQVJI+TVBDDI+MicrosoftYaHei-Bold"/>
                <a:cs typeface="IAQVJI+TVBDD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3795" y="3354784"/>
            <a:ext cx="5600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4200">
                <a:solidFill>
                  <a:srgbClr val="000000"/>
                </a:solidFill>
                <a:latin typeface="MSOLJS+MS-UIGothic"/>
                <a:cs typeface="MSOLJS+MS-UIGothic"/>
              </a:rPr>
              <a:t>瘘患者的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4200">
                <a:solidFill>
                  <a:srgbClr val="000000"/>
                </a:solidFill>
                <a:latin typeface="MSOLJS+MS-UIGothic"/>
                <a:cs typeface="MSOLJS+MS-UIGothic"/>
              </a:rPr>
              <a:t>理原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础护</a:t>
            </a: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TGNKO+VOUAVH+MicrosoftYaHei"/>
                <a:cs typeface="GTGNKO+VOUAV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TGNKO+VOUAVH+MicrosoftYaHei"/>
                <a:cs typeface="GTGNKO+VOUAV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TGNKO+VOUAVH+MicrosoftYaHei"/>
                <a:cs typeface="GTGNKO+VOUAV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TGNKO+VOUAVH+MicrosoftYaHei"/>
                <a:cs typeface="GTGNKO+VOUAV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76350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MSOLJS+MS-UIGothic"/>
                <a:cs typeface="MSOLJS+MS-UIGothic"/>
              </a:rPr>
              <a:t>保持病室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AF79DE"/>
                </a:solidFill>
                <a:latin typeface="MSOLJS+MS-UIGothic"/>
                <a:cs typeface="MSOLJS+MS-UIGothic"/>
              </a:rPr>
              <a:t>境清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MSOLJS+MS-UIGothic"/>
                <a:cs typeface="MSOLJS+MS-UIGothic"/>
              </a:rPr>
              <a:t>皮肤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AF79DE"/>
                </a:solidFill>
                <a:latin typeface="MSOLJS+MS-UIGothic"/>
                <a:cs typeface="MSOLJS+MS-UIGothic"/>
              </a:rPr>
              <a:t>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MSOLJS+MS-UIGothic"/>
                <a:cs typeface="MSOLJS+MS-UIGothic"/>
              </a:rPr>
              <a:t>口腔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AF79DE"/>
                </a:solidFill>
                <a:latin typeface="MSOLJS+MS-UIGothic"/>
                <a:cs typeface="MSOLJS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MSOLJS+MS-UIGothic"/>
                <a:cs typeface="MSOLJS+MS-UIGothic"/>
              </a:rPr>
              <a:t>引流管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AF79DE"/>
                </a:solidFill>
                <a:latin typeface="MSOLJS+MS-UIGothic"/>
                <a:cs typeface="MSOLJS+MS-UIGothic"/>
              </a:rPr>
              <a:t>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定期消毒病室，保持室内空气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流通，减少人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，避免交</a:t>
            </a:r>
          </a:p>
          <a:p>
            <a:pPr marL="7715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叉感染。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保持患者皮肤清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干燥，及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渗湿的衣物和床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，避免</a:t>
            </a:r>
          </a:p>
          <a:p>
            <a:pPr marL="6858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皮肤感染。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每日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行口腔清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，保持口腔</a:t>
            </a:r>
          </a:p>
          <a:p>
            <a:pPr marL="25717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防口腔感染。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引流管是否通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，防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9045575" y="5561817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SOLJS+MS-UIGothic"/>
                <a:cs typeface="MSOLJS+MS-UIGothic"/>
              </a:rPr>
              <a:t>止引流管脱落、扭曲或堵塞。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食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AQVJI+TVBDDI+MicrosoftYaHei-Bold"/>
                <a:cs typeface="IAQVJI+TVBDD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AQVJI+TVBDDI+MicrosoftYaHei-Bold"/>
                <a:cs typeface="IAQVJI+TVBDD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AQVJI+TVBDDI+MicrosoftYaHei-Bold"/>
                <a:cs typeface="IAQVJI+TVBDD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MSOLJS+MS-UIGothic"/>
                <a:cs typeface="MSOLJS+MS-UIGothic"/>
              </a:rPr>
              <a:t>禁食与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2000">
                <a:solidFill>
                  <a:srgbClr val="AF79DE"/>
                </a:solidFill>
                <a:latin typeface="MSOLJS+MS-UIGothic"/>
                <a:cs typeface="MSOLJS+MS-UIGothic"/>
              </a:rPr>
              <a:t>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AF79DE"/>
                </a:solidFill>
                <a:latin typeface="MSOLJS+MS-UIGothic"/>
                <a:cs typeface="MSOLJS+MS-UIGothic"/>
              </a:rPr>
              <a:t>养支持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AF79DE"/>
                </a:solidFill>
                <a:latin typeface="MSOLJS+MS-UIGothic"/>
                <a:cs typeface="MSOLJS+MS-UIGothic"/>
              </a:rPr>
              <a:t>食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卫</a:t>
            </a:r>
            <a:r>
              <a:rPr sz="2000">
                <a:solidFill>
                  <a:srgbClr val="AF79DE"/>
                </a:solidFill>
                <a:latin typeface="MSOLJS+MS-UIGothic"/>
                <a:cs typeface="MSOLJS+MS-UIGothic"/>
              </a:rPr>
              <a:t>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瘘的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型和程度，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遵医嘱禁食或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予流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半流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质饮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食，逐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渐过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渡到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正常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根据患者的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养状况，遵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医嘱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内或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支持，以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足患者的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养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需求。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262633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确保食物新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生，避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食生冷、油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腻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、刺激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性食物，以免加重病情。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病情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察与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SOLJS+MS-UIGothic"/>
                <a:cs typeface="MSOLJS+MS-UIGothic"/>
              </a:rPr>
              <a:t>生命体征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SOLJS+MS-UIGothic"/>
                <a:cs typeface="MSOLJS+MS-UIGothic"/>
              </a:rPr>
              <a:t>症状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观</a:t>
            </a:r>
            <a:r>
              <a:rPr sz="2300">
                <a:solidFill>
                  <a:srgbClr val="AF79DE"/>
                </a:solidFill>
                <a:latin typeface="MSOLJS+MS-UIGothic"/>
                <a:cs typeface="MSOLJS+MS-UIGothic"/>
              </a:rPr>
              <a:t>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记录</a:t>
            </a:r>
            <a:r>
              <a:rPr sz="2300" spc="23">
                <a:solidFill>
                  <a:srgbClr val="AF79DE"/>
                </a:solidFill>
                <a:latin typeface="MSOLJS+MS-UIGothic"/>
                <a:cs typeface="MSOLJS+MS-UIGothic"/>
              </a:rPr>
              <a:t>出入量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密切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患者的体温、脉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搏、呼吸、血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等生命体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异常及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察患者有无腹痛、腹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心、呕吐等不适症状，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理。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准确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患者每日的出入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量，包括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食量、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水量、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尿量等，以便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MSOLJS+MS-UIGothic"/>
                <a:cs typeface="MSOLJS+MS-UIGothic"/>
              </a:rPr>
              <a:t>估病情。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并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症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防与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MSOLJS+MS-UIGothic"/>
                <a:cs typeface="MSOLJS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SOLJS+MS-UIGothic"/>
                <a:cs typeface="MSOLJS+MS-UIGothic"/>
              </a:rPr>
              <a:t>感染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FFFDFD"/>
                </a:solidFill>
                <a:latin typeface="MSOLJS+MS-UIGothic"/>
                <a:cs typeface="MSOLJS+MS-UIGothic"/>
              </a:rPr>
              <a:t>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SOLJS+MS-UIGothic"/>
                <a:cs typeface="MSOLJS+MS-UIGothic"/>
              </a:rPr>
              <a:t>疼痛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FFFDFD"/>
                </a:solidFill>
                <a:latin typeface="MSOLJS+MS-UIGothic"/>
                <a:cs typeface="MSOLJS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估患者的疼痛程度，采取合适的疼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解措施，如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物治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、物理治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行无菌操作，定期更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引流管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和敷料，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防感染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FFFDFD"/>
                </a:solidFill>
                <a:latin typeface="MSOLJS+MS-UIGothic"/>
                <a:cs typeface="MSOLJS+MS-UIGothic"/>
              </a:rPr>
              <a:t>解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FFFDFD"/>
                </a:solidFill>
                <a:latin typeface="MSOLJS+MS-UIGothic"/>
                <a:cs typeface="MSOLJS+MS-UIGothic"/>
              </a:rPr>
              <a:t>紊乱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FFFDFD"/>
                </a:solidFill>
                <a:latin typeface="MSOLJS+MS-UIGothic"/>
                <a:cs typeface="MSOLJS+MS-UIGothic"/>
              </a:rPr>
              <a:t>防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监测电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水平，及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MSOLJS+MS-UIGothic"/>
                <a:cs typeface="MSOLJS+MS-UIGothic"/>
              </a:rPr>
              <a:t>紊乱。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IAQVJI+TVBDDI+MicrosoftYaHei-Bold"/>
                <a:cs typeface="IAQVJI+TVBDD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3795" y="3354784"/>
            <a:ext cx="5600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4200">
                <a:solidFill>
                  <a:srgbClr val="000000"/>
                </a:solidFill>
                <a:latin typeface="MSOLJS+MS-UIGothic"/>
                <a:cs typeface="MSOLJS+MS-UIGothic"/>
              </a:rPr>
              <a:t>瘘患者的心理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4200">
                <a:solidFill>
                  <a:srgbClr val="000000"/>
                </a:solidFill>
                <a:latin typeface="MSOLJS+MS-UIGothic"/>
                <a:cs typeface="MSOLJS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https://d.book118.com/638007140105006041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SimSun</vt:lpstr>
      <vt:lpstr>MSOLJS+MS-UIGothic</vt:lpstr>
      <vt:lpstr>QOOLCB+TWJFEC+ArialMT</vt:lpstr>
      <vt:lpstr>Times New Roman</vt:lpstr>
      <vt:lpstr>GTGNKO+VOUAVH+MicrosoftYaHei</vt:lpstr>
      <vt:lpstr>IAQVJI+TVBDDI+MicrosoftYaHei-Bold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2024-09-20T12:58:33.063</cp:lastPrinted>
  <dcterms:created xsi:type="dcterms:W3CDTF">2024-09-20T04:58:33Z</dcterms:created>
  <dcterms:modified xsi:type="dcterms:W3CDTF">2024-09-20T04:58:34Z</dcterms:modified>
</cp:coreProperties>
</file>