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  <p:sldMasterId id="214748368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4" r:id="rId36"/>
  </p:sldIdLst>
  <p:sldSz cx="12190095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tags" Target="tags/tag95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.xml" /><Relationship Id="rId3" Type="http://schemas.openxmlformats.org/officeDocument/2006/relationships/image" Target="../media/image3.png" /><Relationship Id="rId4" Type="http://schemas.openxmlformats.org/officeDocument/2006/relationships/tags" Target="../tags/tag4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.xml" /><Relationship Id="rId3" Type="http://schemas.openxmlformats.org/officeDocument/2006/relationships/image" Target="../media/image2.png" /><Relationship Id="rId4" Type="http://schemas.openxmlformats.org/officeDocument/2006/relationships/tags" Target="../tags/tag6.xml" /><Relationship Id="rId5" Type="http://schemas.openxmlformats.org/officeDocument/2006/relationships/image" Target="../media/image3.png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tags" Target="../tags/tag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0.xml" /><Relationship Id="rId3" Type="http://schemas.openxmlformats.org/officeDocument/2006/relationships/image" Target="../media/image3.png" /><Relationship Id="rId4" Type="http://schemas.openxmlformats.org/officeDocument/2006/relationships/tags" Target="../tags/tag1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image" Target="../media/image3.png" /><Relationship Id="rId4" Type="http://schemas.openxmlformats.org/officeDocument/2006/relationships/tags" Target="../tags/tag13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4.xml" /><Relationship Id="rId3" Type="http://schemas.openxmlformats.org/officeDocument/2006/relationships/image" Target="../media/image2.png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image" Target="../media/image3.png" /><Relationship Id="rId4" Type="http://schemas.openxmlformats.org/officeDocument/2006/relationships/tags" Target="../tags/tag17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image" Target="../media/image3.png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0.xml" /><Relationship Id="rId3" Type="http://schemas.openxmlformats.org/officeDocument/2006/relationships/image" Target="../media/image3.png" /><Relationship Id="rId4" Type="http://schemas.openxmlformats.org/officeDocument/2006/relationships/tags" Target="../tags/tag2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5.xml" /><Relationship Id="rId3" Type="http://schemas.openxmlformats.org/officeDocument/2006/relationships/image" Target="../media/image3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2.xml" /><Relationship Id="rId4" Type="http://schemas.openxmlformats.org/officeDocument/2006/relationships/image" Target="../media/image3.png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0.xml" /><Relationship Id="rId4" Type="http://schemas.openxmlformats.org/officeDocument/2006/relationships/image" Target="../media/image3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tags" Target="../tags/tag55.xml" /><Relationship Id="rId11" Type="http://schemas.openxmlformats.org/officeDocument/2006/relationships/tags" Target="../tags/tag5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9.xml" /><Relationship Id="rId4" Type="http://schemas.openxmlformats.org/officeDocument/2006/relationships/image" Target="../media/image3.png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8.xml" /><Relationship Id="rId4" Type="http://schemas.openxmlformats.org/officeDocument/2006/relationships/image" Target="../media/image3.png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3.xml" /><Relationship Id="rId11" Type="http://schemas.openxmlformats.org/officeDocument/2006/relationships/tags" Target="../tags/tag74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8.xml" /><Relationship Id="rId4" Type="http://schemas.openxmlformats.org/officeDocument/2006/relationships/image" Target="../media/image3.png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5AC07-00AA-4EE2-841F-385EBA563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B727B-4D5E-45E7-9A0A-DAA3B63C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6046E-26F8-4FBB-A6FB-690427F0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BDD54-CDAE-49E8-84AB-CAC3830A1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52094-33AC-4DA8-B448-BA9F96FB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DBD3C-F1A5-48CD-80E0-7EAB7971E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B467E7-2E11-4257-ACC0-BC6AFB0C9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AA76A-E55D-4FF7-A939-0264CB743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75C56-9252-40D9-B44F-AEF61495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4AC7C-1197-4977-9736-DC0FBF64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4037-4522-4C4D-B2D6-668B2DAD9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009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3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8265" y="2063531"/>
            <a:ext cx="4825284" cy="1784706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600" normalizeH="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7" name="图片 6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777" y="443269"/>
            <a:ext cx="10850541" cy="441895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777" y="952929"/>
            <a:ext cx="10850541" cy="5388065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6765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19" y="1811572"/>
            <a:ext cx="3054287" cy="3234844"/>
          </a:xfrm>
          <a:prstGeom prst="rect">
            <a:avLst/>
          </a:prstGeom>
        </p:spPr>
      </p:pic>
      <p:pic>
        <p:nvPicPr>
          <p:cNvPr id="2" name="图片 1" descr="图片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pic>
        <p:nvPicPr>
          <p:cNvPr id="7" name="图片 6" descr="图片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70117" y="0"/>
            <a:ext cx="719977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副标题 2"/>
          <p:cNvSpPr/>
          <p:nvPr>
            <p:ph type="subTitle" idx="3" hasCustomPrompt="1"/>
            <p:custDataLst>
              <p:tags r:id="rId7"/>
            </p:custDataLst>
          </p:nvPr>
        </p:nvSpPr>
        <p:spPr>
          <a:xfrm>
            <a:off x="4520529" y="2976662"/>
            <a:ext cx="6856294" cy="825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200" normalizeH="0" baseline="0" noProof="0">
                <a:ln>
                  <a:noFill/>
                </a:ln>
                <a:solidFill>
                  <a:schemeClr val="dk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53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9" name="标题 3"/>
          <p:cNvSpPr/>
          <p:nvPr>
            <p:ph type="ctrTitle" idx="2" hasCustomPrompt="1"/>
            <p:custDataLst>
              <p:tags r:id="rId8"/>
            </p:custDataLst>
          </p:nvPr>
        </p:nvSpPr>
        <p:spPr>
          <a:xfrm>
            <a:off x="4520529" y="2000669"/>
            <a:ext cx="6856928" cy="845688"/>
          </a:xfrm>
        </p:spPr>
        <p:txBody>
          <a:bodyPr vert="horz" wrap="square" lIns="0" tIns="0" rIns="0" bIns="0" rtlCol="0" anchor="b" anchorCtr="0">
            <a:normAutofit fontScale="9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500" b="1" i="0" u="none" strike="noStrike" kern="1200" cap="none" spc="500" normalizeH="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8" name="图片 7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777" y="443269"/>
            <a:ext cx="10850541" cy="441895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825" y="952929"/>
            <a:ext cx="5282416" cy="5388065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6765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7902" y="952929"/>
            <a:ext cx="5282416" cy="5388065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10" name="图片 9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777" y="443269"/>
            <a:ext cx="10850541" cy="441895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825" y="952538"/>
            <a:ext cx="5282416" cy="38094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5365" indent="0">
              <a:buNone/>
              <a:defRPr sz="1600" b="1"/>
            </a:lvl6pPr>
            <a:lvl7pPr marL="2742565" indent="0">
              <a:buNone/>
              <a:defRPr sz="1600" b="1"/>
            </a:lvl7pPr>
            <a:lvl8pPr marL="3199765" indent="0">
              <a:buNone/>
              <a:defRPr sz="1600" b="1"/>
            </a:lvl8pPr>
            <a:lvl9pPr marL="3656965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820" y="1406911"/>
            <a:ext cx="5282375" cy="4933981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6765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4775" y="952538"/>
            <a:ext cx="5282416" cy="38094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5365" indent="0">
              <a:buNone/>
              <a:defRPr sz="1600" b="1"/>
            </a:lvl6pPr>
            <a:lvl7pPr marL="2742565" indent="0">
              <a:buNone/>
              <a:defRPr sz="1600" b="1"/>
            </a:lvl7pPr>
            <a:lvl8pPr marL="3199765" indent="0">
              <a:buNone/>
              <a:defRPr sz="1600" b="1"/>
            </a:lvl8pPr>
            <a:lvl9pPr marL="3656965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4775" y="1406911"/>
            <a:ext cx="5282416" cy="4933981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6765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96908" y="1234783"/>
            <a:ext cx="4143485" cy="4388434"/>
          </a:xfrm>
          <a:prstGeom prst="rect">
            <a:avLst/>
          </a:prstGeom>
        </p:spPr>
      </p:pic>
      <p:pic>
        <p:nvPicPr>
          <p:cNvPr id="6" name="图片 5" descr="图片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777" y="443265"/>
            <a:ext cx="10850541" cy="441895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8" name="图片 7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25" y="443269"/>
            <a:ext cx="10850541" cy="441895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825" y="952929"/>
            <a:ext cx="5282416" cy="5388065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6765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7950" y="952929"/>
            <a:ext cx="5282416" cy="5388065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7" name="图片 6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69483" y="952929"/>
            <a:ext cx="950835" cy="5388065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820" y="952921"/>
            <a:ext cx="9826565" cy="5388065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2" name="图片 1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825" y="952929"/>
            <a:ext cx="10850541" cy="5388065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009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3655" y="2463372"/>
            <a:ext cx="4824649" cy="6402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dk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53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3021" y="3256204"/>
            <a:ext cx="4825284" cy="1138377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777" y="443265"/>
            <a:ext cx="10850541" cy="441895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554" y="302400"/>
            <a:ext cx="11600983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7" descr="图片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4554" y="302456"/>
            <a:ext cx="719977" cy="719977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175563" y="5835566"/>
            <a:ext cx="719977" cy="71997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400" y="1249257"/>
            <a:ext cx="9624896" cy="723487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0913" y="2163869"/>
            <a:ext cx="9625096" cy="3444662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6834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7" descr="图片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470117" y="0"/>
            <a:ext cx="719977" cy="720090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109" y="770469"/>
            <a:ext cx="3959381" cy="881862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708" y="1764320"/>
            <a:ext cx="3955782" cy="409256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0403" y="770335"/>
            <a:ext cx="6478988" cy="5087142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7695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7" descr="图片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10800"/>
            <a:ext cx="719977" cy="720090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1904" y="781249"/>
            <a:ext cx="10974685" cy="626302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1904" y="1659665"/>
            <a:ext cx="10974260" cy="827871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679" y="2808268"/>
            <a:ext cx="10963887" cy="34302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7695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7" descr="图片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719977" cy="720090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705" y="669644"/>
            <a:ext cx="10974685" cy="565112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742" y="1681451"/>
            <a:ext cx="10989082" cy="3210698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3907" y="5180479"/>
            <a:ext cx="10999881" cy="1011442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7695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7" descr="图片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470117" y="6137910"/>
            <a:ext cx="719977" cy="720090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6137910"/>
            <a:ext cx="719977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509" y="237635"/>
            <a:ext cx="11035875" cy="441895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509" y="1663426"/>
            <a:ext cx="5341565" cy="2893948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1424" y="1663426"/>
            <a:ext cx="5366761" cy="2893948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310" y="4816861"/>
            <a:ext cx="5341565" cy="781078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2223" y="4813261"/>
            <a:ext cx="5366761" cy="781078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786"/>
            <a:ext cx="12187695" cy="4938423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8" name="图片 7" descr="图片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434430" y="-10801"/>
            <a:ext cx="1753253" cy="1753527"/>
          </a:xfrm>
          <a:prstGeom prst="rect">
            <a:avLst/>
          </a:prstGeom>
        </p:spPr>
      </p:pic>
      <p:pic>
        <p:nvPicPr>
          <p:cNvPr id="6" name="图片 5" descr="图片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104461"/>
            <a:ext cx="1753253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562" y="1339386"/>
            <a:ext cx="9142571" cy="2386427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79394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5047" y="6349833"/>
            <a:ext cx="396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09043" y="6349833"/>
            <a:ext cx="2700000" cy="316800"/>
          </a:xfrm>
        </p:spPr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175" y="3862929"/>
            <a:ext cx="9142571" cy="1655741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bg>
      <p:bgPr>
        <a:blipFill>
          <a:blip r:embed="rId1">
            <a:alphaModFix amt="49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8664"/>
          </a:xfrm>
        </p:spPr>
        <p:txBody>
          <a:bodyPr wrap="square">
            <a:spAutoFit/>
          </a:bodyPr>
          <a:lstStyle>
            <a:lvl1pPr marL="0" indent="0" algn="just" eaLnBrk="1" hangingPunct="0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2800" b="0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bg>
      <p:bgPr>
        <a:blipFill>
          <a:blip r:embed="rId1">
            <a:alphaModFix amt="48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738664"/>
          </a:xfrm>
        </p:spPr>
        <p:txBody>
          <a:bodyPr wrap="square">
            <a:spAutoFit/>
          </a:bodyPr>
          <a:lstStyle>
            <a:lvl1pPr marL="0" indent="0" algn="just" eaLnBrk="1" hangingPunct="0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2800" b="0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ags" Target="../tags/tag87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6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31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6.png" /><Relationship Id="rId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777" y="443697"/>
            <a:ext cx="10850541" cy="441895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777" y="961784"/>
            <a:ext cx="10850541" cy="5388065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605" y="6349377"/>
            <a:ext cx="2699578" cy="31675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5357" y="6349377"/>
            <a:ext cx="3959381" cy="31675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09255" y="6349377"/>
            <a:ext cx="2699578" cy="316751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536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6765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396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16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6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56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9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93009572-2E46-4F09-A72B-49D0ACCD2BE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1" fontAlgn="auto" hangingPunct="1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6BAD5D39-7EE3-49F9-B4CD-EC47B8868D3C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7.png" /><Relationship Id="rId3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7.png" /><Relationship Id="rId3" Type="http://schemas.openxmlformats.org/officeDocument/2006/relationships/tags" Target="../tags/tag9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7.png" /><Relationship Id="rId3" Type="http://schemas.openxmlformats.org/officeDocument/2006/relationships/tags" Target="../tags/tag9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7.png" /><Relationship Id="rId3" Type="http://schemas.openxmlformats.org/officeDocument/2006/relationships/tags" Target="../tags/tag9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6000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/>
          <p:nvPr>
            <p:ph type="ctrTitle" idx="2"/>
            <p:custDataLst>
              <p:tags r:id="rId2"/>
            </p:custDataLst>
          </p:nvPr>
        </p:nvSpPr>
        <p:spPr>
          <a:xfrm>
            <a:off x="6298265" y="1218985"/>
            <a:ext cx="4825284" cy="1784706"/>
          </a:xfrm>
        </p:spPr>
        <p:txBody>
          <a:bodyPr>
            <a:normAutofit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buSzTx/>
              <a:buNone/>
            </a:pPr>
            <a:r>
              <a:rPr lang="en-US" altLang="zh-CN" spc="380">
                <a:solidFill>
                  <a:schemeClr val="dk1">
                    <a:lumMod val="85000"/>
                    <a:lumOff val="15000"/>
                  </a:schemeClr>
                </a:solidFill>
              </a:rPr>
              <a:t> </a:t>
            </a:r>
            <a:r>
              <a:rPr lang="zh-CN" altLang="en-US" spc="380">
                <a:solidFill>
                  <a:schemeClr val="dk1">
                    <a:lumMod val="85000"/>
                    <a:lumOff val="15000"/>
                  </a:schemeClr>
                </a:solidFill>
              </a:rPr>
              <a:t>中考福建英语一轮复习</a:t>
            </a:r>
            <a:endParaRPr lang="zh-CN" altLang="en-US" spc="38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副标题 4"/>
          <p:cNvSpPr txBox="1"/>
          <p:nvPr>
            <p:custDataLst>
              <p:tags r:id="rId3"/>
            </p:custDataLst>
          </p:nvPr>
        </p:nvSpPr>
        <p:spPr>
          <a:xfrm>
            <a:off x="6298565" y="3598545"/>
            <a:ext cx="3580765" cy="1196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400" b="1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b="1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b="1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b="1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b="1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285750" algn="l" defTabSz="914400" rtl="0" fontAlgn="ctr">
              <a:lnSpc>
                <a:spcPct val="120000"/>
              </a:lnSpc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kumimoji="0" lang="en-US" altLang="zh-CN" sz="2800" b="0" i="0" spc="80" noProof="0">
                <a:ln>
                  <a:noFill/>
                </a:ln>
                <a:solidFill>
                  <a:schemeClr val="dk1">
                    <a:lumMod val="65000"/>
                    <a:lumOff val="35000"/>
                  </a:schemeClr>
                </a:solidFill>
                <a:effectLst/>
                <a:uLnTx/>
                <a:uFillTx/>
                <a:ea typeface="幼圆" panose="02010509060101010101" charset="-122"/>
                <a:cs typeface="+mn-cs"/>
              </a:rPr>
              <a:t>Grade 7　Book 2</a:t>
            </a:r>
            <a:endParaRPr kumimoji="0" lang="en-US" altLang="zh-CN" sz="2800" b="0" i="0" spc="80" noProof="0">
              <a:ln>
                <a:noFill/>
              </a:ln>
              <a:solidFill>
                <a:schemeClr val="dk1">
                  <a:lumMod val="65000"/>
                  <a:lumOff val="35000"/>
                </a:schemeClr>
              </a:solidFill>
              <a:effectLst/>
              <a:uLnTx/>
              <a:uFillTx/>
              <a:ea typeface="幼圆" panose="02010509060101010101" charset="-122"/>
              <a:cs typeface="+mn-cs"/>
            </a:endParaRPr>
          </a:p>
          <a:p>
            <a:pPr marL="0" marR="0" lvl="0" indent="-285750" algn="l" defTabSz="914400" rtl="0" fontAlgn="ctr">
              <a:lnSpc>
                <a:spcPct val="120000"/>
              </a:lnSpc>
              <a:spcAft>
                <a:spcPts val="800"/>
              </a:spcAft>
              <a:buSzTx/>
              <a:buFont typeface="Wingdings" panose="05000000000000000000" charset="0"/>
              <a:buNone/>
            </a:pPr>
            <a:r>
              <a:rPr kumimoji="0" lang="en-US" altLang="zh-CN" sz="2800" b="0" i="0" spc="80" noProof="0">
                <a:ln>
                  <a:noFill/>
                </a:ln>
                <a:solidFill>
                  <a:schemeClr val="dk1">
                    <a:lumMod val="65000"/>
                    <a:lumOff val="35000"/>
                  </a:schemeClr>
                </a:solidFill>
                <a:effectLst/>
                <a:uLnTx/>
                <a:uFillTx/>
                <a:ea typeface="幼圆" panose="02010509060101010101" charset="-122"/>
                <a:cs typeface="+mn-cs"/>
              </a:rPr>
              <a:t>Unit 6</a:t>
            </a:r>
            <a:endParaRPr kumimoji="0" lang="en-US" altLang="zh-CN" sz="2800" b="0" i="0" spc="80" noProof="0">
              <a:ln>
                <a:noFill/>
              </a:ln>
              <a:solidFill>
                <a:schemeClr val="dk1">
                  <a:lumMod val="65000"/>
                  <a:lumOff val="35000"/>
                </a:schemeClr>
              </a:solidFill>
              <a:effectLst/>
              <a:uLnTx/>
              <a:uFillTx/>
              <a:ea typeface="幼圆" panose="02010509060101010101" charset="-122"/>
              <a:cs typeface="+mn-cs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243508" y="1892097"/>
            <a:ext cx="11665893" cy="4616648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beautiful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美丽的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FF00FF"/>
                </a:solidFill>
                <a:cs typeface="Times New Roman" panose="02020603050405020304"/>
              </a:rPr>
              <a:t> </a:t>
            </a:r>
            <a:r>
              <a:rPr lang="en-US" altLang="zh-CN" kern="100" smtClean="0">
                <a:solidFill>
                  <a:srgbClr val="FF00FF"/>
                </a:solidFill>
                <a:cs typeface="Times New Roman" panose="02020603050405020304"/>
              </a:rPr>
              <a:t>  </a:t>
            </a: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美丽；美人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ad</a:t>
            </a:r>
            <a:r>
              <a:rPr lang="en-US" altLang="zh-CN" i="1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漂亮地，美好地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second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num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.&amp;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第二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基数词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</a:t>
            </a:r>
            <a:endParaRPr lang="en-US" altLang="zh-CN" sz="105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first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num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.&amp;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第一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基数词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first ____ all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首先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 first(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＝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in the beginning) </a:t>
            </a:r>
            <a:r>
              <a:rPr lang="zh-CN" altLang="zh-CN" kern="100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起初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2" name="文本框 2"/>
          <p:cNvSpPr txBox="1"/>
          <p:nvPr/>
        </p:nvSpPr>
        <p:spPr>
          <a:xfrm>
            <a:off x="5796280" y="313690"/>
            <a:ext cx="2479040" cy="4870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基础考点记背</a:t>
            </a:r>
            <a:endParaRPr lang="zh-CN" altLang="en-US" sz="2800" b="1">
              <a:solidFill>
                <a:schemeClr val="bg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671" y="1160816"/>
            <a:ext cx="2330362" cy="539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文本框 28"/>
          <p:cNvSpPr txBox="1"/>
          <p:nvPr>
            <p:custDataLst>
              <p:tags r:id="rId3"/>
            </p:custDataLst>
          </p:nvPr>
        </p:nvSpPr>
        <p:spPr>
          <a:xfrm>
            <a:off x="982638" y="1147721"/>
            <a:ext cx="1678590" cy="523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+mn-ea"/>
                <a:cs typeface="+mn-ea"/>
              </a:rPr>
              <a:t>词汇拓展</a:t>
            </a:r>
            <a:endParaRPr lang="en-US" altLang="zh-CN" sz="2800" b="1">
              <a:solidFill>
                <a:schemeClr val="bg1"/>
              </a:solidFill>
              <a:latin typeface="+mn-ea"/>
              <a:cs typeface="+mn-ea"/>
            </a:endParaRPr>
          </a:p>
        </p:txBody>
      </p:sp>
      <p:sp>
        <p:nvSpPr>
          <p:cNvPr id="9" name="左大括号 8"/>
          <p:cNvSpPr/>
          <p:nvPr/>
        </p:nvSpPr>
        <p:spPr>
          <a:xfrm>
            <a:off x="243508" y="2663748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982638" y="2663748"/>
            <a:ext cx="1313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beauty 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444684" y="3237687"/>
            <a:ext cx="1842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beautifully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6095206" y="3922839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two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5796156" y="4546206"/>
            <a:ext cx="813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one 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2182006" y="5257363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of</a:t>
            </a:r>
            <a:endParaRPr lang="zh-CN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426130" y="5867082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at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26224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put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．放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   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过去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式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过去分词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   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现在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分词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put 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穿上；增加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体重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；上演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put 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推迟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put 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将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收起来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同类搭配单词：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throw, walk, give, take, run</a:t>
            </a: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等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注意：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此类短语后接代词，代词需要放在中间，如：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put them away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put ____ </a:t>
            </a:r>
            <a:r>
              <a:rPr lang="zh-CN" altLang="zh-CN" kern="1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/>
              </a:rPr>
              <a:t>搭起；举起；张贴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2021•29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43508" y="1663713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3478168" y="1509471"/>
            <a:ext cx="705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put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2398033" y="2131547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putting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2003050" y="2868709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on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984700" y="3515499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off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898201" y="4089438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away</a:t>
            </a:r>
            <a:endParaRPr lang="zh-CN" altLang="en-US"/>
          </a:p>
        </p:txBody>
      </p:sp>
      <p:sp>
        <p:nvSpPr>
          <p:cNvPr id="9" name="TextBox 8"/>
          <p:cNvSpPr txBox="1"/>
          <p:nvPr/>
        </p:nvSpPr>
        <p:spPr>
          <a:xfrm>
            <a:off x="947629" y="5373243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up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内容占位符 13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908040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center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．中心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中心的，中央的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large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大的，巨大的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   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比较级</a:t>
            </a:r>
            <a:r>
              <a:rPr lang="zh-CN" altLang="zh-CN" kern="100" smtClean="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   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最高级</a:t>
            </a:r>
            <a:r>
              <a:rPr lang="zh-CN" altLang="zh-CN" kern="100" smtClean="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country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．农村；国家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复数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2021•83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quiet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安静的【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2021•80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_________(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安静地，寂静地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______ quiet </a:t>
            </a:r>
            <a:r>
              <a:rPr lang="zh-CN" altLang="en-US" kern="1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Courier New" panose="02070309020205020404"/>
              </a:rPr>
              <a:t>保持安静</a:t>
            </a:r>
            <a:endParaRPr lang="zh-CN" altLang="en-US" sz="1050" kern="100">
              <a:solidFill>
                <a:srgbClr val="00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43508" y="2219337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4150963" y="961537"/>
            <a:ext cx="1260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central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978336" y="2145195"/>
            <a:ext cx="111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larger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978336" y="2780919"/>
            <a:ext cx="1220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largest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342612" y="4077081"/>
            <a:ext cx="1600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countries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126585" y="5373243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quietly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1558639" y="6021324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keep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461581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end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．尽头；结尾　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．结束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结尾，结局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_________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无尽的，无边的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 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同类变法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单词：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hope, help, care </a:t>
            </a: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等</a:t>
            </a:r>
            <a:r>
              <a:rPr lang="en-US" altLang="zh-CN" kern="100" smtClean="0">
                <a:solidFill>
                  <a:srgbClr val="39AC37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come to ____ end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结束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end up 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以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结束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 the end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最后，终于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43508" y="1663713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052443" y="1546542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ending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342612" y="2232985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endless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2685206" y="3529147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an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472140" y="4163580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with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447179" y="4811661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in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2677656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community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．社区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复数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child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．儿童，小孩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复数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close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接近的；亲密的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．关，关闭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close 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靠近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323555" y="904627"/>
            <a:ext cx="2140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communities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5551939" y="1572547"/>
            <a:ext cx="1454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children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2348605" y="2867418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to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161030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far 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远的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ad</a:t>
            </a:r>
            <a:r>
              <a:rPr lang="en-US" altLang="zh-CN" i="1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远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en-US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endParaRPr lang="en-US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far (away) 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远离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43508" y="1663713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206720" y="1867383"/>
            <a:ext cx="6092825" cy="13849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比较级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__________________</a:t>
            </a:r>
            <a:endParaRPr lang="zh-CN" altLang="zh-CN" sz="1050" b="0" kern="10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  <a:p>
            <a:pPr lvl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最高级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____________________</a:t>
            </a:r>
            <a:endParaRPr lang="zh-CN" altLang="en-US"/>
          </a:p>
        </p:txBody>
      </p:sp>
      <p:sp>
        <p:nvSpPr>
          <p:cNvPr id="6" name="左大括号 5"/>
          <p:cNvSpPr/>
          <p:nvPr/>
        </p:nvSpPr>
        <p:spPr>
          <a:xfrm>
            <a:off x="1965978" y="1978596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3718909" y="1978596"/>
            <a:ext cx="2497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farther/further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3731266" y="2613029"/>
            <a:ext cx="2699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farthest/furthest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3070791" y="3354858"/>
            <a:ext cx="936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from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4616648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service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．服务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 [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端上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饭菜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；接待，服务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]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sleep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&amp;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．睡觉【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2021•45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Times New Roman" panose="02020603050405020304"/>
              </a:rPr>
              <a:t>   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过去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式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过去分词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想睡的，困倦的，瞌睡的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睡着的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en-US" altLang="zh-CN" kern="100" smtClean="0">
              <a:solidFill>
                <a:srgbClr val="000000"/>
              </a:solidFill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 smtClean="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</a:t>
            </a: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 to sleep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去睡觉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18794" y="2984589"/>
            <a:ext cx="277813" cy="1512189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768673" y="1608327"/>
            <a:ext cx="979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serve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3490525" y="2805633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slept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342612" y="3429000"/>
            <a:ext cx="1120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sleepy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342612" y="4101795"/>
            <a:ext cx="1120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asleep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1446954" y="4725162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go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内容占位符 13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323987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city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．城市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复数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noisy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吵闹的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声音，响声，噪音，吵闹声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cost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．费用，花费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．需付费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过去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式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过去分词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miss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．思念；错过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失踪的，找不到的，丢失的；缺少的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342276" y="936823"/>
            <a:ext cx="960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cities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4340672" y="1601286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noise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9107227" y="2206980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cost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5144599" y="2805633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missing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26224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．转弯；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使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变成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．转弯；轮流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打开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2022•24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关掉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2022•24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变成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 sb.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向某人求助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586422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_____________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左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右转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调高；出现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2022•24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turn 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调低；拒绝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69649" y="1609618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on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114228" y="2225295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off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126585" y="2879775"/>
            <a:ext cx="784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into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1101871" y="3516790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to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342485" y="4077081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left/right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1040086" y="4737519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up</a:t>
            </a:r>
            <a:endParaRPr lang="zh-CN" altLang="en-US"/>
          </a:p>
        </p:txBody>
      </p:sp>
      <p:sp>
        <p:nvSpPr>
          <p:cNvPr id="9" name="TextBox 8"/>
          <p:cNvSpPr txBox="1"/>
          <p:nvPr/>
        </p:nvSpPr>
        <p:spPr>
          <a:xfrm>
            <a:off x="1040086" y="5435028"/>
            <a:ext cx="1024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down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203132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across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prep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横过；在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对面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i="1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穿过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across 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在对面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__________ across(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＝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cross)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走过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37324" y="949180"/>
            <a:ext cx="954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cross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2447461" y="1601928"/>
            <a:ext cx="936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from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490861" y="2162219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go/walk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4212692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stop 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   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车站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   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停止；阻止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en-US" altLang="zh-CN" kern="100" smtClean="0">
              <a:solidFill>
                <a:srgbClr val="000000"/>
              </a:solidFill>
              <a:latin typeface="宋体" panose="02010600030101010101" pitchFamily="2" charset="-122"/>
              <a:cs typeface="Times New Roman" panose="020206030504050203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 smtClean="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</a:t>
            </a: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stop _______ sth.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停止做某事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stop _______ sth.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停下来去做某事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stop sb. ______ doing sth.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阻止某人做某事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43508" y="1663713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478168" y="1750212"/>
            <a:ext cx="6092825" cy="13849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过去式</a:t>
            </a:r>
            <a:r>
              <a:rPr lang="en-US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Courier New" panose="02070309020205020404"/>
              </a:rPr>
              <a:t>/</a:t>
            </a:r>
            <a:r>
              <a:rPr lang="zh-CN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过去分词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</a:t>
            </a:r>
            <a:endParaRPr lang="zh-CN" altLang="zh-CN" sz="1050" b="0" kern="10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/>
            </a:endParaRPr>
          </a:p>
          <a:p>
            <a:pPr lvl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现在分词</a:t>
            </a:r>
            <a:r>
              <a:rPr lang="en-US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Courier New" panose="02070309020205020404"/>
              </a:rPr>
              <a:t>/</a:t>
            </a:r>
            <a:r>
              <a:rPr lang="zh-CN" altLang="zh-CN" b="0" kern="1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动名词</a:t>
            </a:r>
            <a:r>
              <a:rPr lang="zh-CN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b="0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__________</a:t>
            </a:r>
            <a:endParaRPr lang="zh-CN" altLang="en-US"/>
          </a:p>
        </p:txBody>
      </p:sp>
      <p:sp>
        <p:nvSpPr>
          <p:cNvPr id="6" name="左大括号 5"/>
          <p:cNvSpPr/>
          <p:nvPr/>
        </p:nvSpPr>
        <p:spPr>
          <a:xfrm>
            <a:off x="3095541" y="1953882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6440761" y="1817955"/>
            <a:ext cx="1383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stopped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6416047" y="2447721"/>
            <a:ext cx="1503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stopping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2169649" y="3058731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doing</a:t>
            </a:r>
            <a:endParaRPr lang="zh-CN" altLang="en-US"/>
          </a:p>
        </p:txBody>
      </p:sp>
      <p:sp>
        <p:nvSpPr>
          <p:cNvPr id="9" name="TextBox 8"/>
          <p:cNvSpPr txBox="1"/>
          <p:nvPr/>
        </p:nvSpPr>
        <p:spPr>
          <a:xfrm>
            <a:off x="1126585" y="3745174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to do</a:t>
            </a:r>
            <a:endParaRPr lang="zh-CN" altLang="en-US"/>
          </a:p>
        </p:txBody>
      </p:sp>
      <p:sp>
        <p:nvSpPr>
          <p:cNvPr id="10" name="TextBox 9"/>
          <p:cNvSpPr txBox="1"/>
          <p:nvPr/>
        </p:nvSpPr>
        <p:spPr>
          <a:xfrm>
            <a:off x="1558639" y="4379607"/>
            <a:ext cx="936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from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70318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public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公共的，公众的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．公众；民众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 public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在公众场合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同类搭配单词：</a:t>
            </a:r>
            <a:r>
              <a:rPr lang="en-US" altLang="zh-CN" kern="100">
                <a:solidFill>
                  <a:srgbClr val="39AC37"/>
                </a:solidFill>
                <a:cs typeface="Courier New" panose="02070309020205020404"/>
              </a:rPr>
              <a:t>need, peace, silence, trouble</a:t>
            </a:r>
            <a:r>
              <a:rPr lang="zh-CN" altLang="zh-CN" kern="100">
                <a:solidFill>
                  <a:srgbClr val="39AC37"/>
                </a:solidFill>
                <a:cs typeface="Times New Roman" panose="02020603050405020304"/>
              </a:rPr>
              <a:t>等</a:t>
            </a:r>
            <a:r>
              <a:rPr lang="en-US" altLang="zh-CN" kern="100" smtClean="0">
                <a:solidFill>
                  <a:srgbClr val="39AC37"/>
                </a:solidFill>
                <a:cs typeface="Courier New" panose="02070309020205020404"/>
              </a:rPr>
              <a:t>)</a:t>
            </a:r>
            <a:endParaRPr lang="en-US" altLang="zh-CN" kern="100" smtClean="0">
              <a:solidFill>
                <a:srgbClr val="39AC37"/>
              </a:solidFill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24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danger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．危险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___________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有危险的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be in (great) ________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处于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极大</a:t>
            </a:r>
            <a:r>
              <a:rPr lang="en-US" altLang="zh-CN" kern="100">
                <a:solidFill>
                  <a:srgbClr val="000000"/>
                </a:solidFill>
                <a:ea typeface="楷体" panose="02010609060101010101" pitchFamily="49" charset="-122"/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危险中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 of danger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脱离危险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546282" y="1595970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in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4521232" y="2780919"/>
            <a:ext cx="1774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dangerous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3342241" y="3453714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danger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66147" y="4138866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out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内容占位符 13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323987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hurt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FF00FF"/>
                </a:solidFill>
                <a:cs typeface="Times New Roman" panose="02020603050405020304"/>
              </a:rPr>
              <a:t> </a:t>
            </a:r>
            <a:r>
              <a:rPr lang="en-US" altLang="zh-CN" kern="100" smtClean="0">
                <a:solidFill>
                  <a:srgbClr val="FF00FF"/>
                </a:solidFill>
                <a:cs typeface="Times New Roman" panose="02020603050405020304"/>
              </a:rPr>
              <a:t>  </a:t>
            </a:r>
            <a:r>
              <a:rPr lang="en-US" altLang="zh-CN" i="1" kern="100" smtClean="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身体上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受伤的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i="1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   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受伤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过去式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过去分词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</a:t>
            </a:r>
            <a:endParaRPr lang="en-US" altLang="zh-CN" kern="100" smtClean="0">
              <a:solidFill>
                <a:srgbClr val="000000"/>
              </a:solidFill>
              <a:latin typeface="宋体" panose="02010600030101010101" pitchFamily="2" charset="-122"/>
              <a:ea typeface="Times New Roman" panose="02020603050405020304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 smtClean="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</a:t>
            </a: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 hurt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受伤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hurt _________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伤到某人自己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左大括号 2"/>
          <p:cNvSpPr/>
          <p:nvPr/>
        </p:nvSpPr>
        <p:spPr>
          <a:xfrm>
            <a:off x="243508" y="1663713"/>
            <a:ext cx="277813" cy="1080135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4774330" y="2194623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hurt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558639" y="2780919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get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126585" y="3503142"/>
            <a:ext cx="124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oneself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323987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lose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．失去；丢失；输掉</a:t>
            </a:r>
            <a:r>
              <a:rPr lang="en-US" altLang="zh-CN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过去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式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过去分词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lose _______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失去信心；灰心；泄气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lose one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 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＝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get/be lost)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迷路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lose oneself ____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对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入迷；专注于；陶醉于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cross 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．穿过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.__________ 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十字路口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396309" y="924466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lost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2206720" y="1597261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heart</a:t>
            </a:r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1953622" y="2157552"/>
            <a:ext cx="803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way</a:t>
            </a:r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2206720" y="2879775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in</a:t>
            </a:r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3884256" y="3452423"/>
            <a:ext cx="1433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crossing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2677656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wrong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错误的；有问题的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反义词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 (</a:t>
            </a:r>
            <a:r>
              <a:rPr lang="en-US" altLang="zh-CN" i="1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正确的；右边的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i="1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．右边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story 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．故事，小说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复数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5864225"/>
                <a:tab pos="7651115"/>
                <a:tab pos="8191500"/>
              </a:tabLst>
            </a:pPr>
            <a:r>
              <a:rPr lang="zh-CN" altLang="zh-CN" kern="100">
                <a:solidFill>
                  <a:srgbClr val="39AC37"/>
                </a:solidFill>
                <a:ea typeface="黑体" panose="02010609060101010101" pitchFamily="49" charset="-122"/>
                <a:cs typeface="Times New Roman" panose="02020603050405020304"/>
              </a:rPr>
              <a:t>搭配：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______ a story </a:t>
            </a:r>
            <a:r>
              <a:rPr lang="zh-CN" altLang="zh-CN" kern="10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/>
              </a:rPr>
              <a:t>讲故事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25238" y="1509471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right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5564296" y="2208271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stories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583353" y="2867418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tell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"/>
          </p:nvPr>
        </p:nvSpPr>
        <p:spPr>
          <a:xfrm>
            <a:off x="243508" y="1610201"/>
            <a:ext cx="11665893" cy="397031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key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)1)Research on authorship is a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key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part of our work.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2023•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福州二检】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)2)Press the return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key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to enter the information.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)3)The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key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to success is preparation.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键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	B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钥匙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关键；要诀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	D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关键的；重要的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671" y="1065798"/>
            <a:ext cx="2330362" cy="539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文本框 28"/>
          <p:cNvSpPr txBox="1"/>
          <p:nvPr>
            <p:custDataLst>
              <p:tags r:id="rId3"/>
            </p:custDataLst>
          </p:nvPr>
        </p:nvSpPr>
        <p:spPr>
          <a:xfrm>
            <a:off x="982638" y="1052703"/>
            <a:ext cx="1678590" cy="523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+mn-ea"/>
                <a:cs typeface="+mn-ea"/>
              </a:rPr>
              <a:t>熟词生义</a:t>
            </a:r>
            <a:endParaRPr lang="en-US" altLang="zh-CN" sz="2800" b="1">
              <a:solidFill>
                <a:schemeClr val="bg1"/>
              </a:solidFill>
              <a:latin typeface="+mn-ea"/>
              <a:cs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83318" y="2398293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583318" y="302166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A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583318" y="3669741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内容占位符 7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7031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store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)1)In the past, as it got closer to winter, local people always had to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store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the whole winter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 food and other daily resources. 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2023•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福州二检】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)2)Imagine walking  around  a fashion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store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【</a:t>
            </a:r>
            <a:r>
              <a:rPr lang="en-US" altLang="zh-CN" kern="100">
                <a:solidFill>
                  <a:srgbClr val="000000"/>
                </a:solidFill>
                <a:ea typeface="黑体" panose="02010609060101010101" pitchFamily="49" charset="-122"/>
                <a:cs typeface="Courier New" panose="02070309020205020404"/>
              </a:rPr>
              <a:t>2023•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南平一检】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大型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百货商店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586422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B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i="1" kern="100" err="1">
                <a:solidFill>
                  <a:srgbClr val="000000"/>
                </a:solidFill>
                <a:cs typeface="Courier New" panose="02070309020205020404"/>
              </a:rPr>
              <a:t>t</a:t>
            </a:r>
            <a:r>
              <a:rPr lang="en-US" altLang="zh-CN" kern="100" err="1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贮存；贮藏；保存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58604" y="1614285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B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595675" y="285635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A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内容占位符 10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7031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light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)1)Modern video cameras are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light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and easy to carry.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)2)People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light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the lanterns and watch them rise into the sky with their best wishes.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灯；灯光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	B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明亮的；浅色的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adj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轻的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	D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i="1" kern="100" err="1">
                <a:solidFill>
                  <a:srgbClr val="000000"/>
                </a:solidFill>
                <a:cs typeface="Courier New" panose="02070309020205020404"/>
              </a:rPr>
              <a:t>t</a:t>
            </a:r>
            <a:r>
              <a:rPr lang="en-US" altLang="zh-CN" kern="100" err="1">
                <a:solidFill>
                  <a:srgbClr val="000000"/>
                </a:solidFill>
                <a:cs typeface="Courier New" panose="02070309020205020404"/>
              </a:rPr>
              <a:t>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点亮；点燃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02074" y="1621975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577360" y="223765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内容占位符 1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70318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place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)1)Jane won first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place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in the art festival.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)2)He </a:t>
            </a:r>
            <a:r>
              <a:rPr lang="en-US" altLang="zh-CN" b="1" kern="100">
                <a:solidFill>
                  <a:srgbClr val="000000"/>
                </a:solidFill>
                <a:cs typeface="Courier New" panose="02070309020205020404"/>
              </a:rPr>
              <a:t>placed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his hand on her shoulder.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地点，地方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	</a:t>
            </a:r>
            <a:endParaRPr lang="en-US" altLang="zh-CN" kern="100" smtClean="0">
              <a:solidFill>
                <a:srgbClr val="000000"/>
              </a:solidFill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B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cs typeface="Courier New" panose="02070309020205020404"/>
              </a:rPr>
              <a:t>n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名次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	</a:t>
            </a:r>
            <a:endParaRPr lang="en-US" altLang="zh-CN" kern="100" smtClean="0">
              <a:solidFill>
                <a:srgbClr val="000000"/>
              </a:solidFill>
              <a:latin typeface="宋体" panose="02010600030101010101" pitchFamily="2" charset="-122"/>
              <a:ea typeface="Times New Roman" panose="02020603050405020304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ea typeface="Times New Roman" panose="02020603050405020304"/>
                <a:cs typeface="Courier New" panose="02070309020205020404"/>
              </a:rPr>
              <a:t>C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i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/>
              </a:rPr>
              <a:t>v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.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放置，安放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77360" y="1609618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B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552646" y="2256408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"/>
          </p:nvPr>
        </p:nvSpPr>
        <p:spPr>
          <a:xfrm>
            <a:off x="243508" y="1521828"/>
            <a:ext cx="11665893" cy="3970318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名词短语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dining room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餐厅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living room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客厅，起居室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model plane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飞机模型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post office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邮局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parking lot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停车场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671" y="862128"/>
            <a:ext cx="2330362" cy="539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文本框 28"/>
          <p:cNvSpPr txBox="1"/>
          <p:nvPr>
            <p:custDataLst>
              <p:tags r:id="rId3"/>
            </p:custDataLst>
          </p:nvPr>
        </p:nvSpPr>
        <p:spPr>
          <a:xfrm>
            <a:off x="982638" y="849033"/>
            <a:ext cx="1678590" cy="523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+mn-ea"/>
                <a:cs typeface="+mn-ea"/>
              </a:rPr>
              <a:t>重点短语</a:t>
            </a:r>
            <a:endParaRPr lang="en-US" altLang="zh-CN" sz="2800" b="1"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323987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railway station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火车站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the Lost and Found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失物招领处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traffic lights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交通灯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traffic accidents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交通事故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public telephone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公共电话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内容占位符 1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909310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动词短语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look after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照顾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go upstairs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上楼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live in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住在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play with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和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玩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look for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寻找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be kind to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对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友善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go along 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沿着</a:t>
            </a:r>
            <a:endParaRPr lang="en-US" altLang="zh-CN" kern="100" smtClean="0">
              <a:solidFill>
                <a:srgbClr val="000000"/>
              </a:solidFill>
              <a:cs typeface="Times New Roman" panose="020206030504050203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18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lose 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one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 life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失去生命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074400" y="12065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5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262979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介词短语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in the center of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中心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in front of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前面【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2022•77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next to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紧挨着，靠近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in the dark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在黑暗中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on the computer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在电脑上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at the back of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的后面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on the left/right of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的左边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右边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内容占位符 12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70318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for rent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出租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close to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靠近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far from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远离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at the end of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的尽头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between…and…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之间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on the corner of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在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的拐角处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2595839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黑体" panose="02010609060101010101" pitchFamily="49" charset="-122"/>
                <a:cs typeface="Times New Roman" panose="02020603050405020304"/>
              </a:rPr>
              <a:t>◎</a:t>
            </a: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其他短语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and so on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等等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such as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例如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586422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a lot of(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＝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lots of)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许多，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大量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内容占位符 10"/>
          <p:cNvSpPr>
            <a:spLocks noGrp="1"/>
          </p:cNvSpPr>
          <p:nvPr>
            <p:ph idx="1"/>
          </p:nvPr>
        </p:nvSpPr>
        <p:spPr>
          <a:xfrm>
            <a:off x="243508" y="1573130"/>
            <a:ext cx="11665893" cy="2677656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建议与要求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别把它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它们放在那儿。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，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please.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请把它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/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它们收起来。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586422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你必须照看好你的东西。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671" y="862128"/>
            <a:ext cx="2330362" cy="539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文本框 28"/>
          <p:cNvSpPr txBox="1"/>
          <p:nvPr>
            <p:custDataLst>
              <p:tags r:id="rId3"/>
            </p:custDataLst>
          </p:nvPr>
        </p:nvSpPr>
        <p:spPr>
          <a:xfrm>
            <a:off x="982638" y="849033"/>
            <a:ext cx="1678590" cy="523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+mn-ea"/>
                <a:cs typeface="+mn-ea"/>
              </a:rPr>
              <a:t>功能表达</a:t>
            </a:r>
            <a:endParaRPr lang="en-US" altLang="zh-CN" sz="2800" b="1">
              <a:solidFill>
                <a:schemeClr val="bg1"/>
              </a:solidFill>
              <a:latin typeface="+mn-ea"/>
              <a:cs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10558" y="2299437"/>
            <a:ext cx="3804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Don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t put it/them there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982638" y="2918137"/>
            <a:ext cx="2800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Put it/them away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910558" y="3566218"/>
            <a:ext cx="50338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You must look after your things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6938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谈论房子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4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你住在什么样的房子里？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It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 a townhouse with two floors.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它是一栋两层的联排别墅。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_____________________________________________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你的大楼有几层？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There are seven.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七层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42612" y="1534185"/>
            <a:ext cx="52870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What kind of home do you live in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342612" y="2780919"/>
            <a:ext cx="6838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How many floors are there in your building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内容占位符 10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32295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6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？你喜欢住在那里吗？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Yes, I do.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是的，我喜欢。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7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___________________________________________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迈克尔正在找一间离我们学校近的公寓。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Let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 help him.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我们去帮他吧。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2612" y="910818"/>
            <a:ext cx="374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Do you like living there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342612" y="2183557"/>
            <a:ext cx="81433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Michael is looking for an apartment near </a:t>
            </a:r>
            <a:r>
              <a:rPr lang="en-US" altLang="zh-CN" smtClean="0"/>
              <a:t>our </a:t>
            </a:r>
            <a:r>
              <a:rPr lang="en-US" altLang="zh-CN" kern="100">
                <a:latin typeface="Times New Roman"/>
                <a:ea typeface="宋体" panose="02010600030101010101" pitchFamily="2" charset="-122"/>
              </a:rPr>
              <a:t>school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526224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请求与寻求帮助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你能帮助我吗？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Of course.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当然。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zh-CN" altLang="zh-CN" kern="100">
                <a:solidFill>
                  <a:srgbClr val="000000"/>
                </a:solidFill>
                <a:ea typeface="黑体" panose="02010609060101010101" pitchFamily="49" charset="-122"/>
                <a:cs typeface="Times New Roman" panose="02020603050405020304"/>
              </a:rPr>
              <a:t>问路与指路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9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打扰一下，去图书馆怎么走？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Go along Xinhua Street and turn right at the first crossing.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沿着新华街走，在第一个十字路口右转。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42612" y="1546542"/>
            <a:ext cx="3070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kern="100">
                <a:latin typeface="Times New Roman"/>
                <a:ea typeface="宋体" panose="02010600030101010101" pitchFamily="2" charset="-122"/>
              </a:rPr>
              <a:t>Could you help me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342612" y="3429000"/>
            <a:ext cx="6338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Excuse me</a:t>
            </a:r>
            <a:r>
              <a:rPr lang="zh-CN" altLang="zh-CN"/>
              <a:t>，</a:t>
            </a:r>
            <a:r>
              <a:rPr lang="en-US" altLang="zh-CN"/>
              <a:t>how can I get to the library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6938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10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打扰一下，哪一条是去医院的路？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11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．—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____________________________________________________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对不起，你能告诉我到鼎豪大厦怎么走吗？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________________________________________________.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沿着这条路一直走到北四环路。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10685" y="898461"/>
            <a:ext cx="6960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Excuse me</a:t>
            </a:r>
            <a:r>
              <a:rPr lang="zh-CN" altLang="zh-CN"/>
              <a:t>，</a:t>
            </a:r>
            <a:r>
              <a:rPr lang="en-US" altLang="zh-CN"/>
              <a:t>which is the way to the hospital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1342612" y="2169909"/>
            <a:ext cx="9235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Excuse me</a:t>
            </a:r>
            <a:r>
              <a:rPr lang="zh-CN" altLang="zh-CN"/>
              <a:t>，</a:t>
            </a:r>
            <a:r>
              <a:rPr lang="en-US" altLang="zh-CN"/>
              <a:t>could you tell me the way to Dinghao Building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342358" y="3429000"/>
            <a:ext cx="7933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Go along this road until you get to Beisihuan Road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243508" y="818128"/>
            <a:ext cx="11665893" cy="3969385"/>
          </a:xfrm>
        </p:spPr>
        <p:txBody>
          <a:bodyPr/>
          <a:lstStyle/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12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—Excuse me, 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？</a:t>
            </a:r>
            <a:r>
              <a:rPr lang="zh-CN" altLang="zh-CN" kern="100">
                <a:solidFill>
                  <a:srgbClr val="000000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打扰一下，请问北太路在哪里</a:t>
            </a:r>
            <a:r>
              <a:rPr lang="zh-CN" altLang="zh-CN" kern="100" smtClean="0">
                <a:solidFill>
                  <a:srgbClr val="000000"/>
                </a:solidFill>
                <a:cs typeface="Times New Roman" panose="02020603050405020304"/>
              </a:rPr>
              <a:t>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—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It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s a little far from here. You can take Bus No.718 to get there.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Times New Roman" panose="02020603050405020304"/>
              </a:rPr>
              <a:t>    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那儿离这儿有点远。你可以乘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718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路公共汽车到那里。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13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．</a:t>
            </a:r>
            <a:r>
              <a:rPr lang="en-US" altLang="zh-CN" kern="100" smtClean="0">
                <a:solidFill>
                  <a:srgbClr val="000000"/>
                </a:solidFill>
                <a:cs typeface="Courier New" panose="02070309020205020404"/>
              </a:rPr>
              <a:t>______________________________________.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You can</a:t>
            </a:r>
            <a:r>
              <a:rPr lang="en-US" altLang="zh-CN" kern="10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t miss it.</a:t>
            </a:r>
            <a:endParaRPr lang="en-US" altLang="zh-CN" kern="100">
              <a:solidFill>
                <a:srgbClr val="000000"/>
              </a:solidFill>
              <a:cs typeface="Courier New" panose="02070309020205020404"/>
            </a:endParaRPr>
          </a:p>
          <a:p>
            <a:pPr algn="l">
              <a:spcAft>
                <a:spcPct val="0"/>
              </a:spcAft>
              <a:tabLst>
                <a:tab pos="4231005"/>
                <a:tab pos="5581015"/>
                <a:tab pos="7651115"/>
                <a:tab pos="8191500"/>
              </a:tabLst>
            </a:pP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        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离这里大约</a:t>
            </a:r>
            <a:r>
              <a:rPr lang="en-US" altLang="zh-CN" kern="100">
                <a:solidFill>
                  <a:srgbClr val="000000"/>
                </a:solidFill>
                <a:cs typeface="Courier New" panose="02070309020205020404"/>
              </a:rPr>
              <a:t>15</a:t>
            </a:r>
            <a:r>
              <a:rPr lang="zh-CN" altLang="zh-CN" kern="100">
                <a:solidFill>
                  <a:srgbClr val="000000"/>
                </a:solidFill>
                <a:cs typeface="Times New Roman" panose="02020603050405020304"/>
              </a:rPr>
              <a:t>公里。你不会错过的。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286855" y="924466"/>
            <a:ext cx="333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where is Beitai Road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910685" y="3429000"/>
            <a:ext cx="6376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/>
              <a:t>It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s about 15 kilometers away from here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https://d.book118.com/638016000143006046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b27b8baf71fc4c7f834a856b51024c3d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91092acfdea5937acfd00"/>
  <p:tag name="KSO_WM_CHIP_XID" val="5fa91092acfdea5937acfd01"/>
  <p:tag name="KSO_WM_TAG_VERSION" val="1.0"/>
  <p:tag name="KSO_WM_TEMPLATE_CATEGORY" val="chip"/>
  <p:tag name="KSO_WM_TEMPLATE_INDEX" val="20214993"/>
  <p:tag name="KSO_WM_UNIT_COMPATIBLE" val="0"/>
  <p:tag name="KSO_WM_UNIT_DEC_AREA_ID" val="c27ec04a06a14cbba19452cc61951dc6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149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255962e45dea44e18e16baca4cff5c4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d089d0ac41c4a0a525421"/>
  <p:tag name="KSO_WM_CHIP_XID" val="5ebd089d0ac41c4a0a525422"/>
  <p:tag name="KSO_WM_TAG_VERSION" val="1.0"/>
  <p:tag name="KSO_WM_TEMPLATE_ASSEMBLE_GROUPID" val="5fa91092acfdea5937acfd00"/>
  <p:tag name="KSO_WM_TEMPLATE_ASSEMBLE_XID" val="5fa9fa4d0f63d42c4846d3ac"/>
  <p:tag name="KSO_WM_TEMPLATE_CATEGORY" val="custom"/>
  <p:tag name="KSO_WM_TEMPLATE_INDEX" val="20214993"/>
  <p:tag name="KSO_WM_UNIT_BLOCK" val="0"/>
  <p:tag name="KSO_WM_UNIT_COMPATIBLE" val="0"/>
  <p:tag name="KSO_WM_UNIT_DEC_AREA_ID" val="8cd25849f5a54059aeeb51c0b5531690"/>
  <p:tag name="KSO_WM_UNIT_DEFAULT_FONT" val="44;60;4"/>
  <p:tag name="KSO_WM_UNIT_DIAGRAM_ISNUMVISUAL" val="0"/>
  <p:tag name="KSO_WM_UNIT_DIAGRAM_ISREFERUNIT" val="0"/>
  <p:tag name="KSO_WM_UNIT_HIGHLIGHT" val="0"/>
  <p:tag name="KSO_WM_UNIT_ID" val="custom202149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3cadb0a21d2741b980cd1d10dd7316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91092acfdea5937acfd00"/>
  <p:tag name="KSO_WM_CHIP_XID" val="5fa91092acfdea5937acfd02"/>
  <p:tag name="KSO_WM_TAG_VERSION" val="1.0"/>
  <p:tag name="KSO_WM_TEMPLATE_CATEGORY" val="chip"/>
  <p:tag name="KSO_WM_TEMPLATE_INDEX" val="20214993"/>
  <p:tag name="KSO_WM_UNIT_COMPATIBLE" val="0"/>
  <p:tag name="KSO_WM_UNIT_DEC_AREA_ID" val="7646ca261ce74cc98b5296f0d9b20e83"/>
  <p:tag name="KSO_WM_UNIT_DECORATE_INFO" val=""/>
  <p:tag name="KSO_WM_UNIT_DIAGRAM_ISNUMVISUAL" val="0"/>
  <p:tag name="KSO_WM_UNIT_DIAGRAM_ISREFERUNIT" val="0"/>
  <p:tag name="KSO_WM_UNIT_HIGHLIGHT" val="0"/>
  <p:tag name="KSO_WM_UNIT_ID" val="chip202149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9ea77aaf7ff94e928a2276bad5717a9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59d86335ecd14c69a9d139352ecfe649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7a8a1d505b724e19be7caccdbec1cd4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0b6939fc6d2e4357839c2138fc03f588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8cce442c3f9848679b0c546789b1f666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0d00ac41c4a0a525616"/>
  <p:tag name="KSO_WM_CHIP_XID" val="5ebe40d00ac41c4a0a525617"/>
  <p:tag name="KSO_WM_TAG_VERSION" val="1.0"/>
  <p:tag name="KSO_WM_TEMPLATE_ASSEMBLE_GROUPID" val="5fa91092acfdea5937acfd00"/>
  <p:tag name="KSO_WM_TEMPLATE_ASSEMBLE_XID" val="5fa9fa4d0f63d42c4846d398"/>
  <p:tag name="KSO_WM_TEMPLATE_CATEGORY" val="custom"/>
  <p:tag name="KSO_WM_TEMPLATE_INDEX" val="20214993"/>
  <p:tag name="KSO_WM_UNIT_BLOCK" val="0"/>
  <p:tag name="KSO_WM_UNIT_COMPATIBLE" val="0"/>
  <p:tag name="KSO_WM_UNIT_DEC_AREA_ID" val="4728b43df5504908abb69262e59a786b"/>
  <p:tag name="KSO_WM_UNIT_DEFAULT_FONT" val="14;18;2"/>
  <p:tag name="KSO_WM_UNIT_DIAGRAM_ISNUMVISUAL" val="0"/>
  <p:tag name="KSO_WM_UNIT_DIAGRAM_ISREFERUNIT" val="0"/>
  <p:tag name="KSO_WM_UNIT_HIGHLIGHT" val="0"/>
  <p:tag name="KSO_WM_UNIT_ID" val="custom202149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87"/>
</p:tagLst>
</file>

<file path=ppt/tags/tag9.xml><?xml version="1.0" encoding="utf-8"?>
<p:tagLst xmlns:p="http://schemas.openxmlformats.org/presentationml/2006/main">
  <p:tag name="KSO_WM_ASSEMBLE_CHIP_INDEX" val="8cce442c3f9848679b0c546789b1f666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0d00ac41c4a0a525616"/>
  <p:tag name="KSO_WM_CHIP_XID" val="5ebe40d00ac41c4a0a525617"/>
  <p:tag name="KSO_WM_TAG_VERSION" val="1.0"/>
  <p:tag name="KSO_WM_TEMPLATE_ASSEMBLE_GROUPID" val="5fa91092acfdea5937acfd00"/>
  <p:tag name="KSO_WM_TEMPLATE_ASSEMBLE_XID" val="5fa9fa4d0f63d42c4846d398"/>
  <p:tag name="KSO_WM_TEMPLATE_CATEGORY" val="custom"/>
  <p:tag name="KSO_WM_TEMPLATE_INDEX" val="20214993"/>
  <p:tag name="KSO_WM_UNIT_BLOCK" val="0"/>
  <p:tag name="KSO_WM_UNIT_COMPATIBLE" val="0"/>
  <p:tag name="KSO_WM_UNIT_DEC_AREA_ID" val="7459058c841547c0899c74db60470b07"/>
  <p:tag name="KSO_WM_UNIT_DEFAULT_FONT" val="40;56;4"/>
  <p:tag name="KSO_WM_UNIT_DIAGRAM_ISNUMVISUAL" val="0"/>
  <p:tag name="KSO_WM_UNIT_DIAGRAM_ISREFERUNIT" val="0"/>
  <p:tag name="KSO_WM_UNIT_HIGHLIGHT" val="0"/>
  <p:tag name="KSO_WM_UNIT_ID" val="custom202149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大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10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1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59e252d6e1da42d7bbb082b4f6e4f2ac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91092acfdea5937acfd00"/>
  <p:tag name="KSO_WM_CHIP_XID" val="5fa91092acfdea5937acfd02"/>
  <p:tag name="KSO_WM_TAG_VERSION" val="1.0"/>
  <p:tag name="KSO_WM_TEMPLATE_CATEGORY" val="chip"/>
  <p:tag name="KSO_WM_TEMPLATE_INDEX" val="20214993"/>
  <p:tag name="KSO_WM_UNIT_COMPATIBLE" val="0"/>
  <p:tag name="KSO_WM_UNIT_DEC_AREA_ID" val="274f86216f4c4ce182d5377c8bd3861c"/>
  <p:tag name="KSO_WM_UNIT_DECORATE_INFO" val=""/>
  <p:tag name="KSO_WM_UNIT_DIAGRAM_ISNUMVISUAL" val="0"/>
  <p:tag name="KSO_WM_UNIT_DIAGRAM_ISREFERUNIT" val="0"/>
  <p:tag name="KSO_WM_UNIT_HIGHLIGHT" val="0"/>
  <p:tag name="KSO_WM_UNIT_ID" val="chip202149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3556381040c442fbb573d0320bdd81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4c2051a301c6412f8e45b520b3823d0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b27b8baf71fc4c7f834a856b51024c3d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91092acfdea5937acfd00"/>
  <p:tag name="KSO_WM_CHIP_XID" val="5fa91092acfdea5937acfd01"/>
  <p:tag name="KSO_WM_TAG_VERSION" val="1.0"/>
  <p:tag name="KSO_WM_TEMPLATE_CATEGORY" val="chip"/>
  <p:tag name="KSO_WM_TEMPLATE_INDEX" val="20214993"/>
  <p:tag name="KSO_WM_UNIT_COMPATIBLE" val="0"/>
  <p:tag name="KSO_WM_UNIT_DEC_AREA_ID" val="c27ec04a06a14cbba19452cc61951dc6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149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3.xml><?xml version="1.0" encoding="utf-8"?>
<p:tagLst xmlns:p="http://schemas.openxmlformats.org/presentationml/2006/main">
  <p:tag name="KSO_WM_ASSEMBLE_CHIP_INDEX" val="dde1ef71260d4c3187b71a15e0eec850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91092acfdea5937acfd00"/>
  <p:tag name="KSO_WM_TEMPLATE_ASSEMBLE_XID" val="5fa9fa4d0f63d42c4846d3b6"/>
  <p:tag name="KSO_WM_TEMPLATE_CATEGORY" val="custom"/>
  <p:tag name="KSO_WM_TEMPLATE_INDEX" val="20214993"/>
  <p:tag name="KSO_WM_UNIT_BLOCK" val="0"/>
  <p:tag name="KSO_WM_UNIT_COMPATIBLE" val="0"/>
  <p:tag name="KSO_WM_UNIT_DEC_AREA_ID" val="878e8fddcf244ad9b0f228354f59501a"/>
  <p:tag name="KSO_WM_UNIT_DEFAULT_FONT" val="18;24;2"/>
  <p:tag name="KSO_WM_UNIT_DIAGRAM_ISNUMVISUAL" val="0"/>
  <p:tag name="KSO_WM_UNIT_DIAGRAM_ISREFERUNIT" val="0"/>
  <p:tag name="KSO_WM_UNIT_HIGHLIGHT" val="0"/>
  <p:tag name="KSO_WM_UNIT_ID" val="custom202149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4.xml><?xml version="1.0" encoding="utf-8"?>
<p:tagLst xmlns:p="http://schemas.openxmlformats.org/presentationml/2006/main">
  <p:tag name="KSO_WM_ASSEMBLE_CHIP_INDEX" val="dde1ef71260d4c3187b71a15e0eec850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91092acfdea5937acfd00"/>
  <p:tag name="KSO_WM_TEMPLATE_ASSEMBLE_XID" val="5fa9fa4d0f63d42c4846d3b6"/>
  <p:tag name="KSO_WM_TEMPLATE_CATEGORY" val="custom"/>
  <p:tag name="KSO_WM_TEMPLATE_INDEX" val="20214993"/>
  <p:tag name="KSO_WM_UNIT_BLOCK" val="0"/>
  <p:tag name="KSO_WM_UNIT_COMPATIBLE" val="0"/>
  <p:tag name="KSO_WM_UNIT_DEC_AREA_ID" val="14a01dbf2bbc41a896650648bd52cc35"/>
  <p:tag name="KSO_WM_UNIT_DEFAULT_FONT" val="60;74;4"/>
  <p:tag name="KSO_WM_UNIT_DIAGRAM_ISNUMVISUAL" val="0"/>
  <p:tag name="KSO_WM_UNIT_DIAGRAM_ISREFERUNIT" val="0"/>
  <p:tag name="KSO_WM_UNIT_HIGHLIGHT" val="0"/>
  <p:tag name="KSO_WM_UNIT_ID" val="custom202149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5.xml><?xml version="1.0" encoding="utf-8"?>
<p:tagLst xmlns:p="http://schemas.openxmlformats.org/presentationml/2006/main">
  <p:tag name="KSO_WM_ASSEMBLE_CHIP_INDEX" val="65ff223d0f6d45378dde6f5bce5fdd5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general"/>
  <p:tag name="KSO_WM_TAG_VERSION" val="1.0"/>
  <p:tag name="KSO_WM_TEMPLATE_CATEGORY" val="chip"/>
  <p:tag name="KSO_WM_TEMPLATE_INDEX" val="20214993"/>
  <p:tag name="KSO_WM_UNIT_COMPATIBLE" val="0"/>
  <p:tag name="KSO_WM_UNIT_DEC_AREA_ID" val="d43df10948b44218a5bc9376e96cf442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6.xml><?xml version="1.0" encoding="utf-8"?>
<p:tagLst xmlns:p="http://schemas.openxmlformats.org/presentationml/2006/main">
  <p:tag name="KSO_WM_ASSEMBLE_CHIP_INDEX" val="328bc28020834de3bf8a4c71efae611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general"/>
  <p:tag name="KSO_WM_TAG_VERSION" val="1.0"/>
  <p:tag name="KSO_WM_TEMPLATE_CATEGORY" val="chip"/>
  <p:tag name="KSO_WM_TEMPLATE_INDEX" val="20214993"/>
  <p:tag name="KSO_WM_UNIT_COMPATIBLE" val="0"/>
  <p:tag name="KSO_WM_UNIT_DEC_AREA_ID" val="4401b75bcfd54664b7bcec0c97b2a527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7.xml><?xml version="1.0" encoding="utf-8"?>
<p:tagLst xmlns:p="http://schemas.openxmlformats.org/presentationml/2006/main">
  <p:tag name="KSO_WM_SLIDE_BACKGROUND_TYPE" val="general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ASSEMBLE_CHIP_INDEX" val="1423475cefbf4f07b4e712b98f51057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5"/>
  <p:tag name="KSO_WM_SLIDE_BACKGROUND_TYPE" val="frame"/>
  <p:tag name="KSO_WM_TAG_VERSION" val="1.0"/>
  <p:tag name="KSO_WM_TEMPLATE_CATEGORY" val="chip"/>
  <p:tag name="KSO_WM_TEMPLATE_INDEX" val="20214993"/>
  <p:tag name="KSO_WM_UNIT_COMPATIBLE" val="0"/>
  <p:tag name="KSO_WM_UNIT_DEC_AREA_ID" val="95d78db8a509494f8f15104bede0c8c2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149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ASSEMBLE_CHIP_INDEX" val="0a254d40e60a419caf562da0763f4d2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frame"/>
  <p:tag name="KSO_WM_TAG_VERSION" val="1.0"/>
  <p:tag name="KSO_WM_TEMPLATE_CATEGORY" val="chip"/>
  <p:tag name="KSO_WM_TEMPLATE_INDEX" val="20214993"/>
  <p:tag name="KSO_WM_UNIT_COMPATIBLE" val="0"/>
  <p:tag name="KSO_WM_UNIT_DEC_AREA_ID" val="317ad428800b4046bbed249c6ddcd0af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3.xml><?xml version="1.0" encoding="utf-8"?>
<p:tagLst xmlns:p="http://schemas.openxmlformats.org/presentationml/2006/main">
  <p:tag name="KSO_WM_ASSEMBLE_CHIP_INDEX" val="b15fd302cdea4b14a0221816ed7e971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frame"/>
  <p:tag name="KSO_WM_TAG_VERSION" val="1.0"/>
  <p:tag name="KSO_WM_TEMPLATE_CATEGORY" val="chip"/>
  <p:tag name="KSO_WM_TEMPLATE_INDEX" val="20214993"/>
  <p:tag name="KSO_WM_UNIT_COMPATIBLE" val="0"/>
  <p:tag name="KSO_WM_UNIT_DEC_AREA_ID" val="7664e7fe95ef4b70a6b3492ddccae5f2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SLIDE_BACKGROUND_TYPE" val="frame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ASSEMBLE_CHIP_INDEX" val="c197ab5cb9494b6c9d5760e7a7f6124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5"/>
  <p:tag name="KSO_WM_SLIDE_BACKGROUND_TYPE" val="leftRight"/>
  <p:tag name="KSO_WM_TAG_VERSION" val="1.0"/>
  <p:tag name="KSO_WM_TEMPLATE_CATEGORY" val="chip"/>
  <p:tag name="KSO_WM_TEMPLATE_INDEX" val="20214993"/>
  <p:tag name="KSO_WM_UNIT_COMPATIBLE" val="0"/>
  <p:tag name="KSO_WM_UNIT_DEC_AREA_ID" val="29c99cb01a8541fa81f797159c2df17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149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ASSEMBLE_CHIP_INDEX" val="13d04845661643c8886e05ef024d77e7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leftRight"/>
  <p:tag name="KSO_WM_TAG_VERSION" val="1.0"/>
  <p:tag name="KSO_WM_TEMPLATE_CATEGORY" val="chip"/>
  <p:tag name="KSO_WM_TEMPLATE_INDEX" val="20214993"/>
  <p:tag name="KSO_WM_UNIT_COMPATIBLE" val="0"/>
  <p:tag name="KSO_WM_UNIT_DEC_AREA_ID" val="d6f02daf86ac42c1beab357bc32d856f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1.xml><?xml version="1.0" encoding="utf-8"?>
<p:tagLst xmlns:p="http://schemas.openxmlformats.org/presentationml/2006/main">
  <p:tag name="KSO_WM_ASSEMBLE_CHIP_INDEX" val="360feb21d13c4329adef6f725bbeb6e7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leftRight"/>
  <p:tag name="KSO_WM_TAG_VERSION" val="1.0"/>
  <p:tag name="KSO_WM_TEMPLATE_CATEGORY" val="chip"/>
  <p:tag name="KSO_WM_TEMPLATE_INDEX" val="20214993"/>
  <p:tag name="KSO_WM_UNIT_COMPATIBLE" val="0"/>
  <p:tag name="KSO_WM_UNIT_DEC_AREA_ID" val="0b62c4f661ee4ded947201110099bfc0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SLIDE_BACKGROUND_TYPE" val="leftRight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ASSEMBLE_CHIP_INDEX" val="355e8d4c9a5e493192037fedf3cf76c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5"/>
  <p:tag name="KSO_WM_SLIDE_BACKGROUND_TYPE" val="topBottom"/>
  <p:tag name="KSO_WM_TAG_VERSION" val="1.0"/>
  <p:tag name="KSO_WM_TEMPLATE_CATEGORY" val="chip"/>
  <p:tag name="KSO_WM_TEMPLATE_INDEX" val="20214993"/>
  <p:tag name="KSO_WM_UNIT_COMPATIBLE" val="0"/>
  <p:tag name="KSO_WM_UNIT_DEC_AREA_ID" val="7a7c3e817ce64b45a2d9c6aa3a73246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149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ASSEMBLE_CHIP_INDEX" val="44f95ba137c34677a8ea80d0c207899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topBottom"/>
  <p:tag name="KSO_WM_TAG_VERSION" val="1.0"/>
  <p:tag name="KSO_WM_TEMPLATE_CATEGORY" val="chip"/>
  <p:tag name="KSO_WM_TEMPLATE_INDEX" val="20214993"/>
  <p:tag name="KSO_WM_UNIT_COMPATIBLE" val="0"/>
  <p:tag name="KSO_WM_UNIT_DEC_AREA_ID" val="2154588281144752b3e3d8022c00fe84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0.xml><?xml version="1.0" encoding="utf-8"?>
<p:tagLst xmlns:p="http://schemas.openxmlformats.org/presentationml/2006/main">
  <p:tag name="KSO_WM_ASSEMBLE_CHIP_INDEX" val="6c991a471c5d4dbf92770e9314bc77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topBottom"/>
  <p:tag name="KSO_WM_TAG_VERSION" val="1.0"/>
  <p:tag name="KSO_WM_TEMPLATE_CATEGORY" val="chip"/>
  <p:tag name="KSO_WM_TEMPLATE_INDEX" val="20214993"/>
  <p:tag name="KSO_WM_UNIT_COMPATIBLE" val="0"/>
  <p:tag name="KSO_WM_UNIT_DEC_AREA_ID" val="09550bccda164f948130d957241b494d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SLIDE_BACKGROUND_TYPE" val="topBottom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ASSEMBLE_CHIP_INDEX" val="77d33bf0eae341878aafa089e4ac3f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5"/>
  <p:tag name="KSO_WM_SLIDE_BACKGROUND_TYPE" val="bottomTop"/>
  <p:tag name="KSO_WM_TAG_VERSION" val="1.0"/>
  <p:tag name="KSO_WM_TEMPLATE_CATEGORY" val="chip"/>
  <p:tag name="KSO_WM_TEMPLATE_INDEX" val="20214993"/>
  <p:tag name="KSO_WM_UNIT_COMPATIBLE" val="0"/>
  <p:tag name="KSO_WM_UNIT_DEC_AREA_ID" val="7f16392711f54fc28057baa34f4f1a9f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149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ASSEMBLE_CHIP_INDEX" val="2e35f8df7e5048da875a817c8e26503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bottomTop"/>
  <p:tag name="KSO_WM_TAG_VERSION" val="1.0"/>
  <p:tag name="KSO_WM_TEMPLATE_CATEGORY" val="chip"/>
  <p:tag name="KSO_WM_TEMPLATE_INDEX" val="20214993"/>
  <p:tag name="KSO_WM_UNIT_COMPATIBLE" val="0"/>
  <p:tag name="KSO_WM_UNIT_DEC_AREA_ID" val="5086f5bde7c54c3e9c27825af944d2cd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9.xml><?xml version="1.0" encoding="utf-8"?>
<p:tagLst xmlns:p="http://schemas.openxmlformats.org/presentationml/2006/main">
  <p:tag name="KSO_WM_ASSEMBLE_CHIP_INDEX" val="5122be11d18148e69b5b448dba304f2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bottomTop"/>
  <p:tag name="KSO_WM_TAG_VERSION" val="1.0"/>
  <p:tag name="KSO_WM_TEMPLATE_CATEGORY" val="chip"/>
  <p:tag name="KSO_WM_TEMPLATE_INDEX" val="20214993"/>
  <p:tag name="KSO_WM_UNIT_COMPATIBLE" val="0"/>
  <p:tag name="KSO_WM_UNIT_DEC_AREA_ID" val="ffa1b294b6c74bdaac3fd2243ca265f9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SLIDE_BACKGROUND_TYPE" val="bottomTop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ASSEMBLE_CHIP_INDEX" val="b4d6d4270b524fe8b94e3e26ac8c7ab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5"/>
  <p:tag name="KSO_WM_SLIDE_BACKGROUND_TYPE" val="navigation"/>
  <p:tag name="KSO_WM_TAG_VERSION" val="1.0"/>
  <p:tag name="KSO_WM_TEMPLATE_CATEGORY" val="chip"/>
  <p:tag name="KSO_WM_TEMPLATE_INDEX" val="20214993"/>
  <p:tag name="KSO_WM_UNIT_COMPATIBLE" val="0"/>
  <p:tag name="KSO_WM_UNIT_DEC_AREA_ID" val="c880902aa06744ceac0bd2b153c0e51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149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ASSEMBLE_CHIP_INDEX" val="5d20856dc30d4a94974eedb91e21771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navigation"/>
  <p:tag name="KSO_WM_TAG_VERSION" val="1.0"/>
  <p:tag name="KSO_WM_TEMPLATE_CATEGORY" val="chip"/>
  <p:tag name="KSO_WM_TEMPLATE_INDEX" val="20214993"/>
  <p:tag name="KSO_WM_UNIT_COMPATIBLE" val="0"/>
  <p:tag name="KSO_WM_UNIT_DEC_AREA_ID" val="35d99341825647eeb287a0a702773e4c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8.xml><?xml version="1.0" encoding="utf-8"?>
<p:tagLst xmlns:p="http://schemas.openxmlformats.org/presentationml/2006/main">
  <p:tag name="KSO_WM_ASSEMBLE_CHIP_INDEX" val="42fe739985fd471ba536fea59fea6cc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navigation"/>
  <p:tag name="KSO_WM_TAG_VERSION" val="1.0"/>
  <p:tag name="KSO_WM_TEMPLATE_CATEGORY" val="chip"/>
  <p:tag name="KSO_WM_TEMPLATE_INDEX" val="20214993"/>
  <p:tag name="KSO_WM_UNIT_COMPATIBLE" val="0"/>
  <p:tag name="KSO_WM_UNIT_DEC_AREA_ID" val="ec00c84f769d4c2e950adb1591b9b38d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SLIDE_BACKGROUND_TYPE" val="navigation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ASSEMBLE_CHIP_INDEX" val="21ae75ac7e344fa7bb3c469b3c967d8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5"/>
  <p:tag name="KSO_WM_SLIDE_BACKGROUND_TYPE" val="belt"/>
  <p:tag name="KSO_WM_TAG_VERSION" val="1.0"/>
  <p:tag name="KSO_WM_TEMPLATE_CATEGORY" val="chip"/>
  <p:tag name="KSO_WM_TEMPLATE_INDEX" val="20214993"/>
  <p:tag name="KSO_WM_UNIT_COMPATIBLE" val="0"/>
  <p:tag name="KSO_WM_UNIT_DEC_AREA_ID" val="334e6440e1814142aa8b3a3cb59c45e0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149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ASSEMBLE_CHIP_INDEX" val="dcc07dbdf1fd42d69b39caa3e2ad756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3"/>
  <p:tag name="KSO_WM_SLIDE_BACKGROUND_TYPE" val="belt"/>
  <p:tag name="KSO_WM_TAG_VERSION" val="1.0"/>
  <p:tag name="KSO_WM_TEMPLATE_CATEGORY" val="chip"/>
  <p:tag name="KSO_WM_TEMPLATE_INDEX" val="20214993"/>
  <p:tag name="KSO_WM_UNIT_COMPATIBLE" val="0"/>
  <p:tag name="KSO_WM_UNIT_DEC_AREA_ID" val="83ff20b6847e4cccbe44167336f6ef3f"/>
  <p:tag name="KSO_WM_UNIT_DECORATE_INFO" val=""/>
  <p:tag name="KSO_WM_UNIT_DIAGRAM_ISNUMVISUAL" val="0"/>
  <p:tag name="KSO_WM_UNIT_DIAGRAM_ISREFERUNIT" val="0"/>
  <p:tag name="KSO_WM_UNIT_HIGHLIGHT" val="0"/>
  <p:tag name="KSO_WM_UNIT_ID" val="chip202149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9.xml><?xml version="1.0" encoding="utf-8"?>
<p:tagLst xmlns:p="http://schemas.openxmlformats.org/presentationml/2006/main">
  <p:tag name="KSO_WM_ASSEMBLE_CHIP_INDEX" val="0e76017a2eb94b829d5a02bb591676a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91092acfdea5937acfd00"/>
  <p:tag name="KSO_WM_CHIP_XID" val="5fa91092acfdea5937acfd04"/>
  <p:tag name="KSO_WM_SLIDE_BACKGROUND_TYPE" val="belt"/>
  <p:tag name="KSO_WM_TAG_VERSION" val="1.0"/>
  <p:tag name="KSO_WM_TEMPLATE_CATEGORY" val="chip"/>
  <p:tag name="KSO_WM_TEMPLATE_INDEX" val="20214993"/>
  <p:tag name="KSO_WM_UNIT_COMPATIBLE" val="0"/>
  <p:tag name="KSO_WM_UNIT_DEC_AREA_ID" val="9da6da581ce1442caa662bac4880bdbe"/>
  <p:tag name="KSO_WM_UNIT_DECORATE_INFO" val=""/>
  <p:tag name="KSO_WM_UNIT_DIAGRAM_ISNUMVISUAL" val="0"/>
  <p:tag name="KSO_WM_UNIT_DIAGRAM_ISREFERUNIT" val="0"/>
  <p:tag name="KSO_WM_UNIT_HIGHLIGHT" val="0"/>
  <p:tag name="KSO_WM_UNIT_ID" val="chip202149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SLIDE_BACKGROUND_TYPE" val="belt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TEMPLATE_CATEGORY" val="custom"/>
  <p:tag name="KSO_WM_TEMPLATE_INDEX" val="20214993"/>
</p:tagLst>
</file>

<file path=ppt/tags/tag86.xml><?xml version="1.0" encoding="utf-8"?>
<p:tagLst xmlns:p="http://schemas.openxmlformats.org/presentationml/2006/main">
  <p:tag name="KSO_WM_TEMPLATE_CATEGORY" val="custom"/>
  <p:tag name="KSO_WM_TEMPLATE_INDEX" val="20214993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14993"/>
</p:tagLst>
</file>

<file path=ppt/tags/tag88.xml><?xml version="1.0" encoding="utf-8"?>
<p:tagLst xmlns:p="http://schemas.openxmlformats.org/presentationml/2006/main">
  <p:tag name="KSO_WM_ASSEMBLE_CHIP_INDEX" val="255962e45dea44e18e16baca4cff5c4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d089d0ac41c4a0a525421"/>
  <p:tag name="KSO_WM_CHIP_XID" val="5ebd089d0ac41c4a0a525422"/>
  <p:tag name="KSO_WM_TAG_VERSION" val="1.0"/>
  <p:tag name="KSO_WM_TEMPLATE_CATEGORY" val="custom"/>
  <p:tag name="KSO_WM_TEMPLATE_INDEX" val="20214993"/>
  <p:tag name="KSO_WM_UNIT_BLOCK" val="0"/>
  <p:tag name="KSO_WM_UNIT_COMPATIBLE" val="0"/>
  <p:tag name="KSO_WM_UNIT_DEC_AREA_ID" val="8cd25849f5a54059aeeb51c0b5531690"/>
  <p:tag name="KSO_WM_UNIT_DEFAULT_FONT" val="44;60;4"/>
  <p:tag name="KSO_WM_UNIT_DIAGRAM_ISNUMVISUAL" val="0"/>
  <p:tag name="KSO_WM_UNIT_DIAGRAM_ISREFERUNIT" val="0"/>
  <p:tag name="KSO_WM_UNIT_HIGHLIGHT" val="0"/>
  <p:tag name="KSO_WM_UNIT_ID" val="custom202149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ASSEMBLE_CHIP_INDEX" val="255962e45dea44e18e16baca4cff5c4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d089d0ac41c4a0a525421"/>
  <p:tag name="KSO_WM_CHIP_XID" val="5ebd089d0ac41c4a0a525422"/>
  <p:tag name="KSO_WM_TAG_VERSION" val="1.0"/>
  <p:tag name="KSO_WM_TEMPLATE_CATEGORY" val="custom"/>
  <p:tag name="KSO_WM_TEMPLATE_INDEX" val="20214993"/>
  <p:tag name="KSO_WM_UNIT_BLOCK" val="0"/>
  <p:tag name="KSO_WM_UNIT_COMPATIBLE" val="0"/>
  <p:tag name="KSO_WM_UNIT_DEC_AREA_ID" val="422d30b2ab7f418a9771c57ff2feb52e"/>
  <p:tag name="KSO_WM_UNIT_DECORATE_INFO" val=""/>
  <p:tag name="KSO_WM_UNIT_DEFAULT_FONT" val="18;24;2"/>
  <p:tag name="KSO_WM_UNIT_DIAGRAM_ISNUMVISUAL" val="0"/>
  <p:tag name="KSO_WM_UNIT_DIAGRAM_ISREFERUNIT" val="0"/>
  <p:tag name="KSO_WM_UNIT_HIGHLIGHT" val="0"/>
  <p:tag name="KSO_WM_UNIT_ID" val="custom20214993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SM_LIMIT_TYPE" val=""/>
  <p:tag name="KSO_WM_UNIT_SUBTYPE" val="b"/>
  <p:tag name="KSO_WM_UNIT_TEXT_FILL_FORE_SCHEMECOLOR_INDEX" val="13"/>
  <p:tag name="KSO_WM_UNIT_TEXT_FILL_FORE_SCHEMECOLOR_INDEX_BRIGHTNESS" val="0.35"/>
  <p:tag name="KSO_WM_UNIT_TEXT_FILL_TYPE" val="1"/>
  <p:tag name="KSO_WM_UNIT_TYPE" val="f"/>
  <p:tag name="KSO_WM_UNIT_VALUE" val="16"/>
</p:tagLst>
</file>

<file path=ppt/tags/tag90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14993_1"/>
  <p:tag name="KSO_WM_SLIDE_INDEX" val="1"/>
  <p:tag name="KSO_WM_SLIDE_ITEM_CNT" val="0"/>
  <p:tag name="KSO_WM_SLIDE_LAYOUT" val="a_f"/>
  <p:tag name="KSO_WM_SLIDE_LAYOUT_CNT" val="1_1"/>
  <p:tag name="KSO_WM_SLIDE_LAYOUT_INFO" val="{&quot;id&quot;:&quot;2020-11-10T10:26:34&quot;,&quot;maxSize&quot;:{&quot;size1&quot;:59.40299092824163},&quot;minSize&quot;:{&quot;size1&quot;:47.80299092824162},&quot;normalSize&quot;:{&quot;size1&quot;:56.80299092824162},&quot;subLayout&quot;:[{&quot;id&quot;:&quot;2020-11-10T10:26:34&quot;,&quot;margin&quot;:{&quot;bottom&quot;:0.131022647023201,&quot;left&quot;:17.49791717529297,&quot;right&quot;:2.9630887508392334,&quot;top&quot;:5.731644630432129},&quot;type&quot;:0},{&quot;id&quot;:&quot;2020-11-10T10:26:34&quot;,&quot;margin&quot;:{&quot;bottom&quot;:5.731666564941406,&quot;left&quot;:17.49791717529297,&quot;right&quot;:2.9630887508392334,&quot;top&quot;:0.180132672190666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91092acfdea5937acfd00"/>
  <p:tag name="KSO_WM_TEMPLATE_ASSEMBLE_XID" val="5fa9fa4d0f63d42c4846d3ac"/>
  <p:tag name="KSO_WM_TEMPLATE_CATEGORY" val="custom"/>
  <p:tag name="KSO_WM_TEMPLATE_COLOR_TYPE" val="1"/>
  <p:tag name="KSO_WM_TEMPLATE_INDEX" val="20214993"/>
  <p:tag name="KSO_WM_TEMPLATE_MASTER_THUMB_INDEX" val="13"/>
  <p:tag name="KSO_WM_TEMPLATE_MASTER_TYPE" val="1"/>
  <p:tag name="KSO_WM_TEMPLATE_SUBCATEGORY" val="21"/>
  <p:tag name="KSO_WM_TEMPLATE_THUMBS_INDEX" val="1、2、3、4、7、49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E8DDD9"/>
      </a:dk2>
      <a:lt2>
        <a:srgbClr val="F3EEEC"/>
      </a:lt2>
      <a:accent1>
        <a:srgbClr val="8E4E35"/>
      </a:accent1>
      <a:accent2>
        <a:srgbClr val="805A31"/>
      </a:accent2>
      <a:accent3>
        <a:srgbClr val="6C6834"/>
      </a:accent3>
      <a:accent4>
        <a:srgbClr val="567540"/>
      </a:accent4>
      <a:accent5>
        <a:srgbClr val="428256"/>
      </a:accent5>
      <a:accent6>
        <a:srgbClr val="348D76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金状元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 w="19050" algn="ctr">
          <a:solidFill>
            <a:srgbClr val="4BB13F"/>
          </a:solidFill>
          <a:miter lim="800000"/>
        </a:ln>
      </a:spPr>
      <a:bodyPr vert="horz" wrap="none" lIns="91440" tIns="45720" rIns="91440" bIns="45720" numCol="1" rtlCol="0" anchor="ctr" anchorCtr="0" compatLnSpc="1">
        <a:spAutoFit/>
      </a:bodyPr>
      <a:lstStyle>
        <a:defPPr algn="just">
          <a:spcAft>
            <a:spcPts val="0"/>
          </a:spcAft>
          <a:defRPr sz="2800" kern="100" dirty="0" smtClean="0">
            <a:solidFill>
              <a:srgbClr val="FF0000"/>
            </a:solidFill>
          </a:defRPr>
        </a:defPPr>
      </a:lst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284</Paragraphs>
  <Slides>33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5">
      <vt:lpstr>Arial</vt:lpstr>
      <vt:lpstr>Calibri</vt:lpstr>
      <vt:lpstr>微软雅黑</vt:lpstr>
      <vt:lpstr>幼圆</vt:lpstr>
      <vt:lpstr>汉仪乐喵体W</vt:lpstr>
      <vt:lpstr>Times New Roman</vt:lpstr>
      <vt:lpstr>黑体</vt:lpstr>
      <vt:lpstr>Wingdings</vt:lpstr>
      <vt:lpstr>宋体</vt:lpstr>
      <vt:lpstr>Courier New</vt:lpstr>
      <vt:lpstr>楷体</vt:lpstr>
      <vt:lpstr>Office Theme</vt:lpstr>
      <vt:lpstr> 中考福建英语一轮复习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2024-09-28T00:30:57.757</cp:lastPrinted>
  <dcterms:created xsi:type="dcterms:W3CDTF">2024-09-27T16:30:57Z</dcterms:created>
  <dcterms:modified xsi:type="dcterms:W3CDTF">2024-09-27T16:31:03Z</dcterms:modified>
</cp:coreProperties>
</file>