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A7BAB2-20B7-4700-9E77-FA278128FD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80F0B0-6705-4760-B870-6F874DC000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54B5A0-87F0-4292-9384-5EAF07A795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D9FE12-3061-404F-A2FF-C27A6FF8FE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85299A9-4CEF-4A16-AC8D-6904BDA857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59702B6-6F14-4F41-9EF9-C179C64730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41EAF84-A731-4830-A801-4AC9573F12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182339-DE76-4EFC-B987-06D1421D77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ED0BBE-1BC5-4152-8AF9-8CA4EBE55D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126997-2216-46FF-8185-46E526A0C7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31CF61-9149-4277-8DDF-B3CB42B2E7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FE2078-237D-7C2C-B630-C7B2BAB04B96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187022" y="3101725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chemeClr val="tx1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325406" y="3030016"/>
            <a:ext cx="623510" cy="653096"/>
            <a:chOff x="234950" y="2943226"/>
            <a:chExt cx="1344613" cy="1320800"/>
          </a:xfrm>
          <a:solidFill>
            <a:srgbClr val="2EA7E0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6BD825D-D090-2E79-D780-89C5C7CDF442}"/>
              </a:ext>
            </a:extLst>
          </p:cNvPr>
          <p:cNvGrpSpPr/>
          <p:nvPr/>
        </p:nvGrpSpPr>
        <p:grpSpPr>
          <a:xfrm>
            <a:off x="0" y="104696"/>
            <a:ext cx="867204" cy="555946"/>
            <a:chOff x="-1354596" y="1053296"/>
            <a:chExt cx="2592377" cy="1152000"/>
          </a:xfrm>
          <a:solidFill>
            <a:srgbClr val="4787C7"/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4BE4701-019A-B2B1-F6C4-C52B6F34A567}"/>
                </a:ext>
              </a:extLst>
            </p:cNvPr>
            <p:cNvSpPr/>
            <p:nvPr/>
          </p:nvSpPr>
          <p:spPr>
            <a:xfrm>
              <a:off x="-1354596" y="1053296"/>
              <a:ext cx="2106950" cy="115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Flowchart: Connector 8">
              <a:extLst>
                <a:ext uri="{FF2B5EF4-FFF2-40B4-BE49-F238E27FC236}">
                  <a16:creationId xmlns:a16="http://schemas.microsoft.com/office/drawing/2014/main" id="{61C522B5-FD12-D456-5F46-0168AB73E321}"/>
                </a:ext>
              </a:extLst>
            </p:cNvPr>
            <p:cNvSpPr/>
            <p:nvPr/>
          </p:nvSpPr>
          <p:spPr>
            <a:xfrm>
              <a:off x="85781" y="1053296"/>
              <a:ext cx="1152000" cy="1152000"/>
            </a:xfrm>
            <a:prstGeom prst="flowChartConnecto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6D2F5E9-B0A3-F4C3-213F-5728E86B525D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775173" y="2828835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accent4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EA14705-0BCB-AEEA-AD97-B3E17A45A042}"/>
              </a:ext>
            </a:extLst>
          </p:cNvPr>
          <p:cNvSpPr txBox="1"/>
          <p:nvPr userDrawn="1"/>
        </p:nvSpPr>
        <p:spPr>
          <a:xfrm>
            <a:off x="891813" y="4029164"/>
            <a:ext cx="3422539" cy="903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377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800" b="1" i="0" u="none" strike="noStrike" kern="1200" cap="none" spc="0" normalizeH="0" baseline="0" noProof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Thank you</a:t>
            </a:r>
            <a:endParaRPr kumimoji="0" lang="zh-CN" altLang="en-US" sz="4800" b="1" i="0" u="none" strike="noStrike" kern="1200" cap="none" spc="0" normalizeH="0" baseline="0" noProof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0ED4890-3C16-3E33-1314-7CA5E1875DEA}"/>
              </a:ext>
            </a:extLst>
          </p:cNvPr>
          <p:cNvGrpSpPr/>
          <p:nvPr userDrawn="1"/>
        </p:nvGrpSpPr>
        <p:grpSpPr>
          <a:xfrm>
            <a:off x="9939566" y="131509"/>
            <a:ext cx="2194559" cy="1080000"/>
            <a:chOff x="9997441" y="131509"/>
            <a:chExt cx="2194559" cy="108000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23D8610-139E-055D-B613-86C0D02419CC}"/>
                </a:ext>
              </a:extLst>
            </p:cNvPr>
            <p:cNvGrpSpPr/>
            <p:nvPr/>
          </p:nvGrpSpPr>
          <p:grpSpPr>
            <a:xfrm rot="10800000">
              <a:off x="9997441" y="131509"/>
              <a:ext cx="2194559" cy="1080000"/>
              <a:chOff x="-1354596" y="1053296"/>
              <a:chExt cx="2592377" cy="1152000"/>
            </a:xfrm>
            <a:solidFill>
              <a:srgbClr val="4686C9"/>
            </a:solidFill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EE210B1-74BC-7137-9DBA-FAEE85C1042C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7" name="Flowchart: Connector 6">
                <a:extLst>
                  <a:ext uri="{FF2B5EF4-FFF2-40B4-BE49-F238E27FC236}">
                    <a16:creationId xmlns:a16="http://schemas.microsoft.com/office/drawing/2014/main" id="{BE030A12-50E2-38B2-5638-BF0844B7F729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BD9D86A-3D98-8F82-5B4A-AB72ABD6484F}"/>
                </a:ext>
              </a:extLst>
            </p:cNvPr>
            <p:cNvSpPr txBox="1"/>
            <p:nvPr/>
          </p:nvSpPr>
          <p:spPr>
            <a:xfrm>
              <a:off x="10317265" y="204282"/>
              <a:ext cx="1757125" cy="8466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76038" y="29114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56760" y="1096513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56761" y="1743386"/>
            <a:ext cx="676328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556760" y="3819674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4556760" y="4466547"/>
            <a:ext cx="676327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2" name="组合 43">
            <a:extLst>
              <a:ext uri="{FF2B5EF4-FFF2-40B4-BE49-F238E27FC236}">
                <a16:creationId xmlns:a16="http://schemas.microsoft.com/office/drawing/2014/main" id="{ECB38A02-1DDE-6888-F8E9-91EA25394B14}"/>
              </a:ext>
            </a:extLst>
          </p:cNvPr>
          <p:cNvGrpSpPr/>
          <p:nvPr userDrawn="1"/>
        </p:nvGrpSpPr>
        <p:grpSpPr>
          <a:xfrm>
            <a:off x="660399" y="2199674"/>
            <a:ext cx="3240000" cy="3240000"/>
            <a:chOff x="4299766" y="5946187"/>
            <a:chExt cx="305647" cy="305644"/>
          </a:xfrm>
        </p:grpSpPr>
        <p:grpSp>
          <p:nvGrpSpPr>
            <p:cNvPr id="22" name="组合 44">
              <a:extLst>
                <a:ext uri="{FF2B5EF4-FFF2-40B4-BE49-F238E27FC236}">
                  <a16:creationId xmlns:a16="http://schemas.microsoft.com/office/drawing/2014/main" id="{1F9C90C8-1B18-808D-C2C4-BFFB53D3501D}"/>
                </a:ext>
              </a:extLst>
            </p:cNvPr>
            <p:cNvGrpSpPr/>
            <p:nvPr/>
          </p:nvGrpSpPr>
          <p:grpSpPr>
            <a:xfrm>
              <a:off x="4299766" y="5946187"/>
              <a:ext cx="305647" cy="305644"/>
              <a:chOff x="1517330" y="1125257"/>
              <a:chExt cx="2204282" cy="2204282"/>
            </a:xfrm>
          </p:grpSpPr>
          <p:sp>
            <p:nvSpPr>
              <p:cNvPr id="60" name="椭圆 46">
                <a:extLst>
                  <a:ext uri="{FF2B5EF4-FFF2-40B4-BE49-F238E27FC236}">
                    <a16:creationId xmlns:a16="http://schemas.microsoft.com/office/drawing/2014/main" id="{7A1A0806-13F3-270C-B0EA-852A7360F8B0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" name="椭圆 47">
                <a:extLst>
                  <a:ext uri="{FF2B5EF4-FFF2-40B4-BE49-F238E27FC236}">
                    <a16:creationId xmlns:a16="http://schemas.microsoft.com/office/drawing/2014/main" id="{140023CA-CB23-0D2C-24E2-A6DBE3CF5790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3" name="Freeform 45">
              <a:extLst>
                <a:ext uri="{FF2B5EF4-FFF2-40B4-BE49-F238E27FC236}">
                  <a16:creationId xmlns:a16="http://schemas.microsoft.com/office/drawing/2014/main" id="{5A8CDFE4-9F20-1339-B713-BCCD950D99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81353" y="6022165"/>
              <a:ext cx="142472" cy="146367"/>
            </a:xfrm>
            <a:custGeom>
              <a:gdLst>
                <a:gd name="T0" fmla="*/ 40 w 46"/>
                <a:gd name="T1" fmla="*/ 28 h 51"/>
                <a:gd name="T2" fmla="*/ 35 w 46"/>
                <a:gd name="T3" fmla="*/ 41 h 51"/>
                <a:gd name="T4" fmla="*/ 34 w 46"/>
                <a:gd name="T5" fmla="*/ 34 h 51"/>
                <a:gd name="T6" fmla="*/ 29 w 46"/>
                <a:gd name="T7" fmla="*/ 30 h 51"/>
                <a:gd name="T8" fmla="*/ 29 w 46"/>
                <a:gd name="T9" fmla="*/ 30 h 51"/>
                <a:gd name="T10" fmla="*/ 27 w 46"/>
                <a:gd name="T11" fmla="*/ 30 h 51"/>
                <a:gd name="T12" fmla="*/ 25 w 46"/>
                <a:gd name="T13" fmla="*/ 35 h 51"/>
                <a:gd name="T14" fmla="*/ 24 w 46"/>
                <a:gd name="T15" fmla="*/ 38 h 51"/>
                <a:gd name="T16" fmla="*/ 24 w 46"/>
                <a:gd name="T17" fmla="*/ 32 h 51"/>
                <a:gd name="T18" fmla="*/ 24 w 46"/>
                <a:gd name="T19" fmla="*/ 31 h 51"/>
                <a:gd name="T20" fmla="*/ 23 w 46"/>
                <a:gd name="T21" fmla="*/ 30 h 51"/>
                <a:gd name="T22" fmla="*/ 22 w 46"/>
                <a:gd name="T23" fmla="*/ 31 h 51"/>
                <a:gd name="T24" fmla="*/ 22 w 46"/>
                <a:gd name="T25" fmla="*/ 32 h 51"/>
                <a:gd name="T26" fmla="*/ 21 w 46"/>
                <a:gd name="T27" fmla="*/ 38 h 51"/>
                <a:gd name="T28" fmla="*/ 20 w 46"/>
                <a:gd name="T29" fmla="*/ 35 h 51"/>
                <a:gd name="T30" fmla="*/ 19 w 46"/>
                <a:gd name="T31" fmla="*/ 30 h 51"/>
                <a:gd name="T32" fmla="*/ 15 w 46"/>
                <a:gd name="T33" fmla="*/ 30 h 51"/>
                <a:gd name="T34" fmla="*/ 15 w 46"/>
                <a:gd name="T35" fmla="*/ 30 h 51"/>
                <a:gd name="T36" fmla="*/ 11 w 46"/>
                <a:gd name="T37" fmla="*/ 34 h 51"/>
                <a:gd name="T38" fmla="*/ 10 w 46"/>
                <a:gd name="T39" fmla="*/ 41 h 51"/>
                <a:gd name="T40" fmla="*/ 5 w 46"/>
                <a:gd name="T41" fmla="*/ 28 h 51"/>
                <a:gd name="T42" fmla="*/ 23 w 46"/>
                <a:gd name="T43" fmla="*/ 11 h 51"/>
                <a:gd name="T44" fmla="*/ 23 w 46"/>
                <a:gd name="T45" fmla="*/ 14 h 51"/>
                <a:gd name="T46" fmla="*/ 25 w 46"/>
                <a:gd name="T47" fmla="*/ 15 h 51"/>
                <a:gd name="T48" fmla="*/ 28 w 46"/>
                <a:gd name="T49" fmla="*/ 13 h 51"/>
                <a:gd name="T50" fmla="*/ 32 w 46"/>
                <a:gd name="T51" fmla="*/ 11 h 51"/>
                <a:gd name="T52" fmla="*/ 34 w 46"/>
                <a:gd name="T53" fmla="*/ 9 h 51"/>
                <a:gd name="T54" fmla="*/ 34 w 46"/>
                <a:gd name="T55" fmla="*/ 7 h 51"/>
                <a:gd name="T56" fmla="*/ 32 w 46"/>
                <a:gd name="T57" fmla="*/ 5 h 51"/>
                <a:gd name="T58" fmla="*/ 28 w 46"/>
                <a:gd name="T59" fmla="*/ 3 h 51"/>
                <a:gd name="T60" fmla="*/ 25 w 46"/>
                <a:gd name="T61" fmla="*/ 1 h 51"/>
                <a:gd name="T62" fmla="*/ 23 w 46"/>
                <a:gd name="T63" fmla="*/ 2 h 51"/>
                <a:gd name="T64" fmla="*/ 23 w 46"/>
                <a:gd name="T65" fmla="*/ 5 h 51"/>
                <a:gd name="T66" fmla="*/ 0 w 46"/>
                <a:gd name="T67" fmla="*/ 28 h 51"/>
                <a:gd name="T68" fmla="*/ 23 w 46"/>
                <a:gd name="T69" fmla="*/ 51 h 51"/>
                <a:gd name="T70" fmla="*/ 46 w 46"/>
                <a:gd name="T71" fmla="*/ 28 h 51"/>
                <a:gd name="T72" fmla="*/ 40 w 46"/>
                <a:gd name="T73" fmla="*/ 28 h 51"/>
                <a:gd name="T74" fmla="*/ 23 w 46"/>
                <a:gd name="T75" fmla="*/ 19 h 51"/>
                <a:gd name="T76" fmla="*/ 28 w 46"/>
                <a:gd name="T77" fmla="*/ 24 h 51"/>
                <a:gd name="T78" fmla="*/ 23 w 46"/>
                <a:gd name="T79" fmla="*/ 29 h 51"/>
                <a:gd name="T80" fmla="*/ 17 w 46"/>
                <a:gd name="T81" fmla="*/ 24 h 51"/>
                <a:gd name="T82" fmla="*/ 23 w 46"/>
                <a:gd name="T83" fmla="*/ 19 h 51"/>
                <a:gd name="T84" fmla="*/ 30 w 46"/>
                <a:gd name="T85" fmla="*/ 37 h 51"/>
                <a:gd name="T86" fmla="*/ 30 w 46"/>
                <a:gd name="T87" fmla="*/ 37 h 51"/>
                <a:gd name="T88" fmla="*/ 30 w 46"/>
                <a:gd name="T89" fmla="*/ 37 h 51"/>
                <a:gd name="T90" fmla="*/ 30 w 46"/>
                <a:gd name="T91" fmla="*/ 44 h 51"/>
                <a:gd name="T92" fmla="*/ 30 w 46"/>
                <a:gd name="T93" fmla="*/ 44 h 51"/>
                <a:gd name="T94" fmla="*/ 29 w 46"/>
                <a:gd name="T95" fmla="*/ 37 h 51"/>
                <a:gd name="T96" fmla="*/ 30 w 46"/>
                <a:gd name="T97" fmla="*/ 37 h 51"/>
                <a:gd name="T98" fmla="*/ 15 w 46"/>
                <a:gd name="T99" fmla="*/ 37 h 51"/>
                <a:gd name="T100" fmla="*/ 15 w 46"/>
                <a:gd name="T101" fmla="*/ 37 h 51"/>
                <a:gd name="T102" fmla="*/ 15 w 46"/>
                <a:gd name="T103" fmla="*/ 44 h 51"/>
                <a:gd name="T104" fmla="*/ 14 w 46"/>
                <a:gd name="T105" fmla="*/ 44 h 51"/>
                <a:gd name="T106" fmla="*/ 14 w 46"/>
                <a:gd name="T107" fmla="*/ 37 h 51"/>
                <a:gd name="T108" fmla="*/ 15 w 46"/>
                <a:gd name="T109" fmla="*/ 37 h 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" h="51">
                  <a:moveTo>
                    <a:pt x="40" y="28"/>
                  </a:moveTo>
                  <a:cubicBezTo>
                    <a:pt x="40" y="33"/>
                    <a:pt x="38" y="38"/>
                    <a:pt x="35" y="41"/>
                  </a:cubicBezTo>
                  <a:cubicBezTo>
                    <a:pt x="34" y="38"/>
                    <a:pt x="34" y="35"/>
                    <a:pt x="34" y="34"/>
                  </a:cubicBezTo>
                  <a:cubicBezTo>
                    <a:pt x="33" y="31"/>
                    <a:pt x="30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1"/>
                    <a:pt x="24" y="31"/>
                  </a:cubicBezTo>
                  <a:cubicBezTo>
                    <a:pt x="24" y="31"/>
                    <a:pt x="23" y="30"/>
                    <a:pt x="23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1" y="31"/>
                    <a:pt x="11" y="34"/>
                  </a:cubicBezTo>
                  <a:cubicBezTo>
                    <a:pt x="10" y="35"/>
                    <a:pt x="10" y="37"/>
                    <a:pt x="10" y="41"/>
                  </a:cubicBezTo>
                  <a:cubicBezTo>
                    <a:pt x="7" y="37"/>
                    <a:pt x="5" y="33"/>
                    <a:pt x="5" y="28"/>
                  </a:cubicBezTo>
                  <a:cubicBezTo>
                    <a:pt x="5" y="19"/>
                    <a:pt x="13" y="11"/>
                    <a:pt x="23" y="11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30" y="11"/>
                    <a:pt x="32" y="1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6" y="8"/>
                    <a:pt x="36" y="7"/>
                    <a:pt x="34" y="7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4"/>
                    <a:pt x="29" y="3"/>
                    <a:pt x="28" y="3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3" y="1"/>
                    <a:pt x="23" y="2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0" y="5"/>
                    <a:pt x="0" y="16"/>
                    <a:pt x="0" y="28"/>
                  </a:cubicBezTo>
                  <a:cubicBezTo>
                    <a:pt x="0" y="41"/>
                    <a:pt x="10" y="51"/>
                    <a:pt x="23" y="51"/>
                  </a:cubicBezTo>
                  <a:cubicBezTo>
                    <a:pt x="35" y="51"/>
                    <a:pt x="46" y="41"/>
                    <a:pt x="46" y="28"/>
                  </a:cubicBezTo>
                  <a:cubicBezTo>
                    <a:pt x="40" y="28"/>
                    <a:pt x="40" y="28"/>
                    <a:pt x="40" y="28"/>
                  </a:cubicBezTo>
                  <a:close/>
                  <a:moveTo>
                    <a:pt x="23" y="19"/>
                  </a:moveTo>
                  <a:cubicBezTo>
                    <a:pt x="26" y="19"/>
                    <a:pt x="28" y="21"/>
                    <a:pt x="28" y="24"/>
                  </a:cubicBezTo>
                  <a:cubicBezTo>
                    <a:pt x="28" y="27"/>
                    <a:pt x="26" y="29"/>
                    <a:pt x="23" y="29"/>
                  </a:cubicBezTo>
                  <a:cubicBezTo>
                    <a:pt x="20" y="29"/>
                    <a:pt x="17" y="27"/>
                    <a:pt x="17" y="24"/>
                  </a:cubicBezTo>
                  <a:cubicBezTo>
                    <a:pt x="17" y="21"/>
                    <a:pt x="20" y="19"/>
                    <a:pt x="23" y="19"/>
                  </a:cubicBezTo>
                  <a:close/>
                  <a:moveTo>
                    <a:pt x="30" y="37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lose/>
                  <a:moveTo>
                    <a:pt x="15" y="37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4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5" y="37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6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922343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91" y="1228593"/>
            <a:ext cx="640634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90" y="1875466"/>
            <a:ext cx="6416966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0490" y="3944401"/>
            <a:ext cx="641696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60490" y="4598627"/>
            <a:ext cx="6416967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57022DF-508D-E511-3A38-34ED78563EC4}"/>
              </a:ext>
            </a:extLst>
          </p:cNvPr>
          <p:cNvGrpSpPr/>
          <p:nvPr userDrawn="1"/>
        </p:nvGrpSpPr>
        <p:grpSpPr>
          <a:xfrm>
            <a:off x="8128290" y="2229680"/>
            <a:ext cx="2717187" cy="2982885"/>
            <a:chOff x="8128290" y="2229680"/>
            <a:chExt cx="2717187" cy="2982885"/>
          </a:xfrm>
        </p:grpSpPr>
        <p:sp>
          <p:nvSpPr>
            <p:cNvPr id="12" name="矩形: 对角圆角 36">
              <a:extLst>
                <a:ext uri="{FF2B5EF4-FFF2-40B4-BE49-F238E27FC236}">
                  <a16:creationId xmlns:a16="http://schemas.microsoft.com/office/drawing/2014/main" id="{595B5A32-9CD8-BB57-5D4B-123878C40D19}"/>
                </a:ext>
              </a:extLst>
            </p:cNvPr>
            <p:cNvSpPr/>
            <p:nvPr userDrawn="1"/>
          </p:nvSpPr>
          <p:spPr>
            <a:xfrm>
              <a:off x="8128290" y="2229680"/>
              <a:ext cx="2717187" cy="2982885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008DCA"/>
            </a:solidFill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" name="Freeform 39">
              <a:extLst>
                <a:ext uri="{FF2B5EF4-FFF2-40B4-BE49-F238E27FC236}">
                  <a16:creationId xmlns:a16="http://schemas.microsoft.com/office/drawing/2014/main" id="{870C6DF1-A833-2228-8EB9-4A8398B5D82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60012" y="2775466"/>
              <a:ext cx="1915076" cy="1823161"/>
            </a:xfrm>
            <a:custGeom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7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rgbClr val="2EA7E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grpSp>
        <p:nvGrpSpPr>
          <p:cNvPr id="4" name="组合 48">
            <a:extLst>
              <a:ext uri="{FF2B5EF4-FFF2-40B4-BE49-F238E27FC236}">
                <a16:creationId xmlns:a16="http://schemas.microsoft.com/office/drawing/2014/main" id="{A4931A2E-FCC2-002D-3256-4906A6E3C478}"/>
              </a:ext>
            </a:extLst>
          </p:cNvPr>
          <p:cNvGrpSpPr/>
          <p:nvPr userDrawn="1"/>
        </p:nvGrpSpPr>
        <p:grpSpPr>
          <a:xfrm>
            <a:off x="8343250" y="2308441"/>
            <a:ext cx="3240000" cy="3240000"/>
            <a:chOff x="4740390" y="5946187"/>
            <a:chExt cx="305647" cy="305644"/>
          </a:xfrm>
        </p:grpSpPr>
        <p:grpSp>
          <p:nvGrpSpPr>
            <p:cNvPr id="7" name="组合 49">
              <a:extLst>
                <a:ext uri="{FF2B5EF4-FFF2-40B4-BE49-F238E27FC236}">
                  <a16:creationId xmlns:a16="http://schemas.microsoft.com/office/drawing/2014/main" id="{866A97E3-65EB-8F9A-EDC3-59909EEE8332}"/>
                </a:ext>
              </a:extLst>
            </p:cNvPr>
            <p:cNvGrpSpPr/>
            <p:nvPr/>
          </p:nvGrpSpPr>
          <p:grpSpPr>
            <a:xfrm>
              <a:off x="4740390" y="5946187"/>
              <a:ext cx="305647" cy="305644"/>
              <a:chOff x="1517330" y="1125257"/>
              <a:chExt cx="2204282" cy="2204282"/>
            </a:xfrm>
          </p:grpSpPr>
          <p:sp>
            <p:nvSpPr>
              <p:cNvPr id="10" name="椭圆 51">
                <a:extLst>
                  <a:ext uri="{FF2B5EF4-FFF2-40B4-BE49-F238E27FC236}">
                    <a16:creationId xmlns:a16="http://schemas.microsoft.com/office/drawing/2014/main" id="{01811794-BCAD-926B-45DA-48D75078070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椭圆 52">
                <a:extLst>
                  <a:ext uri="{FF2B5EF4-FFF2-40B4-BE49-F238E27FC236}">
                    <a16:creationId xmlns:a16="http://schemas.microsoft.com/office/drawing/2014/main" id="{CAFA8ABF-F688-AD84-2B4E-5DBE18FB2AEC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" name="Freeform 39">
              <a:extLst>
                <a:ext uri="{FF2B5EF4-FFF2-40B4-BE49-F238E27FC236}">
                  <a16:creationId xmlns:a16="http://schemas.microsoft.com/office/drawing/2014/main" id="{1EFDCA82-AF73-33E9-0820-2F3847842E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14511" y="6022165"/>
              <a:ext cx="157403" cy="145529"/>
            </a:xfrm>
            <a:custGeom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7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7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33202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" name="组合 38">
            <a:extLst>
              <a:ext uri="{FF2B5EF4-FFF2-40B4-BE49-F238E27FC236}">
                <a16:creationId xmlns:a16="http://schemas.microsoft.com/office/drawing/2014/main" id="{0F870DA3-5B01-F71E-9018-8D1DAF1C069F}"/>
              </a:ext>
            </a:extLst>
          </p:cNvPr>
          <p:cNvGrpSpPr/>
          <p:nvPr userDrawn="1"/>
        </p:nvGrpSpPr>
        <p:grpSpPr>
          <a:xfrm>
            <a:off x="746760" y="2237130"/>
            <a:ext cx="3240000" cy="3240000"/>
            <a:chOff x="5638883" y="5946187"/>
            <a:chExt cx="305647" cy="305644"/>
          </a:xfrm>
        </p:grpSpPr>
        <p:grpSp>
          <p:nvGrpSpPr>
            <p:cNvPr id="4" name="组合 39">
              <a:extLst>
                <a:ext uri="{FF2B5EF4-FFF2-40B4-BE49-F238E27FC236}">
                  <a16:creationId xmlns:a16="http://schemas.microsoft.com/office/drawing/2014/main" id="{D00F3826-B199-7DE2-BC25-D93D3FCD4F1B}"/>
                </a:ext>
              </a:extLst>
            </p:cNvPr>
            <p:cNvGrpSpPr/>
            <p:nvPr/>
          </p:nvGrpSpPr>
          <p:grpSpPr>
            <a:xfrm>
              <a:off x="5638883" y="5946187"/>
              <a:ext cx="305647" cy="305644"/>
              <a:chOff x="1517330" y="1125257"/>
              <a:chExt cx="2204282" cy="2204282"/>
            </a:xfrm>
          </p:grpSpPr>
          <p:sp>
            <p:nvSpPr>
              <p:cNvPr id="7" name="椭圆 41">
                <a:extLst>
                  <a:ext uri="{FF2B5EF4-FFF2-40B4-BE49-F238E27FC236}">
                    <a16:creationId xmlns:a16="http://schemas.microsoft.com/office/drawing/2014/main" id="{1C7672FF-FF39-31D8-B138-5540B0E3735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椭圆 42">
                <a:extLst>
                  <a:ext uri="{FF2B5EF4-FFF2-40B4-BE49-F238E27FC236}">
                    <a16:creationId xmlns:a16="http://schemas.microsoft.com/office/drawing/2014/main" id="{5345CFFD-4E4D-D659-47A5-1D1845523FD4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025B41AB-EFC9-1813-164E-5B6105A4D6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94390" y="6035130"/>
              <a:ext cx="194632" cy="113061"/>
            </a:xfrm>
            <a:custGeom>
              <a:gdLst>
                <a:gd name="T0" fmla="*/ 107 w 165"/>
                <a:gd name="T1" fmla="*/ 104 h 104"/>
                <a:gd name="T2" fmla="*/ 124 w 165"/>
                <a:gd name="T3" fmla="*/ 104 h 104"/>
                <a:gd name="T4" fmla="*/ 124 w 165"/>
                <a:gd name="T5" fmla="*/ 45 h 104"/>
                <a:gd name="T6" fmla="*/ 107 w 165"/>
                <a:gd name="T7" fmla="*/ 61 h 104"/>
                <a:gd name="T8" fmla="*/ 107 w 165"/>
                <a:gd name="T9" fmla="*/ 104 h 104"/>
                <a:gd name="T10" fmla="*/ 132 w 165"/>
                <a:gd name="T11" fmla="*/ 104 h 104"/>
                <a:gd name="T12" fmla="*/ 149 w 165"/>
                <a:gd name="T13" fmla="*/ 104 h 104"/>
                <a:gd name="T14" fmla="*/ 149 w 165"/>
                <a:gd name="T15" fmla="*/ 22 h 104"/>
                <a:gd name="T16" fmla="*/ 132 w 165"/>
                <a:gd name="T17" fmla="*/ 38 h 104"/>
                <a:gd name="T18" fmla="*/ 132 w 165"/>
                <a:gd name="T19" fmla="*/ 104 h 104"/>
                <a:gd name="T20" fmla="*/ 161 w 165"/>
                <a:gd name="T21" fmla="*/ 0 h 104"/>
                <a:gd name="T22" fmla="*/ 164 w 165"/>
                <a:gd name="T23" fmla="*/ 4 h 104"/>
                <a:gd name="T24" fmla="*/ 164 w 165"/>
                <a:gd name="T25" fmla="*/ 5 h 104"/>
                <a:gd name="T26" fmla="*/ 161 w 165"/>
                <a:gd name="T27" fmla="*/ 15 h 104"/>
                <a:gd name="T28" fmla="*/ 161 w 165"/>
                <a:gd name="T29" fmla="*/ 16 h 104"/>
                <a:gd name="T30" fmla="*/ 156 w 165"/>
                <a:gd name="T31" fmla="*/ 17 h 104"/>
                <a:gd name="T32" fmla="*/ 155 w 165"/>
                <a:gd name="T33" fmla="*/ 17 h 104"/>
                <a:gd name="T34" fmla="*/ 153 w 165"/>
                <a:gd name="T35" fmla="*/ 14 h 104"/>
                <a:gd name="T36" fmla="*/ 103 w 165"/>
                <a:gd name="T37" fmla="*/ 61 h 104"/>
                <a:gd name="T38" fmla="*/ 87 w 165"/>
                <a:gd name="T39" fmla="*/ 44 h 104"/>
                <a:gd name="T40" fmla="*/ 74 w 165"/>
                <a:gd name="T41" fmla="*/ 30 h 104"/>
                <a:gd name="T42" fmla="*/ 3 w 165"/>
                <a:gd name="T43" fmla="*/ 96 h 104"/>
                <a:gd name="T44" fmla="*/ 0 w 165"/>
                <a:gd name="T45" fmla="*/ 93 h 104"/>
                <a:gd name="T46" fmla="*/ 74 w 165"/>
                <a:gd name="T47" fmla="*/ 24 h 104"/>
                <a:gd name="T48" fmla="*/ 87 w 165"/>
                <a:gd name="T49" fmla="*/ 37 h 104"/>
                <a:gd name="T50" fmla="*/ 103 w 165"/>
                <a:gd name="T51" fmla="*/ 55 h 104"/>
                <a:gd name="T52" fmla="*/ 150 w 165"/>
                <a:gd name="T53" fmla="*/ 11 h 104"/>
                <a:gd name="T54" fmla="*/ 148 w 165"/>
                <a:gd name="T55" fmla="*/ 9 h 104"/>
                <a:gd name="T56" fmla="*/ 147 w 165"/>
                <a:gd name="T57" fmla="*/ 8 h 104"/>
                <a:gd name="T58" fmla="*/ 149 w 165"/>
                <a:gd name="T59" fmla="*/ 3 h 104"/>
                <a:gd name="T60" fmla="*/ 150 w 165"/>
                <a:gd name="T61" fmla="*/ 3 h 104"/>
                <a:gd name="T62" fmla="*/ 160 w 165"/>
                <a:gd name="T63" fmla="*/ 1 h 104"/>
                <a:gd name="T64" fmla="*/ 161 w 165"/>
                <a:gd name="T65" fmla="*/ 0 h 104"/>
                <a:gd name="T66" fmla="*/ 7 w 165"/>
                <a:gd name="T67" fmla="*/ 104 h 104"/>
                <a:gd name="T68" fmla="*/ 24 w 165"/>
                <a:gd name="T69" fmla="*/ 104 h 104"/>
                <a:gd name="T70" fmla="*/ 24 w 165"/>
                <a:gd name="T71" fmla="*/ 81 h 104"/>
                <a:gd name="T72" fmla="*/ 7 w 165"/>
                <a:gd name="T73" fmla="*/ 97 h 104"/>
                <a:gd name="T74" fmla="*/ 7 w 165"/>
                <a:gd name="T75" fmla="*/ 104 h 104"/>
                <a:gd name="T76" fmla="*/ 32 w 165"/>
                <a:gd name="T77" fmla="*/ 104 h 104"/>
                <a:gd name="T78" fmla="*/ 49 w 165"/>
                <a:gd name="T79" fmla="*/ 104 h 104"/>
                <a:gd name="T80" fmla="*/ 49 w 165"/>
                <a:gd name="T81" fmla="*/ 58 h 104"/>
                <a:gd name="T82" fmla="*/ 32 w 165"/>
                <a:gd name="T83" fmla="*/ 74 h 104"/>
                <a:gd name="T84" fmla="*/ 32 w 165"/>
                <a:gd name="T85" fmla="*/ 104 h 104"/>
                <a:gd name="T86" fmla="*/ 57 w 165"/>
                <a:gd name="T87" fmla="*/ 50 h 104"/>
                <a:gd name="T88" fmla="*/ 57 w 165"/>
                <a:gd name="T89" fmla="*/ 104 h 104"/>
                <a:gd name="T90" fmla="*/ 74 w 165"/>
                <a:gd name="T91" fmla="*/ 104 h 104"/>
                <a:gd name="T92" fmla="*/ 74 w 165"/>
                <a:gd name="T93" fmla="*/ 34 h 104"/>
                <a:gd name="T94" fmla="*/ 74 w 165"/>
                <a:gd name="T95" fmla="*/ 34 h 104"/>
                <a:gd name="T96" fmla="*/ 57 w 165"/>
                <a:gd name="T97" fmla="*/ 50 h 104"/>
                <a:gd name="T98" fmla="*/ 82 w 165"/>
                <a:gd name="T99" fmla="*/ 43 h 104"/>
                <a:gd name="T100" fmla="*/ 82 w 165"/>
                <a:gd name="T101" fmla="*/ 104 h 104"/>
                <a:gd name="T102" fmla="*/ 87 w 165"/>
                <a:gd name="T103" fmla="*/ 104 h 104"/>
                <a:gd name="T104" fmla="*/ 99 w 165"/>
                <a:gd name="T105" fmla="*/ 104 h 104"/>
                <a:gd name="T106" fmla="*/ 99 w 165"/>
                <a:gd name="T107" fmla="*/ 61 h 104"/>
                <a:gd name="T108" fmla="*/ 87 w 165"/>
                <a:gd name="T109" fmla="*/ 48 h 104"/>
                <a:gd name="T110" fmla="*/ 82 w 165"/>
                <a:gd name="T111" fmla="*/ 43 h 10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5" h="104">
                  <a:moveTo>
                    <a:pt x="107" y="104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7" y="104"/>
                    <a:pt x="107" y="104"/>
                    <a:pt x="107" y="104"/>
                  </a:cubicBezTo>
                  <a:close/>
                  <a:moveTo>
                    <a:pt x="132" y="104"/>
                  </a:moveTo>
                  <a:cubicBezTo>
                    <a:pt x="149" y="104"/>
                    <a:pt x="149" y="104"/>
                    <a:pt x="149" y="104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2" y="104"/>
                    <a:pt x="132" y="104"/>
                    <a:pt x="132" y="104"/>
                  </a:cubicBezTo>
                  <a:close/>
                  <a:moveTo>
                    <a:pt x="161" y="0"/>
                  </a:moveTo>
                  <a:cubicBezTo>
                    <a:pt x="164" y="0"/>
                    <a:pt x="165" y="2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3" y="8"/>
                    <a:pt x="162" y="12"/>
                    <a:pt x="161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0" y="19"/>
                    <a:pt x="158" y="19"/>
                    <a:pt x="156" y="17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4" y="16"/>
                    <a:pt x="154" y="15"/>
                    <a:pt x="153" y="14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49" y="10"/>
                    <a:pt x="148" y="9"/>
                    <a:pt x="148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5" y="6"/>
                    <a:pt x="146" y="4"/>
                    <a:pt x="149" y="3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2" y="2"/>
                    <a:pt x="157" y="1"/>
                    <a:pt x="160" y="1"/>
                  </a:cubicBezTo>
                  <a:cubicBezTo>
                    <a:pt x="161" y="0"/>
                    <a:pt x="161" y="0"/>
                    <a:pt x="161" y="0"/>
                  </a:cubicBezTo>
                  <a:close/>
                  <a:moveTo>
                    <a:pt x="7" y="104"/>
                  </a:moveTo>
                  <a:cubicBezTo>
                    <a:pt x="24" y="104"/>
                    <a:pt x="24" y="104"/>
                    <a:pt x="24" y="104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104"/>
                    <a:pt x="7" y="104"/>
                    <a:pt x="7" y="104"/>
                  </a:cubicBezTo>
                  <a:close/>
                  <a:moveTo>
                    <a:pt x="32" y="104"/>
                  </a:moveTo>
                  <a:cubicBezTo>
                    <a:pt x="49" y="104"/>
                    <a:pt x="49" y="104"/>
                    <a:pt x="49" y="104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104"/>
                    <a:pt x="32" y="104"/>
                    <a:pt x="32" y="104"/>
                  </a:cubicBezTo>
                  <a:close/>
                  <a:moveTo>
                    <a:pt x="57" y="50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57" y="50"/>
                    <a:pt x="57" y="50"/>
                    <a:pt x="57" y="50"/>
                  </a:cubicBezTo>
                  <a:close/>
                  <a:moveTo>
                    <a:pt x="82" y="43"/>
                  </a:moveTo>
                  <a:cubicBezTo>
                    <a:pt x="82" y="104"/>
                    <a:pt x="82" y="104"/>
                    <a:pt x="82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87" y="48"/>
                    <a:pt x="87" y="48"/>
                    <a:pt x="87" y="48"/>
                  </a:cubicBezTo>
                  <a:lnTo>
                    <a:pt x="82" y="43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0739591-6F80-03B9-68FB-3302837D5D70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125E6B77-A820-60D3-F237-2BB7843B3F46}"/>
              </a:ext>
            </a:extLst>
          </p:cNvPr>
          <p:cNvGrpSpPr/>
          <p:nvPr userDrawn="1"/>
        </p:nvGrpSpPr>
        <p:grpSpPr>
          <a:xfrm>
            <a:off x="9939566" y="131509"/>
            <a:ext cx="2194559" cy="1080000"/>
            <a:chOff x="9997441" y="131509"/>
            <a:chExt cx="2194559" cy="1080000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60859A5C-723B-0791-E02B-1FC25352E9FA}"/>
                </a:ext>
              </a:extLst>
            </p:cNvPr>
            <p:cNvGrpSpPr/>
            <p:nvPr/>
          </p:nvGrpSpPr>
          <p:grpSpPr>
            <a:xfrm rot="10800000">
              <a:off x="9997441" y="131509"/>
              <a:ext cx="2194559" cy="1080000"/>
              <a:chOff x="-1354596" y="1053296"/>
              <a:chExt cx="2592377" cy="1152000"/>
            </a:xfrm>
            <a:solidFill>
              <a:srgbClr val="4686C9"/>
            </a:solidFill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1D009657-9EC1-E7FF-9505-408AC72E4776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0" name="Flowchart: Connector 19">
                <a:extLst>
                  <a:ext uri="{FF2B5EF4-FFF2-40B4-BE49-F238E27FC236}">
                    <a16:creationId xmlns:a16="http://schemas.microsoft.com/office/drawing/2014/main" id="{F992DE8E-995A-9CF5-35E4-15DA672D25D4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411BAF4-F369-DF23-0547-8CA0580D84F6}"/>
                </a:ext>
              </a:extLst>
            </p:cNvPr>
            <p:cNvSpPr txBox="1"/>
            <p:nvPr/>
          </p:nvSpPr>
          <p:spPr>
            <a:xfrm>
              <a:off x="10317265" y="204282"/>
              <a:ext cx="1757125" cy="8466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8021071054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Box 14"/>
          <p:cNvSpPr txBox="1"/>
          <p:nvPr/>
        </p:nvSpPr>
        <p:spPr>
          <a:xfrm>
            <a:off x="1087217" y="2900574"/>
            <a:ext cx="9665664" cy="802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200" b="1">
                <a:solidFill>
                  <a:srgbClr val="003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智能材料与室内设计</a:t>
            </a:r>
            <a:endParaRPr lang="en-US" altLang="zh-CN" sz="4200" b="1">
              <a:solidFill>
                <a:srgbClr val="003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DB93DD-8314-CC2E-0444-E8DC6CC887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136740" y="3108818"/>
            <a:ext cx="8032828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indent="-685800" defTabSz="914377">
              <a:lnSpc>
                <a:spcPts val="5000"/>
              </a:lnSpc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 智能材料在室内设计中的应用前景
 智能材料的种类与特性
 智能材料在室内设计中的优势与劣势
 智能材料在室内设计中的应用案例
 智能材料在室内设计中的可持续性
 智能材料在室内设计中的挑战与机遇
 智能材料在室内设计中的发展趋势
 智能材料在室内设计中的伦理与社会影响</a:t>
            </a:r>
          </a:p>
        </p:txBody>
      </p: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532109" y="191308"/>
            <a:ext cx="1979598" cy="1715045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95918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35952"/>
              <a:ext cx="1655322" cy="43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8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智能材料在室内设计中的应用前景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智能材料与室内设计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智能材料在室内设计中的应用前景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智能材料与室内环境控制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智能材料能够感知并响应室内环境的变化，自动调节室内温度、湿度、光线等，营造舒适宜人的室内环境。</a:t>
            </a:r>
          </a:p>
          <a:p>
            <a:r>
              <a:t>2. 智能材料可用于设计节能建筑，减少能源消耗，实现可持续发展。</a:t>
            </a:r>
          </a:p>
          <a:p>
            <a:r>
              <a:t>3. 智能材料能够改善室内空气质量，消除有害物质，为室内空间提供新鲜健康的空气。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智能材料与室内装饰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智能材料可以改变颜色、图案或纹理，为室内装饰带来更多可能性和创造性。</a:t>
            </a:r>
          </a:p>
          <a:p>
            <a:r>
              <a:t>2. 智能材料能够模拟自然材料的质感和外观，如木材、石头、皮革等，为室内空间增添自然元素。</a:t>
            </a:r>
          </a:p>
          <a:p>
            <a:r>
              <a:t>3. 智能材料可以与智能设备连接，实现互动控制，为室内装饰带来更多科技感和趣味性。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智能材料在室内设计中的应用前景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智能材料与室内家具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智能材料可以感知人体的姿势、动作和重量，自动调整家具的形状、高度和位置，为使用者提供舒适的坐卧体验。</a:t>
            </a:r>
          </a:p>
          <a:p>
            <a:r>
              <a:t>2. 智能材料能够改变家具的颜色、图案或纹理，满足不同使用者的审美需求，打造个性化的室内空间。</a:t>
            </a:r>
          </a:p>
          <a:p>
            <a:r>
              <a:t>3. 智能材料可以与智能设备连接，实现智能控制，如智能床可以自动调节温度、湿度和光线，智能沙发可以提供按摩、加热等功能。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智能材料与室内照明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智能材料能够感知自然光和人工光的强度、颜色和方向，自动调节室内照明的亮度、色温和角度，营造舒适宜人的照明环境。</a:t>
            </a:r>
          </a:p>
          <a:p>
            <a:r>
              <a:t>2. 智能材料可以改变灯具的颜色、图案或纹理，为室内照明带来更多装饰性和趣味性。</a:t>
            </a:r>
          </a:p>
          <a:p>
            <a:r>
              <a:t>3. 智能材料可以与智能设备连接，实现智能控制，如智能灯泡可以自动调节亮度、色温和颜色，智能窗帘可以根据室内光线条件自动开关。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智能材料在室内设计中的应用前景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智能材料与室内安全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智能材料能够感知异常情况，如火灾、水浸、盗窃等，并自动采取措施，如报警、关闭电源、锁门等，保护室内财产和人员安全。</a:t>
            </a:r>
          </a:p>
          <a:p>
            <a:r>
              <a:t>2. 智能材料可以模拟人眼的视觉、听觉和触觉，为室内空间提供安全监控和报警功能。</a:t>
            </a:r>
          </a:p>
          <a:p>
            <a:r>
              <a:t>3. 智能材料可以与智能设备连接，实现智能控制，如智能门锁可以自动识别主人并开门，智能摄像头可以自动追踪可疑人员并报警。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智能材料与室内健康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智能材料能够感知人体健康状况，如心率、呼吸、血压等，并自动调节室内环境，为人体提供舒适健康的环境。</a:t>
            </a:r>
          </a:p>
          <a:p>
            <a:r>
              <a:t>2. 智能材料可以模拟人体的组织和器官，为室内空间提供医疗保健和康复功能。</a:t>
            </a:r>
          </a:p>
          <a:p>
            <a:r>
              <a:t>3. 智能材料可以与智能设备连接，实现智能控制，如智能床可以自动调节温度、湿度和光线，智能马桶可以自动冲洗和消毒。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智能材料的种类与特性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智能材料与室内设计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智能材料的种类与特性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智能织物是指能够感知周围环境并做出相应反应的纺织材料。</a:t>
            </a:r>
          </a:p>
          <a:p>
            <a:r>
              <a:t>2. 智能织物具有多种特性，包括感测性、响应性、自修复性、透气性和舒适性。</a:t>
            </a:r>
          </a:p>
          <a:p>
            <a:r>
              <a:t>3. 智能织物可应用于室内设计领域，包括窗帘、家具、墙面和地板等。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电致变色材料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电致变色材料是指在施加电场时能够改变颜色或透明度的材料。</a:t>
            </a:r>
          </a:p>
          <a:p>
            <a:r>
              <a:t>2. 电致变色材料具有节能、环保、装饰性和可调节性等特性。</a:t>
            </a:r>
          </a:p>
          <a:p>
            <a:r>
              <a:t>3. 电致变色材料可应用于室内设计领域，包括窗户、隔断、办公家具和装饰品等。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智能织物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智能材料的种类与特性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形状记忆材料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形状记忆材料是指在加热或冷却时能够恢复原有形状的材料。</a:t>
            </a:r>
          </a:p>
          <a:p>
            <a:r>
              <a:t>2. 形状记忆材料具有形状记忆性、超弹性和较高的强度等特性。</a:t>
            </a:r>
          </a:p>
          <a:p>
            <a:r>
              <a:t>3. 形状记忆材料可应用于室内设计领域，包括家具、灯具、装饰品等。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压电材料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压电材料是指在受到外力时能够产生电荷或电压的材料。</a:t>
            </a:r>
          </a:p>
          <a:p>
            <a:r>
              <a:t>2. 压电材料具有压电性、弹性和耐久性等特性。</a:t>
            </a:r>
          </a:p>
          <a:p>
            <a:r>
              <a:t>3. 压电材料可应用于室内设计领域，包括地板、墙面、家具和装饰品等。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智能材料的种类与特性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光伏材料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光伏材料是指能够将太阳能转化为电能的材料。</a:t>
            </a:r>
          </a:p>
          <a:p>
            <a:r>
              <a:t>2. 光伏材料具有光伏效应、高能量转换效率和较长的使用寿命等特性。</a:t>
            </a:r>
          </a:p>
          <a:p>
            <a:r>
              <a:t>3. 光伏材料可应用于室内设计领域，包括窗户、阳光房、屋顶和装饰品等。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热致变色材料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热致变色材料是指在温度变化时能够改变颜色或透明度的材料。</a:t>
            </a:r>
          </a:p>
          <a:p>
            <a:r>
              <a:t>2. 热致变色材料具有热致变色性、可逆性和较高的稳定性等特性。</a:t>
            </a:r>
          </a:p>
          <a:p>
            <a:r>
              <a:t>3. 热致变色材料可应用于室内设计领域，包括窗户、隔断、家具和装饰品等。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智能材料在室内设计中的优势与劣势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智能材料与室内设计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智能材料在室内设计中的优势与劣势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智能材料的优势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响应性与适应性：智能材料可以感知和响应周围环境的变化，并相应地改变其特性以满足特定需求。这一特性使其能够自动调节温度、光线、声音等，为室内创造更舒适和节能的环境。</a:t>
            </a:r>
          </a:p>
          <a:p>
            <a:r>
              <a:t>2. 互动性与个性化：智能材料能够感知使用者的存在、行为和情感，并做出相应的反应。通过这种方式，它可以提供个性化的室内环境，提升居住者的舒适度和满意度。</a:t>
            </a:r>
          </a:p>
          <a:p>
            <a:r>
              <a:t>3. 可持续性与环保：智能材料通常具有良好的环保性和可持续性。它能够有效降低能源消耗，减少碳排放，并有助于实现绿色建筑的设计目标。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智能材料的劣势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成本高昂：目前，智能材料的生产和应用成本往往相对较高。这限制了其在室内设计中的普及，并使其更适合于高端项目或特殊应用。</a:t>
            </a:r>
          </a:p>
          <a:p>
            <a:r>
              <a:t>2. 技术复杂性：智能材料的应用需要更复杂的施工工艺和技术支持。这可能会增加施工难度和成本，并需要专业人员的参与。</a:t>
            </a:r>
          </a:p>
          <a:p>
            <a:r>
              <a:t>3. 安全与健康问题：一些智能材料可能含有对人体有害的物质或产生有害辐射。在应用时，需要严格考虑其安全性，并采取适当的防护措施。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智能材料在室内设计中的应用案例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智能材料与室内设计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智能材料在室内设计中的应用案例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智能织物在室内设计中的应用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智能织物是指能够感知和响应环境变化或用户输入的织物，可实现多种功能，如调光、隔热、吸音降噪、触觉反馈等。</a:t>
            </a:r>
          </a:p>
          <a:p>
            <a:r>
              <a:t>2. 智能织物在室内设计中具有广泛的应用前景，如智能窗帘可根据光线强度自动调节遮光程度，智能地毯可提供舒适的触感和隔音效果，智能墙纸可实现交互式投影和数字艺术展示。</a:t>
            </a:r>
          </a:p>
          <a:p>
            <a:r>
              <a:t>3. 智能织物的研究和应用正在不断发展，未来将会有更多创新的智能织物应用于室內设计领域，为打造更舒适、节能、交互式的生活空间提供更多可能。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智能表面在室内设计中的应用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智能表面是指能够感知和响应环境变化或用户输入的表面，可实现多种功能，如显示信息、触控交互、调节温度、净化空气等。</a:t>
            </a:r>
          </a:p>
          <a:p>
            <a:r>
              <a:t>2. 智能表面在室内设计中具有广阔的应用前景，如智能墙面可用于显示新闻、天气预报等信息，智能桌面可提供触控交互功能，实现虚拟现实和增强现实体验，智能地板可调节温度并具有除湿功能，营造舒适宜人的室内环境。</a:t>
            </a:r>
          </a:p>
          <a:p>
            <a:r>
              <a:t>3. 智能表面的研究和应用正在蓬勃发展，未来将会有更多创新应用被创造出来，为室内设计带来更多可能性。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智能材料在室内设计中的应用案例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智能照明在室内设计中的应用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智能照明是指能够感知和响应环境变化或用户输入的照明系统，可实现多种功能，如调光、调色、定时开启关闭、远程控制等。</a:t>
            </a:r>
          </a:p>
          <a:p>
            <a:r>
              <a:t>2. 智能照明在室内设计中具有广泛的应用前景，如智能灯泡可根据时间和环境自动调节亮度和色温，营造不同的氛围，智能窗帘可与智能照明系统配合使用，实现自然光和人工光的无缝衔接。</a:t>
            </a:r>
          </a:p>
          <a:p>
            <a:r>
              <a:t>3. 智能照明技术不断发展，未来将会有更多创新应用出现，为室内空间带来更多照明体验和节能控制，使室内空间更加舒适和智能。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智能家具在室内设计中的应用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智能家具是指能够感知和响应环境变化或用户输入的家具，可实现多种功能，如调节高度、角度、形状等，或提供交互式体验和信息显示等。</a:t>
            </a:r>
          </a:p>
          <a:p>
            <a:r>
              <a:t>2. 智能家具在室内设计中具有广泛的应用前景，如智能沙发可根据人体姿势自动调节角度，智能桌子可调节高度，实现站立办公和坐立交替，智能床可监测睡眠质量并提供个性化睡眠建议。</a:t>
            </a:r>
          </a:p>
          <a:p>
            <a:r>
              <a:t>3. 智能家具的研究和应用正在不断发展，未来将会有更多创新应用出现，为用户提供更舒适、健康、交互式的家具体验。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https://d.book118.com/638021071054006043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7">
      <vt:lpstr>Arial</vt:lpstr>
      <vt:lpstr>Calibri</vt:lpstr>
      <vt:lpstr>黑体</vt:lpstr>
      <vt:lpstr>微软雅黑</vt:lpstr>
      <vt:lpstr>Wingdings</vt:lpstr>
      <vt:lpstr>Franklin Gothic Book</vt:lpstr>
      <vt:lpstr>宋体</vt:lpstr>
      <vt:lpstr>仿宋_GB2312</vt:lpstr>
      <vt:lpstr>Agency FB</vt:lpstr>
      <vt:lpstr>Adobe 宋体 Std L</vt:lpstr>
      <vt:lpstr>Office Theme</vt:lpstr>
      <vt:lpstr>PowerPoint Presentation</vt:lpstr>
      <vt:lpstr>PowerPoint Presentation</vt:lpstr>
      <vt:lpstr> 智能材料在室内设计中的应用前景</vt:lpstr>
      <vt:lpstr> 智能材料在室内设计中的应用前景</vt:lpstr>
      <vt:lpstr> 智能材料在室内设计中的应用前景</vt:lpstr>
      <vt:lpstr> 智能材料在室内设计中的应用前景</vt:lpstr>
      <vt:lpstr> 智能材料的种类与特性</vt:lpstr>
      <vt:lpstr> 智能材料的种类与特性</vt:lpstr>
      <vt:lpstr> 智能材料的种类与特性</vt:lpstr>
      <vt:lpstr> 智能材料的种类与特性</vt:lpstr>
      <vt:lpstr> 智能材料在室内设计中的优势与劣势</vt:lpstr>
      <vt:lpstr> 智能材料在室内设计中的优势与劣势</vt:lpstr>
      <vt:lpstr> 智能材料在室内设计中的应用案例</vt:lpstr>
      <vt:lpstr> 智能材料在室内设计中的应用案例</vt:lpstr>
      <vt:lpstr> 智能材料在室内设计中的应用案例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2024-09-22T22:22:18.267</cp:lastPrinted>
  <dcterms:created xsi:type="dcterms:W3CDTF">2024-09-22T14:22:18Z</dcterms:created>
  <dcterms:modified xsi:type="dcterms:W3CDTF">2024-09-22T14:22:20Z</dcterms:modified>
</cp:coreProperties>
</file>