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025314-1A43-4C6A-9FC1-072A1E21C9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1CB60E-CA73-4C9E-93E2-3ABB9C04E3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641A52-2E4B-4244-B4DE-BE4117D7D9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03987B-29C4-435E-95AD-3822892CC6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893DCC-C7B1-4005-8371-1FA0027384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2AC3E02-B0D2-49BE-956C-D32692AA73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3CC4BB9-73DD-4DF1-A117-5209714FA1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E8561E-D5C5-40B8-AE33-D50E30267D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863C75-A303-4051-A722-C2BFD69CF0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12A2A2-EA7F-4882-8C56-9D3E072E83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388D6C-F46F-4B52-B594-69E54DFEAB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8023006041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《3-6岁儿童学习与发展指南》解读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健康领域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语言领域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社会领域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科学领域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艺术领域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教育建议与实施策略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促进儿童全面和谐发展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指南旨在通过提供一系列教育建议，帮助教师和家长了解3-6岁儿童学习与发展的基本规律和特点，从而采取科学的方法和策略，促进儿童在身体、认知、情感和社会性等方面的全面和谐发展。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适应儿童发展的个体差异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指南强调尊重儿童发展的个体差异，鼓励教师和家长根据每个儿童的特点和需求，提供个性化的教育和支持，确保每个儿童都能在原有水平上得到提高。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衔接小学教育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指南与小学教育相衔接，为儿童顺利过渡到小学做好准备。通过培养儿童的学习兴趣、学习习惯和自主学习能力，为其未来的学习和发展奠定坚实基础。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南包括引言、正文和附录三部分。引言部分简要介绍了指南的目的、背景和适用范围；正文部分按照健康、语言、社会、科学、艺术五个领域进行阐述，每个领域下又分为若干个子领域，具体描述了儿童在各个领域的学习与发展目标和相应的教育建议；附录部分提供了评估儿童学习与发展水平的参考指标和评估方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南的内容涵盖了3-6岁儿童学习与发展的各个方面。在健康领域，强调培养儿童良好的生活习惯和卫生习惯，提高其身体素质和自我保护能力；在语言领域，注重培养儿童的口语表达能力、阅读兴趣和阅读习惯；在社会领域，关注培养儿童的自我意识、社会交往能力和道德品质；在科学领域，引导儿童探究自然、认识世界，培养其科学思维和实践能力；在艺术领域，鼓励儿童感受美、表现美和创造美，培养其审美情趣和艺术素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指南的结构和内容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健康领域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具有健康的体态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身高和体重适宜，在提醒下能保持正确的站、坐和行走姿势。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情绪安定愉快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经常保持愉快的情绪，不高兴时能较快缓解，有比较强烈情绪反应时，能在成人提醒下逐渐平静下来。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具有一定的适应能力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能在较热或较冷的户外环境中连续活动半小时以上，换新环境时较少出现身体不适，能较快适应人际环境中发生的变化。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身心状况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具有一定的平衡能力，动作协调、灵敏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能在较窄的低矮物体上平稳地走一段距离，能以匍匐、膝盖悬空等多种方式钻爬，能助跑跨跳过一定距离，或助跑跨跳过一定高度的物体。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具有一定的力量和耐力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能双手抓杠悬空吊起15秒左右，能单手将沙包向前投掷4米左右，能单脚连续向前跳5米左右，能快跑20米左右，能连续行走1.5公里左右（途中可适当停歇）。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手的动作灵活协调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能沿边线较直地画出简单图形，或能边线基本对齐地折纸，能用筷子吃饭，能沿轮廓线剪出由直线构成的简单图形，边线吻合。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动作发展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74680" y="1337640"/>
            <a:ext cx="3525078" cy="4704522"/>
          </a:xfrm>
          <a:prstGeom prst="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33461" y="1337640"/>
            <a:ext cx="3525078" cy="4704522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15335" y="1337640"/>
            <a:ext cx="3525078" cy="4704522"/>
          </a:xfrm>
          <a:prstGeom prst="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393985" y="-922877"/>
            <a:ext cx="1317650" cy="67036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4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要点三</a:t>
            </a:r>
          </a:p>
        </p:txBody>
      </p:sp>
      <p:sp>
        <p:nvSpPr>
          <p:cNvPr id="6" name="AutoShape 6"/>
          <p:cNvSpPr/>
          <p:nvPr/>
        </p:nvSpPr>
        <p:spPr>
          <a:xfrm>
            <a:off x="8115335" y="1337640"/>
            <a:ext cx="1554579" cy="50594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358793" y="1337640"/>
            <a:ext cx="505943" cy="505943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346600" y="1337640"/>
            <a:ext cx="1554579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590056" y="1337640"/>
            <a:ext cx="50594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4680" y="1337640"/>
            <a:ext cx="1554579" cy="50594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818137" y="1337640"/>
            <a:ext cx="505943" cy="505943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77907" y="2036706"/>
            <a:ext cx="299085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具有良好的生活与卫生习惯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77907" y="3026770"/>
            <a:ext cx="2990850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养成每天按时睡觉和起床的习惯，能主动参加体育活动，吃东西时细嚼慢咽，主动饮用白开水，不贪喝饮料，主动保护眼睛，不在光线过强或过暗的地方看书，连续看电视等不超过30分钟。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7907" y="1261999"/>
            <a:ext cx="1103690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76018" y="1261999"/>
            <a:ext cx="1103690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598427" y="2036706"/>
            <a:ext cx="299085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具有基本的生活自理能力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598427" y="3026770"/>
            <a:ext cx="2990850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在帮助下能穿脱衣服或鞋袜，能将玩具和图书放回原处。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406125" y="2036706"/>
            <a:ext cx="299085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具备基本的安全知识和自我保护能力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406125" y="3026770"/>
            <a:ext cx="2990850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知道在公共场合不远离成人的视线单独活动，认识常见的安全标志，能遵守安全规则，运动时能主动躲避危险，知道简单的求助方式。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447115" y="1264488"/>
            <a:ext cx="1103690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要点三</a:t>
            </a:r>
          </a:p>
        </p:txBody>
      </p:sp>
      <p:sp>
        <p:nvSpPr>
          <p:cNvPr id="21" name="AutoShape 21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4" name="Connector 24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生活习惯与生活能力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语言领域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认真听并能听懂常用语言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3-6岁幼儿应能够集中注意力倾听他人讲话，理解日常用语和简单的指令，并能做出适当的回应。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愿意讲话并能清楚地表达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幼儿应愿意与他人交流，能清晰地表达自己的想法和感受，并尝试说明或描述简单的事物或过程。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具有文明的语言习惯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幼儿应学会使用礼貌用语，尊重他人，不打断别人的讲话，并能根据不同的场合调整自己的音量和语气。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倾听与表达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阅读与书写准备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幼儿应愿意用图画和符号表现事物或故事，并能正确地握笔、画线、涂色等，进行简单的书写活动。同时，应保持正确的写字姿势，养成良好的书写习惯。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具有书面表达的愿望和初步技能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3-6岁幼儿应喜欢阅读，对图书和文字产生兴趣，能主动要求成人讲故事、读图书，并能专注地阅读图书。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喜欢听故事，看图书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幼儿应能随着作品的展开产生喜悦、担忧等相应的情绪反应，体会作品所表达的情绪情感，并能对图书中的文字符号感兴趣，知道文字表示一定的意义。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具有初步的阅读理解能力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社会领域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76483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4" name="Freeform 4"/>
          <p:cNvSpPr/>
          <p:nvPr/>
        </p:nvSpPr>
        <p:spPr>
          <a:xfrm rot="-5400000">
            <a:off x="921706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-5400000">
            <a:off x="921706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29362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喜欢和小朋友一起游戏，有经常一起玩的小伙伴；喜欢和长辈交谈，有事愿意告诉长辈。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29362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愿意与人交往</a:t>
            </a:r>
          </a:p>
        </p:txBody>
      </p:sp>
      <p:sp>
        <p:nvSpPr>
          <p:cNvPr id="8" name="AutoShape 8"/>
          <p:cNvSpPr/>
          <p:nvPr/>
        </p:nvSpPr>
        <p:spPr>
          <a:xfrm>
            <a:off x="3290712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7522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3512232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Freeform 11"/>
          <p:cNvSpPr/>
          <p:nvPr/>
        </p:nvSpPr>
        <p:spPr>
          <a:xfrm rot="-5400000">
            <a:off x="3757455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-5400000">
            <a:off x="3757455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65111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会运用介绍自己、交换玩具等简单技巧加入同伴游戏；对大家都喜欢的东西能轮流、分享；与同伴发生冲突时，能在他人帮助下和平解决；活动时愿意接受同伴的意见和建议；不欺负弱小。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3765111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能与同伴友好相处</a:t>
            </a:r>
          </a:p>
        </p:txBody>
      </p:sp>
      <p:sp>
        <p:nvSpPr>
          <p:cNvPr id="15" name="AutoShape 15"/>
          <p:cNvSpPr/>
          <p:nvPr/>
        </p:nvSpPr>
        <p:spPr>
          <a:xfrm>
            <a:off x="6126461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6347981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Freeform 17"/>
          <p:cNvSpPr/>
          <p:nvPr/>
        </p:nvSpPr>
        <p:spPr>
          <a:xfrm rot="-5400000">
            <a:off x="6593205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 rot="-5400000">
            <a:off x="6593205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600860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能按自己的想法进行游戏或其他活动；知道自己的一些优点和长处，并对此感到满意；自己的事情尽量自己做，不愿意依赖别人；敢于尝试有一定难度的活动和任务。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600860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具有自尊、自信、自主的表现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962210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2" name="Connector 22"/>
          <p:cNvCxnSpPr/>
          <p:nvPr/>
        </p:nvCxnSpPr>
        <p:spPr>
          <a:xfrm flipH="1">
            <a:off x="9183730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3" name="Freeform 23"/>
          <p:cNvSpPr/>
          <p:nvPr/>
        </p:nvSpPr>
        <p:spPr>
          <a:xfrm rot="-5400000">
            <a:off x="9428954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-5400000">
            <a:off x="9428954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9436609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会用礼貌的方式向长辈表达自己的要求和想法；能注意别人的情绪，并有关心、体贴的表现；知道父母的职业，能体会到父母为养育自己所付出的辛劳。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436609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关心尊重他人</a:t>
            </a:r>
          </a:p>
        </p:txBody>
      </p:sp>
      <p:sp>
        <p:nvSpPr>
          <p:cNvPr id="27" name="AutoShape 27"/>
          <p:cNvSpPr/>
          <p:nvPr/>
        </p:nvSpPr>
        <p:spPr>
          <a:xfrm>
            <a:off x="541773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213271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020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人际交往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https://d.book118.com/638023006041006034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2024-09-12T15:20:26.787</cp:lastPrinted>
  <dcterms:created xsi:type="dcterms:W3CDTF">2024-09-12T07:20:26Z</dcterms:created>
  <dcterms:modified xsi:type="dcterms:W3CDTF">2024-09-12T07:20:28Z</dcterms:modified>
</cp:coreProperties>
</file>