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93F51-07FB-4086-A775-90B7D61D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B0BA4-7CEB-4954-9CE9-E9345094F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697B0-EDE7-4EB6-8572-0AAEFE615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1CBD4-82F8-4206-8B87-4172BFF21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E31116-E384-4560-8D33-824770AC1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27FD21-CEB8-4B8C-AF0C-A34177650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DE315D-BEDB-4534-8CC4-1F78AF57E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AF781-1AD0-47DE-AFAE-992EB108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3C6CA-860F-445E-9EF4-0EC22766A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587AC-3D5A-472D-AD9B-81875E04F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C513F-5F8A-4843-A500-468918473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37819" y="1593357"/>
            <a:ext cx="4982209" cy="448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9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14" Type="http://schemas.openxmlformats.org/officeDocument/2006/relationships/image" Target="../media/image14.png" /><Relationship Id="rId15" Type="http://schemas.openxmlformats.org/officeDocument/2006/relationships/image" Target="../media/image13.png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19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0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21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4.png" /><Relationship Id="rId13" Type="http://schemas.openxmlformats.org/officeDocument/2006/relationships/image" Target="../media/image13.png" /><Relationship Id="rId2" Type="http://schemas.openxmlformats.org/officeDocument/2006/relationships/image" Target="../media/image22.pn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25.png" /><Relationship Id="rId3" Type="http://schemas.openxmlformats.org/officeDocument/2006/relationships/image" Target="../media/image6.png" /><Relationship Id="rId4" Type="http://schemas.openxmlformats.org/officeDocument/2006/relationships/image" Target="../media/image8.png" /><Relationship Id="rId5" Type="http://schemas.openxmlformats.org/officeDocument/2006/relationships/image" Target="../media/image7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26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27.png" /><Relationship Id="rId3" Type="http://schemas.openxmlformats.org/officeDocument/2006/relationships/image" Target="../media/image6.png" /><Relationship Id="rId4" Type="http://schemas.openxmlformats.org/officeDocument/2006/relationships/image" Target="../media/image8.png" /><Relationship Id="rId5" Type="http://schemas.openxmlformats.org/officeDocument/2006/relationships/image" Target="../media/image7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32075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395618" y="2006011"/>
            <a:ext cx="6197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>
                <a:solidFill>
                  <a:srgbClr val="000000"/>
                </a:solidFill>
              </a:rPr>
              <a:t>行政管理可行性方案</a:t>
            </a:r>
            <a:endParaRPr sz="5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97500" y="391607"/>
            <a:ext cx="13970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25">
                <a:solidFill>
                  <a:srgbClr val="FFFFFF"/>
                </a:solidFill>
              </a:rPr>
              <a:t>目录</a:t>
            </a:r>
            <a:endParaRPr sz="5400"/>
          </a:p>
        </p:txBody>
      </p:sp>
      <p:sp>
        <p:nvSpPr>
          <p:cNvPr id="4" name="object 4"/>
          <p:cNvSpPr txBox="1"/>
          <p:nvPr/>
        </p:nvSpPr>
        <p:spPr>
          <a:xfrm>
            <a:off x="2588009" y="2669150"/>
            <a:ext cx="3581400" cy="1964689"/>
          </a:xfrm>
          <a:prstGeom prst="rect">
            <a:avLst/>
          </a:prstGeom>
        </p:spPr>
        <p:txBody>
          <a:bodyPr vert="horz" wrap="square" lIns="0" tIns="12446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98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25"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latin typeface="微软雅黑"/>
                <a:cs typeface="微软雅黑"/>
              </a:rPr>
              <a:t>行政管理可行性方案概述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latin typeface="微软雅黑"/>
                <a:cs typeface="微软雅黑"/>
              </a:rPr>
              <a:t>组织架构优化方案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latin typeface="微软雅黑"/>
                <a:cs typeface="微软雅黑"/>
              </a:rPr>
              <a:t>流程管理改进方案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97500" y="391607"/>
            <a:ext cx="13970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25">
                <a:solidFill>
                  <a:srgbClr val="FFFFFF"/>
                </a:solidFill>
              </a:rPr>
              <a:t>目录</a:t>
            </a:r>
            <a:endParaRPr sz="5400"/>
          </a:p>
        </p:txBody>
      </p:sp>
      <p:sp>
        <p:nvSpPr>
          <p:cNvPr id="4" name="object 4"/>
          <p:cNvSpPr txBox="1"/>
          <p:nvPr/>
        </p:nvSpPr>
        <p:spPr>
          <a:xfrm>
            <a:off x="2588009" y="2912418"/>
            <a:ext cx="3581400" cy="1477645"/>
          </a:xfrm>
          <a:prstGeom prst="rect">
            <a:avLst/>
          </a:prstGeom>
        </p:spPr>
        <p:txBody>
          <a:bodyPr vert="horz" wrap="square" lIns="0" tIns="12446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98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latin typeface="微软雅黑"/>
                <a:cs typeface="微软雅黑"/>
              </a:rPr>
              <a:t>人力资源管理提升方案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latin typeface="微软雅黑"/>
                <a:cs typeface="微软雅黑"/>
              </a:rPr>
              <a:t>信息技术应用推进方案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latin typeface="微软雅黑"/>
                <a:cs typeface="微软雅黑"/>
              </a:rPr>
              <a:t>方案效益评估与风险控制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66383" y="2032094"/>
            <a:ext cx="1058545" cy="215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6600">
              <a:latin typeface="微软雅黑"/>
              <a:cs typeface="微软雅黑"/>
            </a:endParaRPr>
          </a:p>
          <a:p>
            <a:pPr marL="72390">
              <a:lnSpc>
                <a:spcPct val="100000"/>
              </a:lnSpc>
              <a:spcBef>
                <a:spcPts val="4560"/>
              </a:spcBef>
            </a:pPr>
            <a:r>
              <a:rPr sz="3600" b="1" spc="-25">
                <a:latin typeface="微软雅黑"/>
                <a:cs typeface="微软雅黑"/>
              </a:rPr>
              <a:t>引言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目的和背景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3490F4"/>
                </a:solidFill>
                <a:latin typeface="微软雅黑"/>
                <a:cs typeface="微软雅黑"/>
              </a:rPr>
              <a:t>目</a:t>
            </a:r>
            <a:r>
              <a:rPr sz="1700" b="1" spc="-50">
                <a:solidFill>
                  <a:srgbClr val="3490F4"/>
                </a:solidFill>
                <a:latin typeface="微软雅黑"/>
                <a:cs typeface="微软雅黑"/>
              </a:rPr>
              <a:t>的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提出一套针对现有行政管理问题的可行性方案，旨在提高行政效率，优化资源配置，促进公平与公正。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63129" y="3920058"/>
            <a:ext cx="3126740" cy="20701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3490F4"/>
                </a:solidFill>
                <a:latin typeface="微软雅黑"/>
                <a:cs typeface="微软雅黑"/>
              </a:rPr>
              <a:t>背</a:t>
            </a:r>
            <a:r>
              <a:rPr sz="1700" b="1" spc="-50">
                <a:solidFill>
                  <a:srgbClr val="3490F4"/>
                </a:solidFill>
                <a:latin typeface="微软雅黑"/>
                <a:cs typeface="微软雅黑"/>
              </a:rPr>
              <a:t>景</a:t>
            </a:r>
            <a:endParaRPr sz="17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65"/>
              </a:spcBef>
            </a:pPr>
            <a:r>
              <a:rPr sz="1500" spc="-5">
                <a:latin typeface="微软雅黑"/>
                <a:cs typeface="微软雅黑"/>
              </a:rPr>
              <a:t>随着社会的快速发展和变革，行政管理面临着诸多挑战，如机构臃肿、流程繁琐、效率低下等，亟待进行改革</a:t>
            </a:r>
            <a:r>
              <a:rPr sz="1500" spc="-15">
                <a:latin typeface="微软雅黑"/>
                <a:cs typeface="微软雅黑"/>
              </a:rPr>
              <a:t>和创新。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995102" y="4360159"/>
            <a:ext cx="2501900" cy="103314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监督机制不完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善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825"/>
              </a:spcBef>
            </a:pPr>
            <a:r>
              <a:rPr sz="1500" spc="-5">
                <a:latin typeface="微软雅黑"/>
                <a:cs typeface="微软雅黑"/>
              </a:rPr>
              <a:t>行政监督机制不健全，容易导致权力滥用和腐败现象。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909578" y="1852615"/>
            <a:ext cx="1879600" cy="2162175"/>
            <a:chOff x="909578" y="1852615"/>
            <a:chExt cx="1879600" cy="2162175"/>
          </a:xfrm>
        </p:grpSpPr>
        <p:sp>
          <p:nvSpPr>
            <p:cNvPr id="4" name="object 4"/>
            <p:cNvSpPr/>
            <p:nvPr/>
          </p:nvSpPr>
          <p:spPr>
            <a:xfrm>
              <a:off x="909574" y="3581234"/>
              <a:ext cx="1879600" cy="433705"/>
            </a:xfrm>
            <a:custGeom>
              <a:rect l="l" t="t" r="r" b="b"/>
              <a:pathLst>
                <a:path w="1879600" h="433704">
                  <a:moveTo>
                    <a:pt x="1878990" y="216750"/>
                  </a:moveTo>
                  <a:lnTo>
                    <a:pt x="1500009" y="0"/>
                  </a:lnTo>
                  <a:lnTo>
                    <a:pt x="1042212" y="0"/>
                  </a:lnTo>
                  <a:lnTo>
                    <a:pt x="931519" y="0"/>
                  </a:lnTo>
                  <a:lnTo>
                    <a:pt x="568477" y="0"/>
                  </a:lnTo>
                  <a:lnTo>
                    <a:pt x="473735" y="0"/>
                  </a:lnTo>
                  <a:lnTo>
                    <a:pt x="0" y="0"/>
                  </a:lnTo>
                  <a:lnTo>
                    <a:pt x="378980" y="216750"/>
                  </a:lnTo>
                  <a:lnTo>
                    <a:pt x="0" y="433489"/>
                  </a:lnTo>
                  <a:lnTo>
                    <a:pt x="473735" y="433489"/>
                  </a:lnTo>
                  <a:lnTo>
                    <a:pt x="568477" y="433489"/>
                  </a:lnTo>
                  <a:lnTo>
                    <a:pt x="931519" y="433489"/>
                  </a:lnTo>
                  <a:lnTo>
                    <a:pt x="1042212" y="433489"/>
                  </a:lnTo>
                  <a:lnTo>
                    <a:pt x="1500009" y="433489"/>
                  </a:lnTo>
                  <a:lnTo>
                    <a:pt x="1878990" y="216750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1820467" y="2574172"/>
              <a:ext cx="0" cy="970280"/>
            </a:xfrm>
            <a:custGeom>
              <a:rect l="l" t="t" r="r" b="b"/>
              <a:pathLst>
                <a:path h="970278">
                  <a:moveTo>
                    <a:pt x="0" y="0"/>
                  </a:moveTo>
                  <a:lnTo>
                    <a:pt x="0" y="970187"/>
                  </a:lnTo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820467" y="2574172"/>
              <a:ext cx="0" cy="970280"/>
            </a:xfrm>
            <a:custGeom>
              <a:rect l="l" t="t" r="r" b="b"/>
              <a:pathLst>
                <a:path h="970278">
                  <a:moveTo>
                    <a:pt x="0" y="97018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71A6E6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716131" y="3695835"/>
              <a:ext cx="219483" cy="219483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449073" y="1852615"/>
              <a:ext cx="742950" cy="742950"/>
            </a:xfrm>
            <a:custGeom>
              <a:rect l="l" t="t" r="r" b="b"/>
              <a:pathLst>
                <a:path w="742950" h="742950">
                  <a:moveTo>
                    <a:pt x="742788" y="371394"/>
                  </a:moveTo>
                  <a:lnTo>
                    <a:pt x="0" y="371394"/>
                  </a:lnTo>
                  <a:lnTo>
                    <a:pt x="2894" y="324807"/>
                  </a:lnTo>
                  <a:lnTo>
                    <a:pt x="11343" y="279947"/>
                  </a:lnTo>
                  <a:lnTo>
                    <a:pt x="24999" y="237161"/>
                  </a:lnTo>
                  <a:lnTo>
                    <a:pt x="43515" y="196799"/>
                  </a:lnTo>
                  <a:lnTo>
                    <a:pt x="66542" y="159208"/>
                  </a:lnTo>
                  <a:lnTo>
                    <a:pt x="93732" y="124736"/>
                  </a:lnTo>
                  <a:lnTo>
                    <a:pt x="124737" y="93731"/>
                  </a:lnTo>
                  <a:lnTo>
                    <a:pt x="159210" y="66541"/>
                  </a:lnTo>
                  <a:lnTo>
                    <a:pt x="196801" y="43514"/>
                  </a:lnTo>
                  <a:lnTo>
                    <a:pt x="237164" y="24998"/>
                  </a:lnTo>
                  <a:lnTo>
                    <a:pt x="279950" y="11342"/>
                  </a:lnTo>
                  <a:lnTo>
                    <a:pt x="324813" y="2893"/>
                  </a:lnTo>
                  <a:lnTo>
                    <a:pt x="371394" y="0"/>
                  </a:lnTo>
                  <a:lnTo>
                    <a:pt x="417982" y="2893"/>
                  </a:lnTo>
                  <a:lnTo>
                    <a:pt x="462842" y="11343"/>
                  </a:lnTo>
                  <a:lnTo>
                    <a:pt x="505627" y="24999"/>
                  </a:lnTo>
                  <a:lnTo>
                    <a:pt x="545989" y="43515"/>
                  </a:lnTo>
                  <a:lnTo>
                    <a:pt x="583580" y="66541"/>
                  </a:lnTo>
                  <a:lnTo>
                    <a:pt x="618052" y="93731"/>
                  </a:lnTo>
                  <a:lnTo>
                    <a:pt x="649057" y="124737"/>
                  </a:lnTo>
                  <a:lnTo>
                    <a:pt x="676247" y="159209"/>
                  </a:lnTo>
                  <a:lnTo>
                    <a:pt x="699274" y="196800"/>
                  </a:lnTo>
                  <a:lnTo>
                    <a:pt x="717790" y="237162"/>
                  </a:lnTo>
                  <a:lnTo>
                    <a:pt x="731446" y="279947"/>
                  </a:lnTo>
                  <a:lnTo>
                    <a:pt x="739895" y="324808"/>
                  </a:lnTo>
                  <a:lnTo>
                    <a:pt x="742788" y="371394"/>
                  </a:lnTo>
                  <a:close/>
                </a:path>
                <a:path w="742950" h="742950">
                  <a:moveTo>
                    <a:pt x="371394" y="742788"/>
                  </a:moveTo>
                  <a:lnTo>
                    <a:pt x="324807" y="739894"/>
                  </a:lnTo>
                  <a:lnTo>
                    <a:pt x="279947" y="731445"/>
                  </a:lnTo>
                  <a:lnTo>
                    <a:pt x="237162" y="717789"/>
                  </a:lnTo>
                  <a:lnTo>
                    <a:pt x="196800" y="699273"/>
                  </a:lnTo>
                  <a:lnTo>
                    <a:pt x="159209" y="676247"/>
                  </a:lnTo>
                  <a:lnTo>
                    <a:pt x="124736" y="649057"/>
                  </a:lnTo>
                  <a:lnTo>
                    <a:pt x="93731" y="618051"/>
                  </a:lnTo>
                  <a:lnTo>
                    <a:pt x="66541" y="583579"/>
                  </a:lnTo>
                  <a:lnTo>
                    <a:pt x="43514" y="545988"/>
                  </a:lnTo>
                  <a:lnTo>
                    <a:pt x="24999" y="505626"/>
                  </a:lnTo>
                  <a:lnTo>
                    <a:pt x="11342" y="462841"/>
                  </a:lnTo>
                  <a:lnTo>
                    <a:pt x="2893" y="417981"/>
                  </a:lnTo>
                  <a:lnTo>
                    <a:pt x="0" y="371394"/>
                  </a:lnTo>
                  <a:lnTo>
                    <a:pt x="742788" y="371394"/>
                  </a:lnTo>
                  <a:lnTo>
                    <a:pt x="739895" y="417981"/>
                  </a:lnTo>
                  <a:lnTo>
                    <a:pt x="731446" y="462841"/>
                  </a:lnTo>
                  <a:lnTo>
                    <a:pt x="717789" y="505626"/>
                  </a:lnTo>
                  <a:lnTo>
                    <a:pt x="699274" y="545988"/>
                  </a:lnTo>
                  <a:lnTo>
                    <a:pt x="676247" y="583579"/>
                  </a:lnTo>
                  <a:lnTo>
                    <a:pt x="649057" y="618052"/>
                  </a:lnTo>
                  <a:lnTo>
                    <a:pt x="618052" y="649057"/>
                  </a:lnTo>
                  <a:lnTo>
                    <a:pt x="583580" y="676247"/>
                  </a:lnTo>
                  <a:lnTo>
                    <a:pt x="545988" y="699274"/>
                  </a:lnTo>
                  <a:lnTo>
                    <a:pt x="505626" y="717789"/>
                  </a:lnTo>
                  <a:lnTo>
                    <a:pt x="462841" y="731446"/>
                  </a:lnTo>
                  <a:lnTo>
                    <a:pt x="417981" y="739895"/>
                  </a:lnTo>
                  <a:lnTo>
                    <a:pt x="371394" y="742788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640033" y="2043387"/>
              <a:ext cx="356870" cy="356870"/>
            </a:xfrm>
            <a:custGeom>
              <a:rect l="l" t="t" r="r" b="b"/>
              <a:pathLst>
                <a:path w="356869" h="356869">
                  <a:moveTo>
                    <a:pt x="356541" y="142616"/>
                  </a:moveTo>
                  <a:lnTo>
                    <a:pt x="0" y="142616"/>
                  </a:lnTo>
                  <a:lnTo>
                    <a:pt x="0" y="106962"/>
                  </a:lnTo>
                  <a:lnTo>
                    <a:pt x="178271" y="0"/>
                  </a:lnTo>
                  <a:lnTo>
                    <a:pt x="356541" y="106962"/>
                  </a:lnTo>
                  <a:lnTo>
                    <a:pt x="356541" y="142616"/>
                  </a:lnTo>
                  <a:close/>
                </a:path>
                <a:path w="356869" h="356869">
                  <a:moveTo>
                    <a:pt x="320887" y="320887"/>
                  </a:moveTo>
                  <a:lnTo>
                    <a:pt x="35654" y="320887"/>
                  </a:lnTo>
                  <a:lnTo>
                    <a:pt x="35654" y="142616"/>
                  </a:lnTo>
                  <a:lnTo>
                    <a:pt x="106962" y="142616"/>
                  </a:lnTo>
                  <a:lnTo>
                    <a:pt x="106962" y="285233"/>
                  </a:lnTo>
                  <a:lnTo>
                    <a:pt x="320887" y="285233"/>
                  </a:lnTo>
                  <a:lnTo>
                    <a:pt x="320887" y="320887"/>
                  </a:lnTo>
                  <a:close/>
                </a:path>
                <a:path w="356869" h="356869">
                  <a:moveTo>
                    <a:pt x="213925" y="285233"/>
                  </a:moveTo>
                  <a:lnTo>
                    <a:pt x="142616" y="285233"/>
                  </a:lnTo>
                  <a:lnTo>
                    <a:pt x="142616" y="142616"/>
                  </a:lnTo>
                  <a:lnTo>
                    <a:pt x="213925" y="142616"/>
                  </a:lnTo>
                  <a:lnTo>
                    <a:pt x="213925" y="285233"/>
                  </a:lnTo>
                  <a:close/>
                </a:path>
                <a:path w="356869" h="356869">
                  <a:moveTo>
                    <a:pt x="320887" y="285233"/>
                  </a:moveTo>
                  <a:lnTo>
                    <a:pt x="249579" y="285233"/>
                  </a:lnTo>
                  <a:lnTo>
                    <a:pt x="249579" y="142616"/>
                  </a:lnTo>
                  <a:lnTo>
                    <a:pt x="320887" y="142616"/>
                  </a:lnTo>
                  <a:lnTo>
                    <a:pt x="320887" y="285233"/>
                  </a:lnTo>
                  <a:close/>
                </a:path>
                <a:path w="356869" h="356869">
                  <a:moveTo>
                    <a:pt x="356541" y="356541"/>
                  </a:moveTo>
                  <a:lnTo>
                    <a:pt x="0" y="356541"/>
                  </a:lnTo>
                  <a:lnTo>
                    <a:pt x="0" y="320887"/>
                  </a:lnTo>
                  <a:lnTo>
                    <a:pt x="356541" y="320887"/>
                  </a:lnTo>
                  <a:lnTo>
                    <a:pt x="356541" y="356541"/>
                  </a:lnTo>
                  <a:close/>
                </a:path>
              </a:pathLst>
            </a:custGeom>
            <a:solidFill>
              <a:srgbClr val="DDED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9353715" y="3581229"/>
            <a:ext cx="1879600" cy="433705"/>
            <a:chOff x="9353715" y="3581229"/>
            <a:chExt cx="1879600" cy="433705"/>
          </a:xfrm>
        </p:grpSpPr>
        <p:sp>
          <p:nvSpPr>
            <p:cNvPr id="11" name="object 11"/>
            <p:cNvSpPr/>
            <p:nvPr/>
          </p:nvSpPr>
          <p:spPr>
            <a:xfrm>
              <a:off x="9353715" y="3581234"/>
              <a:ext cx="1879600" cy="433705"/>
            </a:xfrm>
            <a:custGeom>
              <a:rect l="l" t="t" r="r" b="b"/>
              <a:pathLst>
                <a:path w="1879600" h="433704">
                  <a:moveTo>
                    <a:pt x="1878990" y="216750"/>
                  </a:moveTo>
                  <a:lnTo>
                    <a:pt x="1499997" y="0"/>
                  </a:lnTo>
                  <a:lnTo>
                    <a:pt x="1042212" y="0"/>
                  </a:lnTo>
                  <a:lnTo>
                    <a:pt x="931519" y="0"/>
                  </a:lnTo>
                  <a:lnTo>
                    <a:pt x="568477" y="0"/>
                  </a:lnTo>
                  <a:lnTo>
                    <a:pt x="473722" y="0"/>
                  </a:lnTo>
                  <a:lnTo>
                    <a:pt x="0" y="0"/>
                  </a:lnTo>
                  <a:lnTo>
                    <a:pt x="378980" y="216750"/>
                  </a:lnTo>
                  <a:lnTo>
                    <a:pt x="0" y="433489"/>
                  </a:lnTo>
                  <a:lnTo>
                    <a:pt x="473722" y="433489"/>
                  </a:lnTo>
                  <a:lnTo>
                    <a:pt x="568477" y="433489"/>
                  </a:lnTo>
                  <a:lnTo>
                    <a:pt x="931519" y="433489"/>
                  </a:lnTo>
                  <a:lnTo>
                    <a:pt x="1042212" y="433489"/>
                  </a:lnTo>
                  <a:lnTo>
                    <a:pt x="1499997" y="433489"/>
                  </a:lnTo>
                  <a:lnTo>
                    <a:pt x="1878990" y="216750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161267" y="3681203"/>
              <a:ext cx="219484" cy="219482"/>
            </a:xfrm>
            <a:prstGeom prst="rect">
              <a:avLst/>
            </a:prstGeom>
          </p:spPr>
        </p:pic>
      </p:grpSp>
      <p:grpSp>
        <p:nvGrpSpPr>
          <p:cNvPr id="13" name="object 13"/>
          <p:cNvGrpSpPr/>
          <p:nvPr/>
        </p:nvGrpSpPr>
        <p:grpSpPr>
          <a:xfrm>
            <a:off x="5131648" y="1852615"/>
            <a:ext cx="1879600" cy="2162175"/>
            <a:chOff x="5131648" y="1852615"/>
            <a:chExt cx="1879600" cy="2162175"/>
          </a:xfrm>
        </p:grpSpPr>
        <p:sp>
          <p:nvSpPr>
            <p:cNvPr id="14" name="object 14"/>
            <p:cNvSpPr/>
            <p:nvPr/>
          </p:nvSpPr>
          <p:spPr>
            <a:xfrm>
              <a:off x="5131638" y="3581234"/>
              <a:ext cx="1879600" cy="433705"/>
            </a:xfrm>
            <a:custGeom>
              <a:rect l="l" t="t" r="r" b="b"/>
              <a:pathLst>
                <a:path w="1879600" h="433704">
                  <a:moveTo>
                    <a:pt x="1878990" y="216750"/>
                  </a:moveTo>
                  <a:lnTo>
                    <a:pt x="1500009" y="0"/>
                  </a:lnTo>
                  <a:lnTo>
                    <a:pt x="1042212" y="0"/>
                  </a:lnTo>
                  <a:lnTo>
                    <a:pt x="931532" y="0"/>
                  </a:lnTo>
                  <a:lnTo>
                    <a:pt x="568477" y="0"/>
                  </a:lnTo>
                  <a:lnTo>
                    <a:pt x="473735" y="0"/>
                  </a:lnTo>
                  <a:lnTo>
                    <a:pt x="0" y="0"/>
                  </a:lnTo>
                  <a:lnTo>
                    <a:pt x="378993" y="216750"/>
                  </a:lnTo>
                  <a:lnTo>
                    <a:pt x="0" y="433489"/>
                  </a:lnTo>
                  <a:lnTo>
                    <a:pt x="473735" y="433489"/>
                  </a:lnTo>
                  <a:lnTo>
                    <a:pt x="568477" y="433489"/>
                  </a:lnTo>
                  <a:lnTo>
                    <a:pt x="931532" y="433489"/>
                  </a:lnTo>
                  <a:lnTo>
                    <a:pt x="1042212" y="433489"/>
                  </a:lnTo>
                  <a:lnTo>
                    <a:pt x="1500009" y="433489"/>
                  </a:lnTo>
                  <a:lnTo>
                    <a:pt x="1878990" y="216750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 flipH="1">
              <a:off x="6061516" y="2590939"/>
              <a:ext cx="0" cy="962025"/>
            </a:xfrm>
            <a:custGeom>
              <a:rect l="l" t="t" r="r" b="b"/>
              <a:pathLst>
                <a:path h="962025">
                  <a:moveTo>
                    <a:pt x="0" y="0"/>
                  </a:moveTo>
                  <a:lnTo>
                    <a:pt x="0" y="961926"/>
                  </a:lnTo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 flipH="1">
              <a:off x="6061516" y="2590939"/>
              <a:ext cx="0" cy="962025"/>
            </a:xfrm>
            <a:custGeom>
              <a:rect l="l" t="t" r="r" b="b"/>
              <a:pathLst>
                <a:path h="962025">
                  <a:moveTo>
                    <a:pt x="0" y="961926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71A6E6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957176" y="3676026"/>
              <a:ext cx="219484" cy="219482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5707717" y="1852615"/>
              <a:ext cx="742950" cy="742950"/>
            </a:xfrm>
            <a:custGeom>
              <a:rect l="l" t="t" r="r" b="b"/>
              <a:pathLst>
                <a:path w="742950" h="742950">
                  <a:moveTo>
                    <a:pt x="742789" y="371394"/>
                  </a:moveTo>
                  <a:lnTo>
                    <a:pt x="0" y="371394"/>
                  </a:lnTo>
                  <a:lnTo>
                    <a:pt x="2894" y="324807"/>
                  </a:lnTo>
                  <a:lnTo>
                    <a:pt x="11343" y="279947"/>
                  </a:lnTo>
                  <a:lnTo>
                    <a:pt x="24999" y="237161"/>
                  </a:lnTo>
                  <a:lnTo>
                    <a:pt x="43515" y="196799"/>
                  </a:lnTo>
                  <a:lnTo>
                    <a:pt x="66542" y="159208"/>
                  </a:lnTo>
                  <a:lnTo>
                    <a:pt x="93732" y="124736"/>
                  </a:lnTo>
                  <a:lnTo>
                    <a:pt x="124737" y="93731"/>
                  </a:lnTo>
                  <a:lnTo>
                    <a:pt x="159210" y="66541"/>
                  </a:lnTo>
                  <a:lnTo>
                    <a:pt x="196801" y="43514"/>
                  </a:lnTo>
                  <a:lnTo>
                    <a:pt x="237164" y="24998"/>
                  </a:lnTo>
                  <a:lnTo>
                    <a:pt x="279949" y="11342"/>
                  </a:lnTo>
                  <a:lnTo>
                    <a:pt x="324812" y="2893"/>
                  </a:lnTo>
                  <a:lnTo>
                    <a:pt x="371394" y="0"/>
                  </a:lnTo>
                  <a:lnTo>
                    <a:pt x="417982" y="2893"/>
                  </a:lnTo>
                  <a:lnTo>
                    <a:pt x="462842" y="11343"/>
                  </a:lnTo>
                  <a:lnTo>
                    <a:pt x="505627" y="24999"/>
                  </a:lnTo>
                  <a:lnTo>
                    <a:pt x="545989" y="43515"/>
                  </a:lnTo>
                  <a:lnTo>
                    <a:pt x="583580" y="66541"/>
                  </a:lnTo>
                  <a:lnTo>
                    <a:pt x="618052" y="93731"/>
                  </a:lnTo>
                  <a:lnTo>
                    <a:pt x="649057" y="124737"/>
                  </a:lnTo>
                  <a:lnTo>
                    <a:pt x="676247" y="159209"/>
                  </a:lnTo>
                  <a:lnTo>
                    <a:pt x="699274" y="196800"/>
                  </a:lnTo>
                  <a:lnTo>
                    <a:pt x="717790" y="237162"/>
                  </a:lnTo>
                  <a:lnTo>
                    <a:pt x="731446" y="279947"/>
                  </a:lnTo>
                  <a:lnTo>
                    <a:pt x="739895" y="324808"/>
                  </a:lnTo>
                  <a:lnTo>
                    <a:pt x="742789" y="371394"/>
                  </a:lnTo>
                  <a:close/>
                </a:path>
                <a:path w="742950" h="742950">
                  <a:moveTo>
                    <a:pt x="371394" y="742788"/>
                  </a:moveTo>
                  <a:lnTo>
                    <a:pt x="324807" y="739894"/>
                  </a:lnTo>
                  <a:lnTo>
                    <a:pt x="279947" y="731445"/>
                  </a:lnTo>
                  <a:lnTo>
                    <a:pt x="237162" y="717789"/>
                  </a:lnTo>
                  <a:lnTo>
                    <a:pt x="196800" y="699273"/>
                  </a:lnTo>
                  <a:lnTo>
                    <a:pt x="159209" y="676247"/>
                  </a:lnTo>
                  <a:lnTo>
                    <a:pt x="124736" y="649057"/>
                  </a:lnTo>
                  <a:lnTo>
                    <a:pt x="93731" y="618051"/>
                  </a:lnTo>
                  <a:lnTo>
                    <a:pt x="66541" y="583579"/>
                  </a:lnTo>
                  <a:lnTo>
                    <a:pt x="43514" y="545988"/>
                  </a:lnTo>
                  <a:lnTo>
                    <a:pt x="24999" y="505626"/>
                  </a:lnTo>
                  <a:lnTo>
                    <a:pt x="11342" y="462841"/>
                  </a:lnTo>
                  <a:lnTo>
                    <a:pt x="2893" y="417981"/>
                  </a:lnTo>
                  <a:lnTo>
                    <a:pt x="0" y="371394"/>
                  </a:lnTo>
                  <a:lnTo>
                    <a:pt x="742789" y="371394"/>
                  </a:lnTo>
                  <a:lnTo>
                    <a:pt x="739895" y="417981"/>
                  </a:lnTo>
                  <a:lnTo>
                    <a:pt x="731446" y="462841"/>
                  </a:lnTo>
                  <a:lnTo>
                    <a:pt x="717790" y="505626"/>
                  </a:lnTo>
                  <a:lnTo>
                    <a:pt x="699274" y="545988"/>
                  </a:lnTo>
                  <a:lnTo>
                    <a:pt x="676247" y="583579"/>
                  </a:lnTo>
                  <a:lnTo>
                    <a:pt x="649057" y="618052"/>
                  </a:lnTo>
                  <a:lnTo>
                    <a:pt x="618052" y="649057"/>
                  </a:lnTo>
                  <a:lnTo>
                    <a:pt x="583580" y="676247"/>
                  </a:lnTo>
                  <a:lnTo>
                    <a:pt x="545989" y="699274"/>
                  </a:lnTo>
                  <a:lnTo>
                    <a:pt x="505626" y="717789"/>
                  </a:lnTo>
                  <a:lnTo>
                    <a:pt x="462841" y="731446"/>
                  </a:lnTo>
                  <a:lnTo>
                    <a:pt x="417981" y="739895"/>
                  </a:lnTo>
                  <a:lnTo>
                    <a:pt x="371394" y="742788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5884927" y="2046342"/>
              <a:ext cx="381635" cy="367665"/>
            </a:xfrm>
            <a:custGeom>
              <a:rect l="l" t="t" r="r" b="b"/>
              <a:pathLst>
                <a:path w="381635" h="367664">
                  <a:moveTo>
                    <a:pt x="190201" y="162067"/>
                  </a:moveTo>
                  <a:lnTo>
                    <a:pt x="1200" y="81352"/>
                  </a:lnTo>
                  <a:lnTo>
                    <a:pt x="190017" y="0"/>
                  </a:lnTo>
                  <a:lnTo>
                    <a:pt x="381152" y="81168"/>
                  </a:lnTo>
                  <a:lnTo>
                    <a:pt x="190201" y="162067"/>
                  </a:lnTo>
                  <a:close/>
                </a:path>
                <a:path w="381635" h="367664">
                  <a:moveTo>
                    <a:pt x="184252" y="367235"/>
                  </a:moveTo>
                  <a:lnTo>
                    <a:pt x="0" y="280061"/>
                  </a:lnTo>
                  <a:lnTo>
                    <a:pt x="0" y="94225"/>
                  </a:lnTo>
                  <a:lnTo>
                    <a:pt x="184252" y="172228"/>
                  </a:lnTo>
                  <a:lnTo>
                    <a:pt x="184252" y="367235"/>
                  </a:lnTo>
                  <a:close/>
                </a:path>
                <a:path w="381635" h="367664">
                  <a:moveTo>
                    <a:pt x="197761" y="367235"/>
                  </a:moveTo>
                  <a:lnTo>
                    <a:pt x="197761" y="172228"/>
                  </a:lnTo>
                  <a:lnTo>
                    <a:pt x="381392" y="94225"/>
                  </a:lnTo>
                  <a:lnTo>
                    <a:pt x="381392" y="280061"/>
                  </a:lnTo>
                  <a:lnTo>
                    <a:pt x="197761" y="367235"/>
                  </a:lnTo>
                  <a:close/>
                </a:path>
              </a:pathLst>
            </a:custGeom>
            <a:solidFill>
              <a:srgbClr val="DDED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0" name="object 20"/>
          <p:cNvGrpSpPr/>
          <p:nvPr/>
        </p:nvGrpSpPr>
        <p:grpSpPr>
          <a:xfrm>
            <a:off x="3020614" y="3581229"/>
            <a:ext cx="1879600" cy="2225675"/>
            <a:chOff x="3020614" y="3581229"/>
            <a:chExt cx="1879600" cy="2225675"/>
          </a:xfrm>
        </p:grpSpPr>
        <p:sp>
          <p:nvSpPr>
            <p:cNvPr id="21" name="object 21"/>
            <p:cNvSpPr/>
            <p:nvPr/>
          </p:nvSpPr>
          <p:spPr>
            <a:xfrm>
              <a:off x="3020606" y="3581234"/>
              <a:ext cx="1879600" cy="433705"/>
            </a:xfrm>
            <a:custGeom>
              <a:rect l="l" t="t" r="r" b="b"/>
              <a:pathLst>
                <a:path w="1879600" h="433704">
                  <a:moveTo>
                    <a:pt x="1878990" y="216750"/>
                  </a:moveTo>
                  <a:lnTo>
                    <a:pt x="1500009" y="0"/>
                  </a:lnTo>
                  <a:lnTo>
                    <a:pt x="1042212" y="0"/>
                  </a:lnTo>
                  <a:lnTo>
                    <a:pt x="931532" y="0"/>
                  </a:lnTo>
                  <a:lnTo>
                    <a:pt x="568477" y="0"/>
                  </a:lnTo>
                  <a:lnTo>
                    <a:pt x="473735" y="0"/>
                  </a:lnTo>
                  <a:lnTo>
                    <a:pt x="0" y="0"/>
                  </a:lnTo>
                  <a:lnTo>
                    <a:pt x="378993" y="216750"/>
                  </a:lnTo>
                  <a:lnTo>
                    <a:pt x="0" y="433489"/>
                  </a:lnTo>
                  <a:lnTo>
                    <a:pt x="473735" y="433489"/>
                  </a:lnTo>
                  <a:lnTo>
                    <a:pt x="568477" y="433489"/>
                  </a:lnTo>
                  <a:lnTo>
                    <a:pt x="923086" y="433489"/>
                  </a:lnTo>
                  <a:lnTo>
                    <a:pt x="931532" y="433489"/>
                  </a:lnTo>
                  <a:lnTo>
                    <a:pt x="1042212" y="433489"/>
                  </a:lnTo>
                  <a:lnTo>
                    <a:pt x="1500009" y="433489"/>
                  </a:lnTo>
                  <a:lnTo>
                    <a:pt x="1878990" y="216750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 flipH="1">
              <a:off x="3943694" y="3835634"/>
              <a:ext cx="0" cy="1285240"/>
            </a:xfrm>
            <a:custGeom>
              <a:rect l="l" t="t" r="r" b="b"/>
              <a:pathLst>
                <a:path h="1285239">
                  <a:moveTo>
                    <a:pt x="0" y="1284763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71A6E6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833950" y="3688232"/>
              <a:ext cx="219484" cy="219482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3560107" y="5063733"/>
              <a:ext cx="742950" cy="742950"/>
            </a:xfrm>
            <a:custGeom>
              <a:rect l="l" t="t" r="r" b="b"/>
              <a:pathLst>
                <a:path w="742950" h="742950">
                  <a:moveTo>
                    <a:pt x="742789" y="371395"/>
                  </a:moveTo>
                  <a:lnTo>
                    <a:pt x="0" y="371395"/>
                  </a:lnTo>
                  <a:lnTo>
                    <a:pt x="2894" y="324807"/>
                  </a:lnTo>
                  <a:lnTo>
                    <a:pt x="11343" y="279947"/>
                  </a:lnTo>
                  <a:lnTo>
                    <a:pt x="24999" y="237162"/>
                  </a:lnTo>
                  <a:lnTo>
                    <a:pt x="43515" y="196799"/>
                  </a:lnTo>
                  <a:lnTo>
                    <a:pt x="66542" y="159208"/>
                  </a:lnTo>
                  <a:lnTo>
                    <a:pt x="93732" y="124736"/>
                  </a:lnTo>
                  <a:lnTo>
                    <a:pt x="124738" y="93731"/>
                  </a:lnTo>
                  <a:lnTo>
                    <a:pt x="159210" y="66541"/>
                  </a:lnTo>
                  <a:lnTo>
                    <a:pt x="196802" y="43514"/>
                  </a:lnTo>
                  <a:lnTo>
                    <a:pt x="237165" y="24998"/>
                  </a:lnTo>
                  <a:lnTo>
                    <a:pt x="279951" y="11342"/>
                  </a:lnTo>
                  <a:lnTo>
                    <a:pt x="324816" y="2893"/>
                  </a:lnTo>
                  <a:lnTo>
                    <a:pt x="371394" y="0"/>
                  </a:lnTo>
                  <a:lnTo>
                    <a:pt x="417983" y="2894"/>
                  </a:lnTo>
                  <a:lnTo>
                    <a:pt x="462843" y="11343"/>
                  </a:lnTo>
                  <a:lnTo>
                    <a:pt x="505627" y="24999"/>
                  </a:lnTo>
                  <a:lnTo>
                    <a:pt x="545989" y="43515"/>
                  </a:lnTo>
                  <a:lnTo>
                    <a:pt x="583580" y="66542"/>
                  </a:lnTo>
                  <a:lnTo>
                    <a:pt x="618052" y="93732"/>
                  </a:lnTo>
                  <a:lnTo>
                    <a:pt x="649057" y="124737"/>
                  </a:lnTo>
                  <a:lnTo>
                    <a:pt x="676247" y="159209"/>
                  </a:lnTo>
                  <a:lnTo>
                    <a:pt x="699274" y="196800"/>
                  </a:lnTo>
                  <a:lnTo>
                    <a:pt x="717790" y="237163"/>
                  </a:lnTo>
                  <a:lnTo>
                    <a:pt x="731446" y="279948"/>
                  </a:lnTo>
                  <a:lnTo>
                    <a:pt x="739895" y="324808"/>
                  </a:lnTo>
                  <a:lnTo>
                    <a:pt x="742789" y="371395"/>
                  </a:lnTo>
                  <a:close/>
                </a:path>
                <a:path w="742950" h="742950">
                  <a:moveTo>
                    <a:pt x="371394" y="742789"/>
                  </a:moveTo>
                  <a:lnTo>
                    <a:pt x="324807" y="739895"/>
                  </a:lnTo>
                  <a:lnTo>
                    <a:pt x="279947" y="731446"/>
                  </a:lnTo>
                  <a:lnTo>
                    <a:pt x="237162" y="717790"/>
                  </a:lnTo>
                  <a:lnTo>
                    <a:pt x="196800" y="699274"/>
                  </a:lnTo>
                  <a:lnTo>
                    <a:pt x="159209" y="676247"/>
                  </a:lnTo>
                  <a:lnTo>
                    <a:pt x="124736" y="649057"/>
                  </a:lnTo>
                  <a:lnTo>
                    <a:pt x="93731" y="618052"/>
                  </a:lnTo>
                  <a:lnTo>
                    <a:pt x="66541" y="583580"/>
                  </a:lnTo>
                  <a:lnTo>
                    <a:pt x="43514" y="545988"/>
                  </a:lnTo>
                  <a:lnTo>
                    <a:pt x="24999" y="505626"/>
                  </a:lnTo>
                  <a:lnTo>
                    <a:pt x="11342" y="462841"/>
                  </a:lnTo>
                  <a:lnTo>
                    <a:pt x="2893" y="417981"/>
                  </a:lnTo>
                  <a:lnTo>
                    <a:pt x="0" y="371394"/>
                  </a:lnTo>
                  <a:lnTo>
                    <a:pt x="742789" y="371395"/>
                  </a:lnTo>
                  <a:lnTo>
                    <a:pt x="739895" y="417981"/>
                  </a:lnTo>
                  <a:lnTo>
                    <a:pt x="731446" y="462841"/>
                  </a:lnTo>
                  <a:lnTo>
                    <a:pt x="717789" y="505626"/>
                  </a:lnTo>
                  <a:lnTo>
                    <a:pt x="699274" y="545989"/>
                  </a:lnTo>
                  <a:lnTo>
                    <a:pt x="676247" y="583580"/>
                  </a:lnTo>
                  <a:lnTo>
                    <a:pt x="649057" y="618052"/>
                  </a:lnTo>
                  <a:lnTo>
                    <a:pt x="618052" y="649057"/>
                  </a:lnTo>
                  <a:lnTo>
                    <a:pt x="583580" y="676247"/>
                  </a:lnTo>
                  <a:lnTo>
                    <a:pt x="545989" y="699274"/>
                  </a:lnTo>
                  <a:lnTo>
                    <a:pt x="505626" y="717790"/>
                  </a:lnTo>
                  <a:lnTo>
                    <a:pt x="462841" y="731446"/>
                  </a:lnTo>
                  <a:lnTo>
                    <a:pt x="417981" y="739895"/>
                  </a:lnTo>
                  <a:lnTo>
                    <a:pt x="371394" y="742789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3785185" y="5283154"/>
              <a:ext cx="355600" cy="355600"/>
            </a:xfrm>
            <a:custGeom>
              <a:rect l="l" t="t" r="r" b="b"/>
              <a:pathLst>
                <a:path w="355600" h="355600">
                  <a:moveTo>
                    <a:pt x="35538" y="355387"/>
                  </a:moveTo>
                  <a:lnTo>
                    <a:pt x="0" y="355387"/>
                  </a:lnTo>
                  <a:lnTo>
                    <a:pt x="0" y="0"/>
                  </a:lnTo>
                  <a:lnTo>
                    <a:pt x="213232" y="0"/>
                  </a:lnTo>
                  <a:lnTo>
                    <a:pt x="219152" y="35538"/>
                  </a:lnTo>
                  <a:lnTo>
                    <a:pt x="355387" y="35538"/>
                  </a:lnTo>
                  <a:lnTo>
                    <a:pt x="302080" y="142154"/>
                  </a:lnTo>
                  <a:lnTo>
                    <a:pt x="355387" y="248771"/>
                  </a:lnTo>
                  <a:lnTo>
                    <a:pt x="142155" y="248771"/>
                  </a:lnTo>
                  <a:lnTo>
                    <a:pt x="136235" y="213232"/>
                  </a:lnTo>
                  <a:lnTo>
                    <a:pt x="35538" y="213232"/>
                  </a:lnTo>
                  <a:lnTo>
                    <a:pt x="35538" y="355387"/>
                  </a:lnTo>
                  <a:close/>
                </a:path>
              </a:pathLst>
            </a:custGeom>
            <a:solidFill>
              <a:srgbClr val="DDED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6" name="object 26"/>
          <p:cNvGrpSpPr/>
          <p:nvPr/>
        </p:nvGrpSpPr>
        <p:grpSpPr>
          <a:xfrm>
            <a:off x="7242681" y="3581229"/>
            <a:ext cx="1879600" cy="2225675"/>
            <a:chOff x="7242681" y="3581229"/>
            <a:chExt cx="1879600" cy="2225675"/>
          </a:xfrm>
        </p:grpSpPr>
        <p:sp>
          <p:nvSpPr>
            <p:cNvPr id="27" name="object 27"/>
            <p:cNvSpPr/>
            <p:nvPr/>
          </p:nvSpPr>
          <p:spPr>
            <a:xfrm>
              <a:off x="7242670" y="3581234"/>
              <a:ext cx="1879600" cy="433705"/>
            </a:xfrm>
            <a:custGeom>
              <a:rect l="l" t="t" r="r" b="b"/>
              <a:pathLst>
                <a:path w="1879600" h="433704">
                  <a:moveTo>
                    <a:pt x="1879003" y="216750"/>
                  </a:moveTo>
                  <a:lnTo>
                    <a:pt x="1500009" y="0"/>
                  </a:lnTo>
                  <a:lnTo>
                    <a:pt x="1042212" y="0"/>
                  </a:lnTo>
                  <a:lnTo>
                    <a:pt x="931532" y="0"/>
                  </a:lnTo>
                  <a:lnTo>
                    <a:pt x="568490" y="0"/>
                  </a:lnTo>
                  <a:lnTo>
                    <a:pt x="473735" y="0"/>
                  </a:lnTo>
                  <a:lnTo>
                    <a:pt x="0" y="0"/>
                  </a:lnTo>
                  <a:lnTo>
                    <a:pt x="378993" y="216750"/>
                  </a:lnTo>
                  <a:lnTo>
                    <a:pt x="0" y="433489"/>
                  </a:lnTo>
                  <a:lnTo>
                    <a:pt x="473735" y="433489"/>
                  </a:lnTo>
                  <a:lnTo>
                    <a:pt x="568490" y="433489"/>
                  </a:lnTo>
                  <a:lnTo>
                    <a:pt x="931532" y="433489"/>
                  </a:lnTo>
                  <a:lnTo>
                    <a:pt x="948918" y="433489"/>
                  </a:lnTo>
                  <a:lnTo>
                    <a:pt x="1042212" y="433489"/>
                  </a:lnTo>
                  <a:lnTo>
                    <a:pt x="1500009" y="433489"/>
                  </a:lnTo>
                  <a:lnTo>
                    <a:pt x="1879003" y="216750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 flipH="1">
              <a:off x="8191600" y="3822283"/>
              <a:ext cx="0" cy="1285240"/>
            </a:xfrm>
            <a:custGeom>
              <a:rect l="l" t="t" r="r" b="b"/>
              <a:pathLst>
                <a:path h="1285239">
                  <a:moveTo>
                    <a:pt x="0" y="1284763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71A6E6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081853" y="3688232"/>
              <a:ext cx="219484" cy="219482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7820205" y="5063733"/>
              <a:ext cx="742950" cy="742950"/>
            </a:xfrm>
            <a:custGeom>
              <a:rect l="l" t="t" r="r" b="b"/>
              <a:pathLst>
                <a:path w="742950" h="742950">
                  <a:moveTo>
                    <a:pt x="742789" y="371395"/>
                  </a:moveTo>
                  <a:lnTo>
                    <a:pt x="0" y="371395"/>
                  </a:lnTo>
                  <a:lnTo>
                    <a:pt x="2894" y="324807"/>
                  </a:lnTo>
                  <a:lnTo>
                    <a:pt x="11343" y="279947"/>
                  </a:lnTo>
                  <a:lnTo>
                    <a:pt x="25000" y="237162"/>
                  </a:lnTo>
                  <a:lnTo>
                    <a:pt x="43516" y="196799"/>
                  </a:lnTo>
                  <a:lnTo>
                    <a:pt x="66543" y="159208"/>
                  </a:lnTo>
                  <a:lnTo>
                    <a:pt x="93733" y="124736"/>
                  </a:lnTo>
                  <a:lnTo>
                    <a:pt x="124738" y="93731"/>
                  </a:lnTo>
                  <a:lnTo>
                    <a:pt x="159211" y="66541"/>
                  </a:lnTo>
                  <a:lnTo>
                    <a:pt x="196802" y="43514"/>
                  </a:lnTo>
                  <a:lnTo>
                    <a:pt x="237165" y="24998"/>
                  </a:lnTo>
                  <a:lnTo>
                    <a:pt x="279951" y="11342"/>
                  </a:lnTo>
                  <a:lnTo>
                    <a:pt x="324817" y="2893"/>
                  </a:lnTo>
                  <a:lnTo>
                    <a:pt x="371395" y="0"/>
                  </a:lnTo>
                  <a:lnTo>
                    <a:pt x="417984" y="2894"/>
                  </a:lnTo>
                  <a:lnTo>
                    <a:pt x="462843" y="11343"/>
                  </a:lnTo>
                  <a:lnTo>
                    <a:pt x="505628" y="24999"/>
                  </a:lnTo>
                  <a:lnTo>
                    <a:pt x="545990" y="43515"/>
                  </a:lnTo>
                  <a:lnTo>
                    <a:pt x="583581" y="66542"/>
                  </a:lnTo>
                  <a:lnTo>
                    <a:pt x="618053" y="93732"/>
                  </a:lnTo>
                  <a:lnTo>
                    <a:pt x="649058" y="124737"/>
                  </a:lnTo>
                  <a:lnTo>
                    <a:pt x="676248" y="159209"/>
                  </a:lnTo>
                  <a:lnTo>
                    <a:pt x="699274" y="196800"/>
                  </a:lnTo>
                  <a:lnTo>
                    <a:pt x="717790" y="237163"/>
                  </a:lnTo>
                  <a:lnTo>
                    <a:pt x="731446" y="279948"/>
                  </a:lnTo>
                  <a:lnTo>
                    <a:pt x="739895" y="324808"/>
                  </a:lnTo>
                  <a:lnTo>
                    <a:pt x="742789" y="371395"/>
                  </a:lnTo>
                  <a:close/>
                </a:path>
                <a:path w="742950" h="742950">
                  <a:moveTo>
                    <a:pt x="371395" y="742789"/>
                  </a:moveTo>
                  <a:lnTo>
                    <a:pt x="324808" y="739895"/>
                  </a:lnTo>
                  <a:lnTo>
                    <a:pt x="279948" y="731446"/>
                  </a:lnTo>
                  <a:lnTo>
                    <a:pt x="237163" y="717790"/>
                  </a:lnTo>
                  <a:lnTo>
                    <a:pt x="196800" y="699274"/>
                  </a:lnTo>
                  <a:lnTo>
                    <a:pt x="159209" y="676247"/>
                  </a:lnTo>
                  <a:lnTo>
                    <a:pt x="124737" y="649057"/>
                  </a:lnTo>
                  <a:lnTo>
                    <a:pt x="93732" y="618052"/>
                  </a:lnTo>
                  <a:lnTo>
                    <a:pt x="66542" y="583580"/>
                  </a:lnTo>
                  <a:lnTo>
                    <a:pt x="43515" y="545988"/>
                  </a:lnTo>
                  <a:lnTo>
                    <a:pt x="24999" y="505626"/>
                  </a:lnTo>
                  <a:lnTo>
                    <a:pt x="11342" y="462841"/>
                  </a:lnTo>
                  <a:lnTo>
                    <a:pt x="2893" y="417981"/>
                  </a:lnTo>
                  <a:lnTo>
                    <a:pt x="0" y="371394"/>
                  </a:lnTo>
                  <a:lnTo>
                    <a:pt x="742789" y="371395"/>
                  </a:lnTo>
                  <a:lnTo>
                    <a:pt x="739895" y="417981"/>
                  </a:lnTo>
                  <a:lnTo>
                    <a:pt x="731446" y="462841"/>
                  </a:lnTo>
                  <a:lnTo>
                    <a:pt x="717790" y="505626"/>
                  </a:lnTo>
                  <a:lnTo>
                    <a:pt x="699274" y="545989"/>
                  </a:lnTo>
                  <a:lnTo>
                    <a:pt x="676247" y="583580"/>
                  </a:lnTo>
                  <a:lnTo>
                    <a:pt x="649057" y="618052"/>
                  </a:lnTo>
                  <a:lnTo>
                    <a:pt x="618052" y="649057"/>
                  </a:lnTo>
                  <a:lnTo>
                    <a:pt x="583580" y="676247"/>
                  </a:lnTo>
                  <a:lnTo>
                    <a:pt x="545989" y="699274"/>
                  </a:lnTo>
                  <a:lnTo>
                    <a:pt x="505627" y="717790"/>
                  </a:lnTo>
                  <a:lnTo>
                    <a:pt x="462842" y="731446"/>
                  </a:lnTo>
                  <a:lnTo>
                    <a:pt x="417982" y="739895"/>
                  </a:lnTo>
                  <a:lnTo>
                    <a:pt x="371395" y="742789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7917111" y="5277194"/>
              <a:ext cx="539750" cy="313690"/>
            </a:xfrm>
            <a:custGeom>
              <a:rect l="l" t="t" r="r" b="b"/>
              <a:pathLst>
                <a:path w="539750" h="313689">
                  <a:moveTo>
                    <a:pt x="89467" y="281173"/>
                  </a:moveTo>
                  <a:lnTo>
                    <a:pt x="51120" y="281173"/>
                  </a:lnTo>
                  <a:lnTo>
                    <a:pt x="64226" y="244632"/>
                  </a:lnTo>
                  <a:lnTo>
                    <a:pt x="57929" y="241956"/>
                  </a:lnTo>
                  <a:lnTo>
                    <a:pt x="53526" y="235736"/>
                  </a:lnTo>
                  <a:lnTo>
                    <a:pt x="53526" y="221324"/>
                  </a:lnTo>
                  <a:lnTo>
                    <a:pt x="57801" y="215258"/>
                  </a:lnTo>
                  <a:lnTo>
                    <a:pt x="63906" y="212492"/>
                  </a:lnTo>
                  <a:lnTo>
                    <a:pt x="63906" y="152860"/>
                  </a:lnTo>
                  <a:lnTo>
                    <a:pt x="0" y="126213"/>
                  </a:lnTo>
                  <a:lnTo>
                    <a:pt x="281186" y="0"/>
                  </a:lnTo>
                  <a:lnTo>
                    <a:pt x="516586" y="116613"/>
                  </a:lnTo>
                  <a:lnTo>
                    <a:pt x="277986" y="116613"/>
                  </a:lnTo>
                  <a:lnTo>
                    <a:pt x="220011" y="125977"/>
                  </a:lnTo>
                  <a:lnTo>
                    <a:pt x="169626" y="146576"/>
                  </a:lnTo>
                  <a:lnTo>
                    <a:pt x="149572" y="158198"/>
                  </a:lnTo>
                  <a:lnTo>
                    <a:pt x="76679" y="158198"/>
                  </a:lnTo>
                  <a:lnTo>
                    <a:pt x="76679" y="212006"/>
                  </a:lnTo>
                  <a:lnTo>
                    <a:pt x="83604" y="214361"/>
                  </a:lnTo>
                  <a:lnTo>
                    <a:pt x="88672" y="220734"/>
                  </a:lnTo>
                  <a:lnTo>
                    <a:pt x="88672" y="236248"/>
                  </a:lnTo>
                  <a:lnTo>
                    <a:pt x="83501" y="242635"/>
                  </a:lnTo>
                  <a:lnTo>
                    <a:pt x="76475" y="244938"/>
                  </a:lnTo>
                  <a:lnTo>
                    <a:pt x="89467" y="281173"/>
                  </a:lnTo>
                  <a:close/>
                </a:path>
                <a:path w="539750" h="313689">
                  <a:moveTo>
                    <a:pt x="417753" y="176540"/>
                  </a:moveTo>
                  <a:lnTo>
                    <a:pt x="407304" y="167176"/>
                  </a:lnTo>
                  <a:lnTo>
                    <a:pt x="378242" y="146576"/>
                  </a:lnTo>
                  <a:lnTo>
                    <a:pt x="333994" y="125977"/>
                  </a:lnTo>
                  <a:lnTo>
                    <a:pt x="277986" y="116613"/>
                  </a:lnTo>
                  <a:lnTo>
                    <a:pt x="516586" y="116613"/>
                  </a:lnTo>
                  <a:lnTo>
                    <a:pt x="539167" y="127799"/>
                  </a:lnTo>
                  <a:lnTo>
                    <a:pt x="417753" y="176540"/>
                  </a:lnTo>
                  <a:close/>
                </a:path>
                <a:path w="539750" h="313689">
                  <a:moveTo>
                    <a:pt x="268399" y="313120"/>
                  </a:moveTo>
                  <a:lnTo>
                    <a:pt x="214032" y="307879"/>
                  </a:lnTo>
                  <a:lnTo>
                    <a:pt x="178536" y="296347"/>
                  </a:lnTo>
                  <a:lnTo>
                    <a:pt x="159214" y="284815"/>
                  </a:lnTo>
                  <a:lnTo>
                    <a:pt x="153372" y="279574"/>
                  </a:lnTo>
                  <a:lnTo>
                    <a:pt x="153372" y="190107"/>
                  </a:lnTo>
                  <a:lnTo>
                    <a:pt x="160885" y="183367"/>
                  </a:lnTo>
                  <a:lnTo>
                    <a:pt x="183524" y="168540"/>
                  </a:lnTo>
                  <a:lnTo>
                    <a:pt x="221441" y="153713"/>
                  </a:lnTo>
                  <a:lnTo>
                    <a:pt x="274786" y="146973"/>
                  </a:lnTo>
                  <a:lnTo>
                    <a:pt x="328131" y="153713"/>
                  </a:lnTo>
                  <a:lnTo>
                    <a:pt x="366047" y="168540"/>
                  </a:lnTo>
                  <a:lnTo>
                    <a:pt x="388687" y="183367"/>
                  </a:lnTo>
                  <a:lnTo>
                    <a:pt x="396199" y="190107"/>
                  </a:lnTo>
                  <a:lnTo>
                    <a:pt x="396199" y="242827"/>
                  </a:lnTo>
                  <a:lnTo>
                    <a:pt x="273187" y="242827"/>
                  </a:lnTo>
                  <a:lnTo>
                    <a:pt x="233388" y="244837"/>
                  </a:lnTo>
                  <a:lnTo>
                    <a:pt x="200890" y="250317"/>
                  </a:lnTo>
                  <a:lnTo>
                    <a:pt x="178980" y="258442"/>
                  </a:lnTo>
                  <a:lnTo>
                    <a:pt x="170946" y="268387"/>
                  </a:lnTo>
                  <a:lnTo>
                    <a:pt x="178980" y="278331"/>
                  </a:lnTo>
                  <a:lnTo>
                    <a:pt x="200890" y="286456"/>
                  </a:lnTo>
                  <a:lnTo>
                    <a:pt x="233388" y="291936"/>
                  </a:lnTo>
                  <a:lnTo>
                    <a:pt x="273187" y="293946"/>
                  </a:lnTo>
                  <a:lnTo>
                    <a:pt x="369586" y="293946"/>
                  </a:lnTo>
                  <a:lnTo>
                    <a:pt x="364649" y="296347"/>
                  </a:lnTo>
                  <a:lnTo>
                    <a:pt x="324762" y="307879"/>
                  </a:lnTo>
                  <a:lnTo>
                    <a:pt x="268399" y="313120"/>
                  </a:lnTo>
                  <a:close/>
                </a:path>
                <a:path w="539750" h="313689">
                  <a:moveTo>
                    <a:pt x="120620" y="176540"/>
                  </a:moveTo>
                  <a:lnTo>
                    <a:pt x="76679" y="158198"/>
                  </a:lnTo>
                  <a:lnTo>
                    <a:pt x="149572" y="158198"/>
                  </a:lnTo>
                  <a:lnTo>
                    <a:pt x="134080" y="167176"/>
                  </a:lnTo>
                  <a:lnTo>
                    <a:pt x="120620" y="176540"/>
                  </a:lnTo>
                  <a:close/>
                </a:path>
                <a:path w="539750" h="313689">
                  <a:moveTo>
                    <a:pt x="369586" y="293946"/>
                  </a:moveTo>
                  <a:lnTo>
                    <a:pt x="273187" y="293946"/>
                  </a:lnTo>
                  <a:lnTo>
                    <a:pt x="312987" y="291936"/>
                  </a:lnTo>
                  <a:lnTo>
                    <a:pt x="345489" y="286456"/>
                  </a:lnTo>
                  <a:lnTo>
                    <a:pt x="367403" y="278331"/>
                  </a:lnTo>
                  <a:lnTo>
                    <a:pt x="375439" y="268387"/>
                  </a:lnTo>
                  <a:lnTo>
                    <a:pt x="367403" y="258442"/>
                  </a:lnTo>
                  <a:lnTo>
                    <a:pt x="345489" y="250317"/>
                  </a:lnTo>
                  <a:lnTo>
                    <a:pt x="312987" y="244837"/>
                  </a:lnTo>
                  <a:lnTo>
                    <a:pt x="273187" y="242827"/>
                  </a:lnTo>
                  <a:lnTo>
                    <a:pt x="396199" y="242827"/>
                  </a:lnTo>
                  <a:lnTo>
                    <a:pt x="396199" y="279574"/>
                  </a:lnTo>
                  <a:lnTo>
                    <a:pt x="388362" y="284815"/>
                  </a:lnTo>
                  <a:lnTo>
                    <a:pt x="369586" y="293946"/>
                  </a:lnTo>
                  <a:close/>
                </a:path>
              </a:pathLst>
            </a:custGeom>
            <a:solidFill>
              <a:srgbClr val="DDED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2" name="object 32"/>
          <p:cNvSpPr txBox="1"/>
          <p:nvPr/>
        </p:nvSpPr>
        <p:spPr>
          <a:xfrm>
            <a:off x="6866908" y="1476433"/>
            <a:ext cx="2501900" cy="10414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信息化水平不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足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890"/>
              </a:spcBef>
            </a:pPr>
            <a:r>
              <a:rPr sz="1500" spc="-5">
                <a:latin typeface="微软雅黑"/>
                <a:cs typeface="微软雅黑"/>
              </a:rPr>
              <a:t>行政管理信息化程度不够，无法实现信息共享和快速响应。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696733" y="4360159"/>
            <a:ext cx="2501900" cy="13328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资源配置不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均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025"/>
              </a:spcBef>
            </a:pPr>
            <a:r>
              <a:rPr sz="1500" spc="-5">
                <a:latin typeface="微软雅黑"/>
                <a:cs typeface="微软雅黑"/>
              </a:rPr>
              <a:t>行政资源在地区、部门间配置不均，造成资源浪费和效率低</a:t>
            </a:r>
            <a:r>
              <a:rPr sz="1500" spc="-25">
                <a:latin typeface="微软雅黑"/>
                <a:cs typeface="微软雅黑"/>
              </a:rPr>
              <a:t>下。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524358" y="4360159"/>
            <a:ext cx="2501900" cy="13328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机构设置不合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理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025"/>
              </a:spcBef>
            </a:pPr>
            <a:r>
              <a:rPr sz="1500" spc="-5">
                <a:latin typeface="微软雅黑"/>
                <a:cs typeface="微软雅黑"/>
              </a:rPr>
              <a:t>当前行政机构设置存在重叠和交叉现象，导致职责不清，管</a:t>
            </a:r>
            <a:r>
              <a:rPr sz="1500" spc="-15">
                <a:latin typeface="微软雅黑"/>
                <a:cs typeface="微软雅黑"/>
              </a:rPr>
              <a:t>理混乱。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2599587" y="1488625"/>
            <a:ext cx="2501900" cy="13036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流程繁琐低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效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795"/>
              </a:spcBef>
            </a:pPr>
            <a:r>
              <a:rPr sz="1500" spc="-5">
                <a:latin typeface="微软雅黑"/>
                <a:cs typeface="微软雅黑"/>
              </a:rPr>
              <a:t>行政流程过于繁琐复杂，审批环节多，时间长，严重影响行</a:t>
            </a:r>
            <a:r>
              <a:rPr sz="1500" spc="-15">
                <a:latin typeface="微软雅黑"/>
                <a:cs typeface="微软雅黑"/>
              </a:rPr>
              <a:t>政效率。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9900598" y="1852615"/>
            <a:ext cx="742950" cy="1681480"/>
            <a:chOff x="9900598" y="1852615"/>
            <a:chExt cx="742950" cy="1681480"/>
          </a:xfrm>
        </p:grpSpPr>
        <p:sp>
          <p:nvSpPr>
            <p:cNvPr id="37" name="object 37"/>
            <p:cNvSpPr/>
            <p:nvPr/>
          </p:nvSpPr>
          <p:spPr>
            <a:xfrm flipH="1">
              <a:off x="10265608" y="2571731"/>
              <a:ext cx="0" cy="962025"/>
            </a:xfrm>
            <a:custGeom>
              <a:rect l="l" t="t" r="r" b="b"/>
              <a:pathLst>
                <a:path h="962025">
                  <a:moveTo>
                    <a:pt x="0" y="0"/>
                  </a:moveTo>
                  <a:lnTo>
                    <a:pt x="0" y="961926"/>
                  </a:lnTo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 flipH="1">
              <a:off x="10265608" y="2571731"/>
              <a:ext cx="0" cy="962025"/>
            </a:xfrm>
            <a:custGeom>
              <a:rect l="l" t="t" r="r" b="b"/>
              <a:pathLst>
                <a:path h="962025">
                  <a:moveTo>
                    <a:pt x="0" y="961926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71A6E6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9900598" y="1852615"/>
              <a:ext cx="742950" cy="742950"/>
            </a:xfrm>
            <a:custGeom>
              <a:rect l="l" t="t" r="r" b="b"/>
              <a:pathLst>
                <a:path w="742950" h="742950">
                  <a:moveTo>
                    <a:pt x="742789" y="371394"/>
                  </a:moveTo>
                  <a:lnTo>
                    <a:pt x="0" y="371394"/>
                  </a:lnTo>
                  <a:lnTo>
                    <a:pt x="2894" y="324807"/>
                  </a:lnTo>
                  <a:lnTo>
                    <a:pt x="11343" y="279947"/>
                  </a:lnTo>
                  <a:lnTo>
                    <a:pt x="25000" y="237161"/>
                  </a:lnTo>
                  <a:lnTo>
                    <a:pt x="43515" y="196799"/>
                  </a:lnTo>
                  <a:lnTo>
                    <a:pt x="66542" y="159208"/>
                  </a:lnTo>
                  <a:lnTo>
                    <a:pt x="93733" y="124736"/>
                  </a:lnTo>
                  <a:lnTo>
                    <a:pt x="124738" y="93731"/>
                  </a:lnTo>
                  <a:lnTo>
                    <a:pt x="159210" y="66541"/>
                  </a:lnTo>
                  <a:lnTo>
                    <a:pt x="196802" y="43514"/>
                  </a:lnTo>
                  <a:lnTo>
                    <a:pt x="237164" y="24998"/>
                  </a:lnTo>
                  <a:lnTo>
                    <a:pt x="279950" y="11342"/>
                  </a:lnTo>
                  <a:lnTo>
                    <a:pt x="324813" y="2893"/>
                  </a:lnTo>
                  <a:lnTo>
                    <a:pt x="371395" y="0"/>
                  </a:lnTo>
                  <a:lnTo>
                    <a:pt x="417982" y="2893"/>
                  </a:lnTo>
                  <a:lnTo>
                    <a:pt x="462842" y="11343"/>
                  </a:lnTo>
                  <a:lnTo>
                    <a:pt x="505627" y="24999"/>
                  </a:lnTo>
                  <a:lnTo>
                    <a:pt x="545989" y="43515"/>
                  </a:lnTo>
                  <a:lnTo>
                    <a:pt x="583580" y="66541"/>
                  </a:lnTo>
                  <a:lnTo>
                    <a:pt x="618052" y="93731"/>
                  </a:lnTo>
                  <a:lnTo>
                    <a:pt x="649057" y="124737"/>
                  </a:lnTo>
                  <a:lnTo>
                    <a:pt x="676247" y="159209"/>
                  </a:lnTo>
                  <a:lnTo>
                    <a:pt x="699274" y="196800"/>
                  </a:lnTo>
                  <a:lnTo>
                    <a:pt x="717790" y="237162"/>
                  </a:lnTo>
                  <a:lnTo>
                    <a:pt x="731446" y="279947"/>
                  </a:lnTo>
                  <a:lnTo>
                    <a:pt x="739895" y="324808"/>
                  </a:lnTo>
                  <a:lnTo>
                    <a:pt x="742789" y="371394"/>
                  </a:lnTo>
                  <a:close/>
                </a:path>
                <a:path w="742950" h="742950">
                  <a:moveTo>
                    <a:pt x="371395" y="742788"/>
                  </a:moveTo>
                  <a:lnTo>
                    <a:pt x="324808" y="739894"/>
                  </a:lnTo>
                  <a:lnTo>
                    <a:pt x="279948" y="731445"/>
                  </a:lnTo>
                  <a:lnTo>
                    <a:pt x="237163" y="717789"/>
                  </a:lnTo>
                  <a:lnTo>
                    <a:pt x="196800" y="699273"/>
                  </a:lnTo>
                  <a:lnTo>
                    <a:pt x="159209" y="676247"/>
                  </a:lnTo>
                  <a:lnTo>
                    <a:pt x="124737" y="649057"/>
                  </a:lnTo>
                  <a:lnTo>
                    <a:pt x="93732" y="618051"/>
                  </a:lnTo>
                  <a:lnTo>
                    <a:pt x="66542" y="583579"/>
                  </a:lnTo>
                  <a:lnTo>
                    <a:pt x="43515" y="545988"/>
                  </a:lnTo>
                  <a:lnTo>
                    <a:pt x="24999" y="505626"/>
                  </a:lnTo>
                  <a:lnTo>
                    <a:pt x="11343" y="462841"/>
                  </a:lnTo>
                  <a:lnTo>
                    <a:pt x="2893" y="417981"/>
                  </a:lnTo>
                  <a:lnTo>
                    <a:pt x="0" y="371394"/>
                  </a:lnTo>
                  <a:lnTo>
                    <a:pt x="742789" y="371394"/>
                  </a:lnTo>
                  <a:lnTo>
                    <a:pt x="739895" y="417981"/>
                  </a:lnTo>
                  <a:lnTo>
                    <a:pt x="731446" y="462841"/>
                  </a:lnTo>
                  <a:lnTo>
                    <a:pt x="717790" y="505626"/>
                  </a:lnTo>
                  <a:lnTo>
                    <a:pt x="699274" y="545988"/>
                  </a:lnTo>
                  <a:lnTo>
                    <a:pt x="676248" y="583579"/>
                  </a:lnTo>
                  <a:lnTo>
                    <a:pt x="649058" y="618052"/>
                  </a:lnTo>
                  <a:lnTo>
                    <a:pt x="618052" y="649057"/>
                  </a:lnTo>
                  <a:lnTo>
                    <a:pt x="583580" y="676247"/>
                  </a:lnTo>
                  <a:lnTo>
                    <a:pt x="545989" y="699274"/>
                  </a:lnTo>
                  <a:lnTo>
                    <a:pt x="505627" y="717789"/>
                  </a:lnTo>
                  <a:lnTo>
                    <a:pt x="462842" y="731446"/>
                  </a:lnTo>
                  <a:lnTo>
                    <a:pt x="417982" y="739895"/>
                  </a:lnTo>
                  <a:lnTo>
                    <a:pt x="371395" y="742788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10075820" y="2064432"/>
              <a:ext cx="384175" cy="335915"/>
            </a:xfrm>
            <a:custGeom>
              <a:rect l="l" t="t" r="r" b="b"/>
              <a:pathLst>
                <a:path w="384175" h="335914">
                  <a:moveTo>
                    <a:pt x="191948" y="143952"/>
                  </a:moveTo>
                  <a:lnTo>
                    <a:pt x="0" y="95968"/>
                  </a:lnTo>
                  <a:lnTo>
                    <a:pt x="0" y="47984"/>
                  </a:lnTo>
                  <a:lnTo>
                    <a:pt x="191948" y="0"/>
                  </a:lnTo>
                  <a:lnTo>
                    <a:pt x="383872" y="47984"/>
                  </a:lnTo>
                  <a:lnTo>
                    <a:pt x="383872" y="95968"/>
                  </a:lnTo>
                  <a:lnTo>
                    <a:pt x="191948" y="143952"/>
                  </a:lnTo>
                  <a:close/>
                </a:path>
                <a:path w="384175" h="335914">
                  <a:moveTo>
                    <a:pt x="191948" y="239920"/>
                  </a:moveTo>
                  <a:lnTo>
                    <a:pt x="0" y="191936"/>
                  </a:lnTo>
                  <a:lnTo>
                    <a:pt x="0" y="143952"/>
                  </a:lnTo>
                  <a:lnTo>
                    <a:pt x="191948" y="191936"/>
                  </a:lnTo>
                  <a:lnTo>
                    <a:pt x="383872" y="191936"/>
                  </a:lnTo>
                  <a:lnTo>
                    <a:pt x="191948" y="239920"/>
                  </a:lnTo>
                  <a:close/>
                </a:path>
                <a:path w="384175" h="335914">
                  <a:moveTo>
                    <a:pt x="383872" y="191936"/>
                  </a:moveTo>
                  <a:lnTo>
                    <a:pt x="191948" y="191936"/>
                  </a:lnTo>
                  <a:lnTo>
                    <a:pt x="383872" y="143952"/>
                  </a:lnTo>
                  <a:lnTo>
                    <a:pt x="383872" y="191936"/>
                  </a:lnTo>
                  <a:close/>
                </a:path>
                <a:path w="384175" h="335914">
                  <a:moveTo>
                    <a:pt x="191948" y="335888"/>
                  </a:moveTo>
                  <a:lnTo>
                    <a:pt x="0" y="287904"/>
                  </a:lnTo>
                  <a:lnTo>
                    <a:pt x="0" y="239920"/>
                  </a:lnTo>
                  <a:lnTo>
                    <a:pt x="191948" y="287904"/>
                  </a:lnTo>
                  <a:lnTo>
                    <a:pt x="383872" y="287904"/>
                  </a:lnTo>
                  <a:lnTo>
                    <a:pt x="191948" y="335888"/>
                  </a:lnTo>
                  <a:close/>
                </a:path>
                <a:path w="384175" h="335914">
                  <a:moveTo>
                    <a:pt x="383872" y="287904"/>
                  </a:moveTo>
                  <a:lnTo>
                    <a:pt x="191948" y="287904"/>
                  </a:lnTo>
                  <a:lnTo>
                    <a:pt x="383872" y="239920"/>
                  </a:lnTo>
                  <a:lnTo>
                    <a:pt x="383872" y="287904"/>
                  </a:lnTo>
                  <a:close/>
                </a:path>
              </a:pathLst>
            </a:custGeom>
            <a:solidFill>
              <a:srgbClr val="DDED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1" name="object 4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2" name="object 4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62" name="object 6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行政管理现状及问题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66383" y="2032094"/>
            <a:ext cx="105854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6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568699" y="3617479"/>
            <a:ext cx="5054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>
                <a:solidFill>
                  <a:srgbClr val="000000"/>
                </a:solidFill>
              </a:rPr>
              <a:t>行政管理可行性方案概述</a:t>
            </a:r>
            <a:endParaRPr sz="3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3490F4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目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标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本方案旨在通过优化行政管理流程、提高管理效率、降低管理成本，为组织提供更加高效、便捷的行</a:t>
            </a:r>
            <a:r>
              <a:rPr sz="1350" spc="-10">
                <a:latin typeface="微软雅黑"/>
                <a:cs typeface="微软雅黑"/>
              </a:rPr>
              <a:t>政管理服务。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89281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原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则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1350" spc="-5">
                <a:latin typeface="微软雅黑"/>
                <a:cs typeface="微软雅黑"/>
              </a:rPr>
              <a:t>本方案遵循科学性、合理性、可操作性的原则，结合组织实际情况，制定切实可行的行政管理措施。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3490F4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方案目标和原则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473200"/>
            <a:ext cx="12193270" cy="4375785"/>
            <a:chOff x="0" y="1473200"/>
            <a:chExt cx="12193270" cy="437578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473200"/>
              <a:ext cx="12192000" cy="437134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7868425" y="4586930"/>
              <a:ext cx="4324985" cy="1261745"/>
            </a:xfrm>
            <a:custGeom>
              <a:rect l="l" t="t" r="r" b="b"/>
              <a:pathLst>
                <a:path w="4324984" h="1261745">
                  <a:moveTo>
                    <a:pt x="4324774" y="1261658"/>
                  </a:moveTo>
                  <a:lnTo>
                    <a:pt x="0" y="1261658"/>
                  </a:lnTo>
                  <a:lnTo>
                    <a:pt x="0" y="0"/>
                  </a:lnTo>
                  <a:lnTo>
                    <a:pt x="4324774" y="0"/>
                  </a:lnTo>
                  <a:lnTo>
                    <a:pt x="4324774" y="1261658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865026" y="4586930"/>
              <a:ext cx="1003935" cy="1261745"/>
            </a:xfrm>
            <a:custGeom>
              <a:rect l="l" t="t" r="r" b="b"/>
              <a:pathLst>
                <a:path w="1003934" h="1261745">
                  <a:moveTo>
                    <a:pt x="1003398" y="1261658"/>
                  </a:moveTo>
                  <a:lnTo>
                    <a:pt x="0" y="1261658"/>
                  </a:lnTo>
                  <a:lnTo>
                    <a:pt x="0" y="0"/>
                  </a:lnTo>
                  <a:lnTo>
                    <a:pt x="1003398" y="0"/>
                  </a:lnTo>
                  <a:lnTo>
                    <a:pt x="1003398" y="1261658"/>
                  </a:lnTo>
                  <a:close/>
                </a:path>
              </a:pathLst>
            </a:custGeom>
            <a:solidFill>
              <a:srgbClr val="08478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8075013" y="4569552"/>
            <a:ext cx="3829050" cy="548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indent="-202565">
              <a:lnSpc>
                <a:spcPts val="1435"/>
              </a:lnSpc>
              <a:spcBef>
                <a:spcPts val="100"/>
              </a:spcBef>
              <a:buSzPct val="103703"/>
              <a:buFont typeface="Arial"/>
              <a:buChar char="•"/>
              <a:tabLst>
                <a:tab pos="215265"/>
                <a:tab pos="215900"/>
              </a:tabLst>
            </a:pPr>
            <a:r>
              <a:rPr sz="1350" spc="-5">
                <a:solidFill>
                  <a:srgbClr val="FFFDFD"/>
                </a:solidFill>
                <a:latin typeface="微软雅黑"/>
                <a:cs typeface="微软雅黑"/>
              </a:rPr>
              <a:t>内容：本方案包括行政组织架构优化、行政流程</a:t>
            </a:r>
            <a:endParaRPr sz="1350">
              <a:latin typeface="微软雅黑"/>
              <a:cs typeface="微软雅黑"/>
            </a:endParaRPr>
          </a:p>
          <a:p>
            <a:pPr marL="215900" marR="5080">
              <a:lnSpc>
                <a:spcPct val="77000"/>
              </a:lnSpc>
              <a:spcBef>
                <a:spcPts val="185"/>
              </a:spcBef>
            </a:pPr>
            <a:r>
              <a:rPr sz="1350" spc="-5">
                <a:solidFill>
                  <a:srgbClr val="FFFDFD"/>
                </a:solidFill>
                <a:latin typeface="微软雅黑"/>
                <a:cs typeface="微软雅黑"/>
              </a:rPr>
              <a:t>再造、行政人员素质提升、行政信息化建设等多</a:t>
            </a:r>
            <a:r>
              <a:rPr sz="1350" spc="-15">
                <a:solidFill>
                  <a:srgbClr val="FFFDFD"/>
                </a:solidFill>
                <a:latin typeface="微软雅黑"/>
                <a:cs typeface="微软雅黑"/>
              </a:rPr>
              <a:t>个方面。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方案内容和步骤</a:t>
            </a:r>
          </a:p>
        </p:txBody>
      </p:sp>
      <p:sp>
        <p:nvSpPr>
          <p:cNvPr id="29" name="object 29"/>
          <p:cNvSpPr/>
          <p:nvPr/>
        </p:nvSpPr>
        <p:spPr>
          <a:xfrm>
            <a:off x="7084983" y="5006452"/>
            <a:ext cx="563880" cy="422909"/>
          </a:xfrm>
          <a:custGeom>
            <a:rect l="l" t="t" r="r" b="b"/>
            <a:pathLst>
              <a:path w="563879" h="422909">
                <a:moveTo>
                  <a:pt x="281672" y="201745"/>
                </a:moveTo>
                <a:lnTo>
                  <a:pt x="0" y="68781"/>
                </a:lnTo>
                <a:lnTo>
                  <a:pt x="0" y="0"/>
                </a:lnTo>
                <a:lnTo>
                  <a:pt x="563485" y="0"/>
                </a:lnTo>
                <a:lnTo>
                  <a:pt x="563485" y="68991"/>
                </a:lnTo>
                <a:lnTo>
                  <a:pt x="281672" y="201745"/>
                </a:lnTo>
                <a:close/>
              </a:path>
              <a:path w="563879" h="422909">
                <a:moveTo>
                  <a:pt x="563485" y="422614"/>
                </a:moveTo>
                <a:lnTo>
                  <a:pt x="0" y="422614"/>
                </a:lnTo>
                <a:lnTo>
                  <a:pt x="0" y="146506"/>
                </a:lnTo>
                <a:lnTo>
                  <a:pt x="281813" y="279611"/>
                </a:lnTo>
                <a:lnTo>
                  <a:pt x="563485" y="279611"/>
                </a:lnTo>
                <a:lnTo>
                  <a:pt x="563485" y="422614"/>
                </a:lnTo>
                <a:close/>
              </a:path>
              <a:path w="563879" h="422909">
                <a:moveTo>
                  <a:pt x="563485" y="279611"/>
                </a:moveTo>
                <a:lnTo>
                  <a:pt x="281813" y="279611"/>
                </a:lnTo>
                <a:lnTo>
                  <a:pt x="563485" y="146929"/>
                </a:lnTo>
                <a:lnTo>
                  <a:pt x="563485" y="27961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789746" y="1388509"/>
            <a:ext cx="8008620" cy="1268095"/>
          </a:xfrm>
          <a:prstGeom prst="rect">
            <a:avLst/>
          </a:prstGeom>
          <a:solidFill>
            <a:srgbClr val="3490F4"/>
          </a:solidFill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Times New Roman"/>
              <a:cs typeface="Times New Roman"/>
            </a:endParaRPr>
          </a:p>
          <a:p>
            <a:pPr marL="791210">
              <a:lnSpc>
                <a:spcPct val="100000"/>
              </a:lnSpc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步骤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91031" y="3030193"/>
            <a:ext cx="8008620" cy="1268095"/>
          </a:xfrm>
          <a:prstGeom prst="rect">
            <a:avLst/>
          </a:prstGeom>
          <a:solidFill>
            <a:srgbClr val="71A6E6"/>
          </a:solidFill>
        </p:spPr>
        <p:txBody>
          <a:bodyPr vert="horz" wrap="square" lIns="0" tIns="508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0"/>
              </a:spcBef>
            </a:pPr>
            <a:endParaRPr sz="2550">
              <a:latin typeface="Times New Roman"/>
              <a:cs typeface="Times New Roman"/>
            </a:endParaRPr>
          </a:p>
          <a:p>
            <a:pPr marL="266700">
              <a:lnSpc>
                <a:spcPct val="100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对现有行政管理体系进行全面梳理和分析，找出存在的问题和不足之处。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33400" y="1384300"/>
            <a:ext cx="2256056" cy="126796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9486900" y="3035300"/>
            <a:ext cx="2256056" cy="1267968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795409" y="4664094"/>
            <a:ext cx="8008620" cy="1268095"/>
          </a:xfrm>
          <a:prstGeom prst="rect">
            <a:avLst/>
          </a:prstGeom>
          <a:solidFill>
            <a:srgbClr val="3490F4"/>
          </a:solidFill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150">
              <a:latin typeface="Times New Roman"/>
              <a:cs typeface="Times New Roman"/>
            </a:endParaRPr>
          </a:p>
          <a:p>
            <a:pPr marL="791210" marR="350520">
              <a:lnSpc>
                <a:spcPct val="12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制定针对性的优化措施，包括调整行政组织架构、优化行政流程、提高行政人员素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质等。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546100" y="4660900"/>
            <a:ext cx="2256056" cy="1267967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方案内容和步骤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556" y="1559287"/>
            <a:ext cx="4492828" cy="449282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57079" y="1431615"/>
            <a:ext cx="1511935" cy="1374140"/>
          </a:xfrm>
          <a:custGeom>
            <a:rect l="l" t="t" r="r" b="b"/>
            <a:pathLst>
              <a:path w="1511935" h="1374139">
                <a:moveTo>
                  <a:pt x="1511760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8" y="76327"/>
                </a:lnTo>
                <a:lnTo>
                  <a:pt x="1506989" y="119262"/>
                </a:lnTo>
                <a:lnTo>
                  <a:pt x="1511760" y="171737"/>
                </a:lnTo>
                <a:lnTo>
                  <a:pt x="1511760" y="1373901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9110" y="3161277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0"/>
                </a:moveTo>
                <a:lnTo>
                  <a:pt x="171737" y="1373900"/>
                </a:lnTo>
                <a:lnTo>
                  <a:pt x="119262" y="1369130"/>
                </a:lnTo>
                <a:lnTo>
                  <a:pt x="76327" y="1354818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0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75049" y="4866556"/>
            <a:ext cx="1511935" cy="1374140"/>
          </a:xfrm>
          <a:custGeom>
            <a:rect l="l" t="t" r="r" b="b"/>
            <a:pathLst>
              <a:path w="1511935" h="1374139">
                <a:moveTo>
                  <a:pt x="1511760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8" y="76327"/>
                </a:lnTo>
                <a:lnTo>
                  <a:pt x="1506989" y="119262"/>
                </a:lnTo>
                <a:lnTo>
                  <a:pt x="1511760" y="171737"/>
                </a:lnTo>
                <a:lnTo>
                  <a:pt x="1511760" y="1373901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1061345" y="1689877"/>
            <a:ext cx="508000" cy="43408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5750">
              <a:latin typeface="微软雅黑"/>
              <a:cs typeface="微软雅黑"/>
            </a:endParaRPr>
          </a:p>
          <a:p>
            <a:pPr marL="19050">
              <a:lnSpc>
                <a:spcPct val="100000"/>
              </a:lnSpc>
              <a:spcBef>
                <a:spcPts val="6720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endParaRPr sz="5750">
              <a:latin typeface="微软雅黑"/>
              <a:cs typeface="微软雅黑"/>
            </a:endParaRPr>
          </a:p>
          <a:p>
            <a:pPr marL="42545">
              <a:lnSpc>
                <a:spcPct val="100000"/>
              </a:lnSpc>
              <a:spcBef>
                <a:spcPts val="65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331085" y="1588305"/>
            <a:ext cx="421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完善行政管理制度，确保各项措施得到有效执行。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31085" y="3291832"/>
            <a:ext cx="421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加强行政信息化建设，提高行政管理效率和质量。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31085" y="4908946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定期对行政管理工作进行评估和改进，不断完善和优化行政管理方案。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方案内容和步骤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66383" y="2032094"/>
            <a:ext cx="105854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6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254499" y="3617479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000000"/>
                </a:solidFill>
              </a:rPr>
              <a:t>组织架构优化方案</a:t>
            </a:r>
            <a:endParaRPr sz="3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168900" cy="1081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5">
                <a:solidFill>
                  <a:srgbClr val="3490F4"/>
                </a:solidFill>
                <a:latin typeface="微软雅黑"/>
                <a:cs typeface="微软雅黑"/>
              </a:rPr>
              <a:t>对现有组织架构的评估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985"/>
              </a:spcBef>
            </a:pPr>
            <a:r>
              <a:rPr sz="1500" spc="-5">
                <a:latin typeface="微软雅黑"/>
                <a:cs typeface="微软雅黑"/>
              </a:rPr>
              <a:t>虽然现有组织架构在一定程度上满足了企业运营需求，但在应对市场变化和实现战略目标方面存在明显不足。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1689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3490F4"/>
                </a:solidFill>
                <a:latin typeface="微软雅黑"/>
                <a:cs typeface="微软雅黑"/>
              </a:rPr>
              <a:t>现有组织架构概述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latin typeface="微软雅黑"/>
                <a:cs typeface="微软雅黑"/>
              </a:rPr>
              <a:t>当前组织架构以职能型为主，各部门相对独立，但存在沟通不畅、资源分配不均等问题。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1689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3490F4"/>
                </a:solidFill>
                <a:latin typeface="微软雅黑"/>
                <a:cs typeface="微软雅黑"/>
              </a:rPr>
              <a:t>存在的问题和挑战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latin typeface="微软雅黑"/>
                <a:cs typeface="微软雅黑"/>
              </a:rPr>
              <a:t>部门间协作不足，导致工作效率低下；资源分配不合理，部分部门资源过剩，而另一些部门则资源紧张。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现有组织架构分析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84396" y="3092027"/>
            <a:ext cx="4787900" cy="8070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优化原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则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latin typeface="微软雅黑"/>
                <a:cs typeface="微软雅黑"/>
              </a:rPr>
              <a:t>以企业战略为导向，强化跨部门协作，提高组织灵活性。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084396" y="4744683"/>
            <a:ext cx="5168900" cy="10814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优化后的组织架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构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05"/>
              </a:spcBef>
            </a:pPr>
            <a:r>
              <a:rPr sz="1500">
                <a:latin typeface="微软雅黑"/>
                <a:cs typeface="微软雅黑"/>
              </a:rPr>
              <a:t>采用矩阵式组织架构，加强横向协作，设立项目管理办公室</a:t>
            </a:r>
            <a:r>
              <a:rPr sz="1500" spc="-50">
                <a:latin typeface="微软雅黑"/>
                <a:cs typeface="微软雅黑"/>
              </a:rPr>
              <a:t>（ </a:t>
            </a:r>
            <a:r>
              <a:rPr sz="1500" spc="-10">
                <a:latin typeface="微软雅黑"/>
                <a:cs typeface="微软雅黑"/>
              </a:rPr>
              <a:t>PMO）</a:t>
            </a:r>
            <a:r>
              <a:rPr sz="1500" spc="-5">
                <a:latin typeface="微软雅黑"/>
                <a:cs typeface="微软雅黑"/>
              </a:rPr>
              <a:t>统筹协调各部门资源。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84396" y="1443387"/>
            <a:ext cx="5359400" cy="8070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优化目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标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latin typeface="微软雅黑"/>
                <a:cs typeface="微软雅黑"/>
              </a:rPr>
              <a:t>提高组织整体运营效率，加强部门间协作，实现资源优化配置。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优化后组织架构设计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50939" y="1500213"/>
            <a:ext cx="1609725" cy="1609725"/>
          </a:xfrm>
          <a:custGeom>
            <a:rect l="l" t="t" r="r" b="b"/>
            <a:pathLst>
              <a:path w="1609725" h="1609725">
                <a:moveTo>
                  <a:pt x="804670" y="1609344"/>
                </a:moveTo>
                <a:lnTo>
                  <a:pt x="757390" y="1607977"/>
                </a:lnTo>
                <a:lnTo>
                  <a:pt x="710829" y="1603930"/>
                </a:lnTo>
                <a:lnTo>
                  <a:pt x="665062" y="1597276"/>
                </a:lnTo>
                <a:lnTo>
                  <a:pt x="620167" y="1588092"/>
                </a:lnTo>
                <a:lnTo>
                  <a:pt x="576217" y="1576452"/>
                </a:lnTo>
                <a:lnTo>
                  <a:pt x="533288" y="1562432"/>
                </a:lnTo>
                <a:lnTo>
                  <a:pt x="491456" y="1546108"/>
                </a:lnTo>
                <a:lnTo>
                  <a:pt x="450796" y="1527556"/>
                </a:lnTo>
                <a:lnTo>
                  <a:pt x="411384" y="1506850"/>
                </a:lnTo>
                <a:lnTo>
                  <a:pt x="373295" y="1484066"/>
                </a:lnTo>
                <a:lnTo>
                  <a:pt x="336605" y="1459279"/>
                </a:lnTo>
                <a:lnTo>
                  <a:pt x="301389" y="1432566"/>
                </a:lnTo>
                <a:lnTo>
                  <a:pt x="267722" y="1404001"/>
                </a:lnTo>
                <a:lnTo>
                  <a:pt x="235681" y="1373661"/>
                </a:lnTo>
                <a:lnTo>
                  <a:pt x="205340" y="1341619"/>
                </a:lnTo>
                <a:lnTo>
                  <a:pt x="176775" y="1307953"/>
                </a:lnTo>
                <a:lnTo>
                  <a:pt x="150062" y="1272737"/>
                </a:lnTo>
                <a:lnTo>
                  <a:pt x="125276" y="1236047"/>
                </a:lnTo>
                <a:lnTo>
                  <a:pt x="102492" y="1197958"/>
                </a:lnTo>
                <a:lnTo>
                  <a:pt x="81786" y="1158546"/>
                </a:lnTo>
                <a:lnTo>
                  <a:pt x="63233" y="1117886"/>
                </a:lnTo>
                <a:lnTo>
                  <a:pt x="46909" y="1076054"/>
                </a:lnTo>
                <a:lnTo>
                  <a:pt x="32890" y="1033126"/>
                </a:lnTo>
                <a:lnTo>
                  <a:pt x="21250" y="989175"/>
                </a:lnTo>
                <a:lnTo>
                  <a:pt x="12065" y="944280"/>
                </a:lnTo>
                <a:lnTo>
                  <a:pt x="5412" y="898513"/>
                </a:lnTo>
                <a:lnTo>
                  <a:pt x="1364" y="851952"/>
                </a:lnTo>
                <a:lnTo>
                  <a:pt x="0" y="804671"/>
                </a:lnTo>
                <a:lnTo>
                  <a:pt x="1365" y="757391"/>
                </a:lnTo>
                <a:lnTo>
                  <a:pt x="5413" y="710829"/>
                </a:lnTo>
                <a:lnTo>
                  <a:pt x="12067" y="665063"/>
                </a:lnTo>
                <a:lnTo>
                  <a:pt x="21252" y="620167"/>
                </a:lnTo>
                <a:lnTo>
                  <a:pt x="32891" y="576217"/>
                </a:lnTo>
                <a:lnTo>
                  <a:pt x="46911" y="533288"/>
                </a:lnTo>
                <a:lnTo>
                  <a:pt x="63235" y="491456"/>
                </a:lnTo>
                <a:lnTo>
                  <a:pt x="81788" y="450796"/>
                </a:lnTo>
                <a:lnTo>
                  <a:pt x="102494" y="411384"/>
                </a:lnTo>
                <a:lnTo>
                  <a:pt x="125278" y="373296"/>
                </a:lnTo>
                <a:lnTo>
                  <a:pt x="150064" y="336605"/>
                </a:lnTo>
                <a:lnTo>
                  <a:pt x="176778" y="301389"/>
                </a:lnTo>
                <a:lnTo>
                  <a:pt x="205342" y="267723"/>
                </a:lnTo>
                <a:lnTo>
                  <a:pt x="235683" y="235682"/>
                </a:lnTo>
                <a:lnTo>
                  <a:pt x="267725" y="205341"/>
                </a:lnTo>
                <a:lnTo>
                  <a:pt x="301391" y="176776"/>
                </a:lnTo>
                <a:lnTo>
                  <a:pt x="336607" y="150063"/>
                </a:lnTo>
                <a:lnTo>
                  <a:pt x="373297" y="125277"/>
                </a:lnTo>
                <a:lnTo>
                  <a:pt x="411386" y="102493"/>
                </a:lnTo>
                <a:lnTo>
                  <a:pt x="450798" y="81787"/>
                </a:lnTo>
                <a:lnTo>
                  <a:pt x="491458" y="63234"/>
                </a:lnTo>
                <a:lnTo>
                  <a:pt x="533290" y="46910"/>
                </a:lnTo>
                <a:lnTo>
                  <a:pt x="576219" y="32891"/>
                </a:lnTo>
                <a:lnTo>
                  <a:pt x="620169" y="21251"/>
                </a:lnTo>
                <a:lnTo>
                  <a:pt x="665065" y="12067"/>
                </a:lnTo>
                <a:lnTo>
                  <a:pt x="710831" y="5413"/>
                </a:lnTo>
                <a:lnTo>
                  <a:pt x="757391" y="1365"/>
                </a:lnTo>
                <a:lnTo>
                  <a:pt x="804671" y="0"/>
                </a:lnTo>
                <a:lnTo>
                  <a:pt x="851950" y="1366"/>
                </a:lnTo>
                <a:lnTo>
                  <a:pt x="898511" y="5413"/>
                </a:lnTo>
                <a:lnTo>
                  <a:pt x="944278" y="12067"/>
                </a:lnTo>
                <a:lnTo>
                  <a:pt x="989174" y="21252"/>
                </a:lnTo>
                <a:lnTo>
                  <a:pt x="1033124" y="32891"/>
                </a:lnTo>
                <a:lnTo>
                  <a:pt x="1076053" y="46911"/>
                </a:lnTo>
                <a:lnTo>
                  <a:pt x="1117885" y="63235"/>
                </a:lnTo>
                <a:lnTo>
                  <a:pt x="1158545" y="81788"/>
                </a:lnTo>
                <a:lnTo>
                  <a:pt x="1197957" y="102494"/>
                </a:lnTo>
                <a:lnTo>
                  <a:pt x="1236045" y="125278"/>
                </a:lnTo>
                <a:lnTo>
                  <a:pt x="1272736" y="150064"/>
                </a:lnTo>
                <a:lnTo>
                  <a:pt x="1307952" y="176777"/>
                </a:lnTo>
                <a:lnTo>
                  <a:pt x="1341618" y="205342"/>
                </a:lnTo>
                <a:lnTo>
                  <a:pt x="1373659" y="235683"/>
                </a:lnTo>
                <a:lnTo>
                  <a:pt x="1404000" y="267724"/>
                </a:lnTo>
                <a:lnTo>
                  <a:pt x="1432565" y="301391"/>
                </a:lnTo>
                <a:lnTo>
                  <a:pt x="1459278" y="336607"/>
                </a:lnTo>
                <a:lnTo>
                  <a:pt x="1484064" y="373297"/>
                </a:lnTo>
                <a:lnTo>
                  <a:pt x="1506848" y="411386"/>
                </a:lnTo>
                <a:lnTo>
                  <a:pt x="1527554" y="450798"/>
                </a:lnTo>
                <a:lnTo>
                  <a:pt x="1546107" y="491457"/>
                </a:lnTo>
                <a:lnTo>
                  <a:pt x="1562431" y="533289"/>
                </a:lnTo>
                <a:lnTo>
                  <a:pt x="1576450" y="576218"/>
                </a:lnTo>
                <a:lnTo>
                  <a:pt x="1588090" y="620168"/>
                </a:lnTo>
                <a:lnTo>
                  <a:pt x="1597274" y="665064"/>
                </a:lnTo>
                <a:lnTo>
                  <a:pt x="1603928" y="710830"/>
                </a:lnTo>
                <a:lnTo>
                  <a:pt x="1607976" y="757391"/>
                </a:lnTo>
                <a:lnTo>
                  <a:pt x="1609342" y="804672"/>
                </a:lnTo>
                <a:lnTo>
                  <a:pt x="1607976" y="851953"/>
                </a:lnTo>
                <a:lnTo>
                  <a:pt x="1603928" y="898514"/>
                </a:lnTo>
                <a:lnTo>
                  <a:pt x="1597274" y="944280"/>
                </a:lnTo>
                <a:lnTo>
                  <a:pt x="1588090" y="989176"/>
                </a:lnTo>
                <a:lnTo>
                  <a:pt x="1576450" y="1033126"/>
                </a:lnTo>
                <a:lnTo>
                  <a:pt x="1562430" y="1076055"/>
                </a:lnTo>
                <a:lnTo>
                  <a:pt x="1546107" y="1117887"/>
                </a:lnTo>
                <a:lnTo>
                  <a:pt x="1527554" y="1158546"/>
                </a:lnTo>
                <a:lnTo>
                  <a:pt x="1506848" y="1197958"/>
                </a:lnTo>
                <a:lnTo>
                  <a:pt x="1484064" y="1236047"/>
                </a:lnTo>
                <a:lnTo>
                  <a:pt x="1459278" y="1272737"/>
                </a:lnTo>
                <a:lnTo>
                  <a:pt x="1432564" y="1307953"/>
                </a:lnTo>
                <a:lnTo>
                  <a:pt x="1403999" y="1341620"/>
                </a:lnTo>
                <a:lnTo>
                  <a:pt x="1373659" y="1373661"/>
                </a:lnTo>
                <a:lnTo>
                  <a:pt x="1341617" y="1404002"/>
                </a:lnTo>
                <a:lnTo>
                  <a:pt x="1307951" y="1432566"/>
                </a:lnTo>
                <a:lnTo>
                  <a:pt x="1272735" y="1459280"/>
                </a:lnTo>
                <a:lnTo>
                  <a:pt x="1236045" y="1484066"/>
                </a:lnTo>
                <a:lnTo>
                  <a:pt x="1197956" y="1506850"/>
                </a:lnTo>
                <a:lnTo>
                  <a:pt x="1158544" y="1527556"/>
                </a:lnTo>
                <a:lnTo>
                  <a:pt x="1117885" y="1546108"/>
                </a:lnTo>
                <a:lnTo>
                  <a:pt x="1076053" y="1562432"/>
                </a:lnTo>
                <a:lnTo>
                  <a:pt x="1033124" y="1576452"/>
                </a:lnTo>
                <a:lnTo>
                  <a:pt x="989174" y="1588092"/>
                </a:lnTo>
                <a:lnTo>
                  <a:pt x="944278" y="1597276"/>
                </a:lnTo>
                <a:lnTo>
                  <a:pt x="898512" y="1603930"/>
                </a:lnTo>
                <a:lnTo>
                  <a:pt x="851951" y="1607978"/>
                </a:lnTo>
                <a:lnTo>
                  <a:pt x="804670" y="1609344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085170" y="1500213"/>
            <a:ext cx="1609725" cy="1609725"/>
          </a:xfrm>
          <a:custGeom>
            <a:rect l="l" t="t" r="r" b="b"/>
            <a:pathLst>
              <a:path w="1609725" h="1609725">
                <a:moveTo>
                  <a:pt x="804670" y="1609344"/>
                </a:moveTo>
                <a:lnTo>
                  <a:pt x="757390" y="1607977"/>
                </a:lnTo>
                <a:lnTo>
                  <a:pt x="710829" y="1603930"/>
                </a:lnTo>
                <a:lnTo>
                  <a:pt x="665063" y="1597276"/>
                </a:lnTo>
                <a:lnTo>
                  <a:pt x="620167" y="1588092"/>
                </a:lnTo>
                <a:lnTo>
                  <a:pt x="576217" y="1576452"/>
                </a:lnTo>
                <a:lnTo>
                  <a:pt x="533288" y="1562432"/>
                </a:lnTo>
                <a:lnTo>
                  <a:pt x="491456" y="1546108"/>
                </a:lnTo>
                <a:lnTo>
                  <a:pt x="450796" y="1527556"/>
                </a:lnTo>
                <a:lnTo>
                  <a:pt x="411384" y="1506850"/>
                </a:lnTo>
                <a:lnTo>
                  <a:pt x="373296" y="1484066"/>
                </a:lnTo>
                <a:lnTo>
                  <a:pt x="336605" y="1459279"/>
                </a:lnTo>
                <a:lnTo>
                  <a:pt x="301389" y="1432566"/>
                </a:lnTo>
                <a:lnTo>
                  <a:pt x="267723" y="1404001"/>
                </a:lnTo>
                <a:lnTo>
                  <a:pt x="235682" y="1373661"/>
                </a:lnTo>
                <a:lnTo>
                  <a:pt x="205341" y="1341619"/>
                </a:lnTo>
                <a:lnTo>
                  <a:pt x="176776" y="1307953"/>
                </a:lnTo>
                <a:lnTo>
                  <a:pt x="150063" y="1272737"/>
                </a:lnTo>
                <a:lnTo>
                  <a:pt x="125276" y="1236047"/>
                </a:lnTo>
                <a:lnTo>
                  <a:pt x="102492" y="1197958"/>
                </a:lnTo>
                <a:lnTo>
                  <a:pt x="81786" y="1158546"/>
                </a:lnTo>
                <a:lnTo>
                  <a:pt x="63234" y="1117886"/>
                </a:lnTo>
                <a:lnTo>
                  <a:pt x="46910" y="1076054"/>
                </a:lnTo>
                <a:lnTo>
                  <a:pt x="32890" y="1033126"/>
                </a:lnTo>
                <a:lnTo>
                  <a:pt x="21250" y="989175"/>
                </a:lnTo>
                <a:lnTo>
                  <a:pt x="12066" y="944280"/>
                </a:lnTo>
                <a:lnTo>
                  <a:pt x="5412" y="898513"/>
                </a:lnTo>
                <a:lnTo>
                  <a:pt x="1364" y="851952"/>
                </a:lnTo>
                <a:lnTo>
                  <a:pt x="0" y="804671"/>
                </a:lnTo>
                <a:lnTo>
                  <a:pt x="1366" y="757391"/>
                </a:lnTo>
                <a:lnTo>
                  <a:pt x="5413" y="710829"/>
                </a:lnTo>
                <a:lnTo>
                  <a:pt x="12067" y="665063"/>
                </a:lnTo>
                <a:lnTo>
                  <a:pt x="21252" y="620167"/>
                </a:lnTo>
                <a:lnTo>
                  <a:pt x="32891" y="576217"/>
                </a:lnTo>
                <a:lnTo>
                  <a:pt x="46911" y="533288"/>
                </a:lnTo>
                <a:lnTo>
                  <a:pt x="63235" y="491456"/>
                </a:lnTo>
                <a:lnTo>
                  <a:pt x="81788" y="450796"/>
                </a:lnTo>
                <a:lnTo>
                  <a:pt x="102494" y="411384"/>
                </a:lnTo>
                <a:lnTo>
                  <a:pt x="125278" y="373296"/>
                </a:lnTo>
                <a:lnTo>
                  <a:pt x="150064" y="336605"/>
                </a:lnTo>
                <a:lnTo>
                  <a:pt x="176778" y="301389"/>
                </a:lnTo>
                <a:lnTo>
                  <a:pt x="205342" y="267723"/>
                </a:lnTo>
                <a:lnTo>
                  <a:pt x="235683" y="235682"/>
                </a:lnTo>
                <a:lnTo>
                  <a:pt x="267725" y="205341"/>
                </a:lnTo>
                <a:lnTo>
                  <a:pt x="301391" y="176776"/>
                </a:lnTo>
                <a:lnTo>
                  <a:pt x="336607" y="150063"/>
                </a:lnTo>
                <a:lnTo>
                  <a:pt x="373297" y="125277"/>
                </a:lnTo>
                <a:lnTo>
                  <a:pt x="411386" y="102493"/>
                </a:lnTo>
                <a:lnTo>
                  <a:pt x="450798" y="81787"/>
                </a:lnTo>
                <a:lnTo>
                  <a:pt x="491458" y="63234"/>
                </a:lnTo>
                <a:lnTo>
                  <a:pt x="533290" y="46910"/>
                </a:lnTo>
                <a:lnTo>
                  <a:pt x="576219" y="32891"/>
                </a:lnTo>
                <a:lnTo>
                  <a:pt x="620169" y="21251"/>
                </a:lnTo>
                <a:lnTo>
                  <a:pt x="665065" y="12067"/>
                </a:lnTo>
                <a:lnTo>
                  <a:pt x="710831" y="5413"/>
                </a:lnTo>
                <a:lnTo>
                  <a:pt x="757391" y="1365"/>
                </a:lnTo>
                <a:lnTo>
                  <a:pt x="804671" y="0"/>
                </a:lnTo>
                <a:lnTo>
                  <a:pt x="851950" y="1366"/>
                </a:lnTo>
                <a:lnTo>
                  <a:pt x="898512" y="5413"/>
                </a:lnTo>
                <a:lnTo>
                  <a:pt x="944279" y="12067"/>
                </a:lnTo>
                <a:lnTo>
                  <a:pt x="989175" y="21252"/>
                </a:lnTo>
                <a:lnTo>
                  <a:pt x="1033125" y="32891"/>
                </a:lnTo>
                <a:lnTo>
                  <a:pt x="1076053" y="46911"/>
                </a:lnTo>
                <a:lnTo>
                  <a:pt x="1117885" y="63235"/>
                </a:lnTo>
                <a:lnTo>
                  <a:pt x="1158545" y="81788"/>
                </a:lnTo>
                <a:lnTo>
                  <a:pt x="1197957" y="102494"/>
                </a:lnTo>
                <a:lnTo>
                  <a:pt x="1236046" y="125278"/>
                </a:lnTo>
                <a:lnTo>
                  <a:pt x="1272736" y="150064"/>
                </a:lnTo>
                <a:lnTo>
                  <a:pt x="1307952" y="176777"/>
                </a:lnTo>
                <a:lnTo>
                  <a:pt x="1341618" y="205342"/>
                </a:lnTo>
                <a:lnTo>
                  <a:pt x="1373660" y="235683"/>
                </a:lnTo>
                <a:lnTo>
                  <a:pt x="1404000" y="267724"/>
                </a:lnTo>
                <a:lnTo>
                  <a:pt x="1432565" y="301391"/>
                </a:lnTo>
                <a:lnTo>
                  <a:pt x="1459278" y="336607"/>
                </a:lnTo>
                <a:lnTo>
                  <a:pt x="1484065" y="373297"/>
                </a:lnTo>
                <a:lnTo>
                  <a:pt x="1506849" y="411386"/>
                </a:lnTo>
                <a:lnTo>
                  <a:pt x="1527555" y="450798"/>
                </a:lnTo>
                <a:lnTo>
                  <a:pt x="1546107" y="491457"/>
                </a:lnTo>
                <a:lnTo>
                  <a:pt x="1562431" y="533289"/>
                </a:lnTo>
                <a:lnTo>
                  <a:pt x="1576451" y="576218"/>
                </a:lnTo>
                <a:lnTo>
                  <a:pt x="1588090" y="620168"/>
                </a:lnTo>
                <a:lnTo>
                  <a:pt x="1597275" y="665064"/>
                </a:lnTo>
                <a:lnTo>
                  <a:pt x="1603929" y="710830"/>
                </a:lnTo>
                <a:lnTo>
                  <a:pt x="1607976" y="757391"/>
                </a:lnTo>
                <a:lnTo>
                  <a:pt x="1609342" y="804672"/>
                </a:lnTo>
                <a:lnTo>
                  <a:pt x="1607976" y="851953"/>
                </a:lnTo>
                <a:lnTo>
                  <a:pt x="1603929" y="898514"/>
                </a:lnTo>
                <a:lnTo>
                  <a:pt x="1597275" y="944280"/>
                </a:lnTo>
                <a:lnTo>
                  <a:pt x="1588090" y="989176"/>
                </a:lnTo>
                <a:lnTo>
                  <a:pt x="1576450" y="1033126"/>
                </a:lnTo>
                <a:lnTo>
                  <a:pt x="1562431" y="1076055"/>
                </a:lnTo>
                <a:lnTo>
                  <a:pt x="1546107" y="1117887"/>
                </a:lnTo>
                <a:lnTo>
                  <a:pt x="1527554" y="1158546"/>
                </a:lnTo>
                <a:lnTo>
                  <a:pt x="1506848" y="1197958"/>
                </a:lnTo>
                <a:lnTo>
                  <a:pt x="1484064" y="1236047"/>
                </a:lnTo>
                <a:lnTo>
                  <a:pt x="1459278" y="1272737"/>
                </a:lnTo>
                <a:lnTo>
                  <a:pt x="1432565" y="1307953"/>
                </a:lnTo>
                <a:lnTo>
                  <a:pt x="1404000" y="1341620"/>
                </a:lnTo>
                <a:lnTo>
                  <a:pt x="1373659" y="1373661"/>
                </a:lnTo>
                <a:lnTo>
                  <a:pt x="1341618" y="1404002"/>
                </a:lnTo>
                <a:lnTo>
                  <a:pt x="1307951" y="1432566"/>
                </a:lnTo>
                <a:lnTo>
                  <a:pt x="1272735" y="1459280"/>
                </a:lnTo>
                <a:lnTo>
                  <a:pt x="1236045" y="1484066"/>
                </a:lnTo>
                <a:lnTo>
                  <a:pt x="1197957" y="1506850"/>
                </a:lnTo>
                <a:lnTo>
                  <a:pt x="1158545" y="1527556"/>
                </a:lnTo>
                <a:lnTo>
                  <a:pt x="1117885" y="1546108"/>
                </a:lnTo>
                <a:lnTo>
                  <a:pt x="1076053" y="1562432"/>
                </a:lnTo>
                <a:lnTo>
                  <a:pt x="1033124" y="1576452"/>
                </a:lnTo>
                <a:lnTo>
                  <a:pt x="989174" y="1588092"/>
                </a:lnTo>
                <a:lnTo>
                  <a:pt x="944278" y="1597276"/>
                </a:lnTo>
                <a:lnTo>
                  <a:pt x="898512" y="1603930"/>
                </a:lnTo>
                <a:lnTo>
                  <a:pt x="851951" y="1607978"/>
                </a:lnTo>
                <a:lnTo>
                  <a:pt x="804670" y="1609344"/>
                </a:lnTo>
                <a:close/>
              </a:path>
              <a:path w="1609725" h="1609725">
                <a:moveTo>
                  <a:pt x="1609342" y="804672"/>
                </a:moveTo>
                <a:close/>
              </a:path>
            </a:pathLst>
          </a:custGeom>
          <a:solidFill>
            <a:srgbClr val="71A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9382476" y="1500213"/>
            <a:ext cx="1609725" cy="1609725"/>
          </a:xfrm>
          <a:custGeom>
            <a:rect l="l" t="t" r="r" b="b"/>
            <a:pathLst>
              <a:path w="1609725" h="1609725">
                <a:moveTo>
                  <a:pt x="804671" y="1609344"/>
                </a:moveTo>
                <a:lnTo>
                  <a:pt x="757390" y="1607977"/>
                </a:lnTo>
                <a:lnTo>
                  <a:pt x="710829" y="1603930"/>
                </a:lnTo>
                <a:lnTo>
                  <a:pt x="665063" y="1597276"/>
                </a:lnTo>
                <a:lnTo>
                  <a:pt x="620167" y="1588092"/>
                </a:lnTo>
                <a:lnTo>
                  <a:pt x="576217" y="1576452"/>
                </a:lnTo>
                <a:lnTo>
                  <a:pt x="533288" y="1562432"/>
                </a:lnTo>
                <a:lnTo>
                  <a:pt x="491456" y="1546108"/>
                </a:lnTo>
                <a:lnTo>
                  <a:pt x="450796" y="1527556"/>
                </a:lnTo>
                <a:lnTo>
                  <a:pt x="411384" y="1506850"/>
                </a:lnTo>
                <a:lnTo>
                  <a:pt x="373295" y="1484066"/>
                </a:lnTo>
                <a:lnTo>
                  <a:pt x="336605" y="1459279"/>
                </a:lnTo>
                <a:lnTo>
                  <a:pt x="301389" y="1432566"/>
                </a:lnTo>
                <a:lnTo>
                  <a:pt x="267723" y="1404001"/>
                </a:lnTo>
                <a:lnTo>
                  <a:pt x="235681" y="1373661"/>
                </a:lnTo>
                <a:lnTo>
                  <a:pt x="205341" y="1341619"/>
                </a:lnTo>
                <a:lnTo>
                  <a:pt x="176776" y="1307953"/>
                </a:lnTo>
                <a:lnTo>
                  <a:pt x="150062" y="1272737"/>
                </a:lnTo>
                <a:lnTo>
                  <a:pt x="125276" y="1236047"/>
                </a:lnTo>
                <a:lnTo>
                  <a:pt x="102492" y="1197958"/>
                </a:lnTo>
                <a:lnTo>
                  <a:pt x="81786" y="1158546"/>
                </a:lnTo>
                <a:lnTo>
                  <a:pt x="63233" y="1117886"/>
                </a:lnTo>
                <a:lnTo>
                  <a:pt x="46909" y="1076054"/>
                </a:lnTo>
                <a:lnTo>
                  <a:pt x="32890" y="1033126"/>
                </a:lnTo>
                <a:lnTo>
                  <a:pt x="21250" y="989175"/>
                </a:lnTo>
                <a:lnTo>
                  <a:pt x="12066" y="944280"/>
                </a:lnTo>
                <a:lnTo>
                  <a:pt x="5412" y="898513"/>
                </a:lnTo>
                <a:lnTo>
                  <a:pt x="1364" y="851952"/>
                </a:lnTo>
                <a:lnTo>
                  <a:pt x="0" y="804671"/>
                </a:lnTo>
                <a:lnTo>
                  <a:pt x="1366" y="757391"/>
                </a:lnTo>
                <a:lnTo>
                  <a:pt x="5413" y="710829"/>
                </a:lnTo>
                <a:lnTo>
                  <a:pt x="12067" y="665063"/>
                </a:lnTo>
                <a:lnTo>
                  <a:pt x="21252" y="620167"/>
                </a:lnTo>
                <a:lnTo>
                  <a:pt x="32892" y="576217"/>
                </a:lnTo>
                <a:lnTo>
                  <a:pt x="46911" y="533288"/>
                </a:lnTo>
                <a:lnTo>
                  <a:pt x="63235" y="491456"/>
                </a:lnTo>
                <a:lnTo>
                  <a:pt x="81788" y="450796"/>
                </a:lnTo>
                <a:lnTo>
                  <a:pt x="102494" y="411384"/>
                </a:lnTo>
                <a:lnTo>
                  <a:pt x="125278" y="373296"/>
                </a:lnTo>
                <a:lnTo>
                  <a:pt x="150064" y="336605"/>
                </a:lnTo>
                <a:lnTo>
                  <a:pt x="176778" y="301389"/>
                </a:lnTo>
                <a:lnTo>
                  <a:pt x="205343" y="267723"/>
                </a:lnTo>
                <a:lnTo>
                  <a:pt x="235683" y="235682"/>
                </a:lnTo>
                <a:lnTo>
                  <a:pt x="267725" y="205341"/>
                </a:lnTo>
                <a:lnTo>
                  <a:pt x="301391" y="176776"/>
                </a:lnTo>
                <a:lnTo>
                  <a:pt x="336607" y="150063"/>
                </a:lnTo>
                <a:lnTo>
                  <a:pt x="373297" y="125277"/>
                </a:lnTo>
                <a:lnTo>
                  <a:pt x="411386" y="102493"/>
                </a:lnTo>
                <a:lnTo>
                  <a:pt x="450798" y="81787"/>
                </a:lnTo>
                <a:lnTo>
                  <a:pt x="491458" y="63234"/>
                </a:lnTo>
                <a:lnTo>
                  <a:pt x="533290" y="46910"/>
                </a:lnTo>
                <a:lnTo>
                  <a:pt x="576219" y="32891"/>
                </a:lnTo>
                <a:lnTo>
                  <a:pt x="620169" y="21251"/>
                </a:lnTo>
                <a:lnTo>
                  <a:pt x="665065" y="12067"/>
                </a:lnTo>
                <a:lnTo>
                  <a:pt x="710831" y="5413"/>
                </a:lnTo>
                <a:lnTo>
                  <a:pt x="757391" y="1365"/>
                </a:lnTo>
                <a:lnTo>
                  <a:pt x="804671" y="0"/>
                </a:lnTo>
                <a:lnTo>
                  <a:pt x="851950" y="1366"/>
                </a:lnTo>
                <a:lnTo>
                  <a:pt x="898512" y="5413"/>
                </a:lnTo>
                <a:lnTo>
                  <a:pt x="944278" y="12067"/>
                </a:lnTo>
                <a:lnTo>
                  <a:pt x="989174" y="21252"/>
                </a:lnTo>
                <a:lnTo>
                  <a:pt x="1033124" y="32891"/>
                </a:lnTo>
                <a:lnTo>
                  <a:pt x="1076053" y="46911"/>
                </a:lnTo>
                <a:lnTo>
                  <a:pt x="1117885" y="63235"/>
                </a:lnTo>
                <a:lnTo>
                  <a:pt x="1158545" y="81788"/>
                </a:lnTo>
                <a:lnTo>
                  <a:pt x="1197957" y="102494"/>
                </a:lnTo>
                <a:lnTo>
                  <a:pt x="1236046" y="125278"/>
                </a:lnTo>
                <a:lnTo>
                  <a:pt x="1272736" y="150064"/>
                </a:lnTo>
                <a:lnTo>
                  <a:pt x="1307952" y="176777"/>
                </a:lnTo>
                <a:lnTo>
                  <a:pt x="1341618" y="205342"/>
                </a:lnTo>
                <a:lnTo>
                  <a:pt x="1373659" y="235683"/>
                </a:lnTo>
                <a:lnTo>
                  <a:pt x="1404000" y="267724"/>
                </a:lnTo>
                <a:lnTo>
                  <a:pt x="1432565" y="301391"/>
                </a:lnTo>
                <a:lnTo>
                  <a:pt x="1459278" y="336607"/>
                </a:lnTo>
                <a:lnTo>
                  <a:pt x="1484065" y="373297"/>
                </a:lnTo>
                <a:lnTo>
                  <a:pt x="1506848" y="411386"/>
                </a:lnTo>
                <a:lnTo>
                  <a:pt x="1527554" y="450798"/>
                </a:lnTo>
                <a:lnTo>
                  <a:pt x="1546107" y="491457"/>
                </a:lnTo>
                <a:lnTo>
                  <a:pt x="1562431" y="533289"/>
                </a:lnTo>
                <a:lnTo>
                  <a:pt x="1576451" y="576218"/>
                </a:lnTo>
                <a:lnTo>
                  <a:pt x="1588090" y="620168"/>
                </a:lnTo>
                <a:lnTo>
                  <a:pt x="1597275" y="665064"/>
                </a:lnTo>
                <a:lnTo>
                  <a:pt x="1603929" y="710830"/>
                </a:lnTo>
                <a:lnTo>
                  <a:pt x="1607976" y="757391"/>
                </a:lnTo>
                <a:lnTo>
                  <a:pt x="1609342" y="804672"/>
                </a:lnTo>
                <a:lnTo>
                  <a:pt x="1607976" y="851953"/>
                </a:lnTo>
                <a:lnTo>
                  <a:pt x="1603929" y="898514"/>
                </a:lnTo>
                <a:lnTo>
                  <a:pt x="1597275" y="944280"/>
                </a:lnTo>
                <a:lnTo>
                  <a:pt x="1588090" y="989176"/>
                </a:lnTo>
                <a:lnTo>
                  <a:pt x="1576450" y="1033126"/>
                </a:lnTo>
                <a:lnTo>
                  <a:pt x="1562431" y="1076055"/>
                </a:lnTo>
                <a:lnTo>
                  <a:pt x="1546107" y="1117887"/>
                </a:lnTo>
                <a:lnTo>
                  <a:pt x="1527554" y="1158546"/>
                </a:lnTo>
                <a:lnTo>
                  <a:pt x="1506848" y="1197958"/>
                </a:lnTo>
                <a:lnTo>
                  <a:pt x="1484064" y="1236047"/>
                </a:lnTo>
                <a:lnTo>
                  <a:pt x="1459278" y="1272737"/>
                </a:lnTo>
                <a:lnTo>
                  <a:pt x="1432565" y="1307953"/>
                </a:lnTo>
                <a:lnTo>
                  <a:pt x="1404000" y="1341620"/>
                </a:lnTo>
                <a:lnTo>
                  <a:pt x="1373659" y="1373661"/>
                </a:lnTo>
                <a:lnTo>
                  <a:pt x="1341618" y="1404002"/>
                </a:lnTo>
                <a:lnTo>
                  <a:pt x="1307951" y="1432566"/>
                </a:lnTo>
                <a:lnTo>
                  <a:pt x="1272735" y="1459280"/>
                </a:lnTo>
                <a:lnTo>
                  <a:pt x="1236045" y="1484066"/>
                </a:lnTo>
                <a:lnTo>
                  <a:pt x="1197957" y="1506850"/>
                </a:lnTo>
                <a:lnTo>
                  <a:pt x="1158545" y="1527556"/>
                </a:lnTo>
                <a:lnTo>
                  <a:pt x="1117885" y="1546108"/>
                </a:lnTo>
                <a:lnTo>
                  <a:pt x="1076053" y="1562432"/>
                </a:lnTo>
                <a:lnTo>
                  <a:pt x="1033124" y="1576452"/>
                </a:lnTo>
                <a:lnTo>
                  <a:pt x="989174" y="1588092"/>
                </a:lnTo>
                <a:lnTo>
                  <a:pt x="944278" y="1597276"/>
                </a:lnTo>
                <a:lnTo>
                  <a:pt x="898512" y="1603930"/>
                </a:lnTo>
                <a:lnTo>
                  <a:pt x="851951" y="1607978"/>
                </a:lnTo>
                <a:lnTo>
                  <a:pt x="804671" y="1609344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6616706" y="1500213"/>
            <a:ext cx="1609725" cy="1609725"/>
            <a:chOff x="6616706" y="1500213"/>
            <a:chExt cx="1609725" cy="1609725"/>
          </a:xfrm>
        </p:grpSpPr>
        <p:sp>
          <p:nvSpPr>
            <p:cNvPr id="6" name="object 6"/>
            <p:cNvSpPr/>
            <p:nvPr/>
          </p:nvSpPr>
          <p:spPr>
            <a:xfrm>
              <a:off x="6616706" y="1500213"/>
              <a:ext cx="1609725" cy="1609725"/>
            </a:xfrm>
            <a:custGeom>
              <a:rect l="l" t="t" r="r" b="b"/>
              <a:pathLst>
                <a:path w="1609725" h="1609725">
                  <a:moveTo>
                    <a:pt x="804671" y="1609344"/>
                  </a:moveTo>
                  <a:lnTo>
                    <a:pt x="757390" y="1607977"/>
                  </a:lnTo>
                  <a:lnTo>
                    <a:pt x="710829" y="1603930"/>
                  </a:lnTo>
                  <a:lnTo>
                    <a:pt x="665063" y="1597276"/>
                  </a:lnTo>
                  <a:lnTo>
                    <a:pt x="620167" y="1588092"/>
                  </a:lnTo>
                  <a:lnTo>
                    <a:pt x="576217" y="1576452"/>
                  </a:lnTo>
                  <a:lnTo>
                    <a:pt x="533288" y="1562432"/>
                  </a:lnTo>
                  <a:lnTo>
                    <a:pt x="491456" y="1546108"/>
                  </a:lnTo>
                  <a:lnTo>
                    <a:pt x="450796" y="1527556"/>
                  </a:lnTo>
                  <a:lnTo>
                    <a:pt x="411384" y="1506850"/>
                  </a:lnTo>
                  <a:lnTo>
                    <a:pt x="373295" y="1484066"/>
                  </a:lnTo>
                  <a:lnTo>
                    <a:pt x="336605" y="1459279"/>
                  </a:lnTo>
                  <a:lnTo>
                    <a:pt x="301389" y="1432566"/>
                  </a:lnTo>
                  <a:lnTo>
                    <a:pt x="267723" y="1404001"/>
                  </a:lnTo>
                  <a:lnTo>
                    <a:pt x="235681" y="1373661"/>
                  </a:lnTo>
                  <a:lnTo>
                    <a:pt x="205341" y="1341619"/>
                  </a:lnTo>
                  <a:lnTo>
                    <a:pt x="176776" y="1307953"/>
                  </a:lnTo>
                  <a:lnTo>
                    <a:pt x="150062" y="1272737"/>
                  </a:lnTo>
                  <a:lnTo>
                    <a:pt x="125276" y="1236047"/>
                  </a:lnTo>
                  <a:lnTo>
                    <a:pt x="102492" y="1197958"/>
                  </a:lnTo>
                  <a:lnTo>
                    <a:pt x="81786" y="1158546"/>
                  </a:lnTo>
                  <a:lnTo>
                    <a:pt x="63233" y="1117886"/>
                  </a:lnTo>
                  <a:lnTo>
                    <a:pt x="46909" y="1076054"/>
                  </a:lnTo>
                  <a:lnTo>
                    <a:pt x="32890" y="1033126"/>
                  </a:lnTo>
                  <a:lnTo>
                    <a:pt x="21250" y="989175"/>
                  </a:lnTo>
                  <a:lnTo>
                    <a:pt x="12066" y="944280"/>
                  </a:lnTo>
                  <a:lnTo>
                    <a:pt x="5412" y="898513"/>
                  </a:lnTo>
                  <a:lnTo>
                    <a:pt x="1364" y="851952"/>
                  </a:lnTo>
                  <a:lnTo>
                    <a:pt x="0" y="804671"/>
                  </a:lnTo>
                  <a:lnTo>
                    <a:pt x="1366" y="757391"/>
                  </a:lnTo>
                  <a:lnTo>
                    <a:pt x="5413" y="710829"/>
                  </a:lnTo>
                  <a:lnTo>
                    <a:pt x="12067" y="665063"/>
                  </a:lnTo>
                  <a:lnTo>
                    <a:pt x="21252" y="620167"/>
                  </a:lnTo>
                  <a:lnTo>
                    <a:pt x="32892" y="576217"/>
                  </a:lnTo>
                  <a:lnTo>
                    <a:pt x="46911" y="533288"/>
                  </a:lnTo>
                  <a:lnTo>
                    <a:pt x="63235" y="491456"/>
                  </a:lnTo>
                  <a:lnTo>
                    <a:pt x="81788" y="450796"/>
                  </a:lnTo>
                  <a:lnTo>
                    <a:pt x="102494" y="411384"/>
                  </a:lnTo>
                  <a:lnTo>
                    <a:pt x="125278" y="373296"/>
                  </a:lnTo>
                  <a:lnTo>
                    <a:pt x="150064" y="336605"/>
                  </a:lnTo>
                  <a:lnTo>
                    <a:pt x="176778" y="301389"/>
                  </a:lnTo>
                  <a:lnTo>
                    <a:pt x="205343" y="267723"/>
                  </a:lnTo>
                  <a:lnTo>
                    <a:pt x="235683" y="235682"/>
                  </a:lnTo>
                  <a:lnTo>
                    <a:pt x="267725" y="205341"/>
                  </a:lnTo>
                  <a:lnTo>
                    <a:pt x="301391" y="176776"/>
                  </a:lnTo>
                  <a:lnTo>
                    <a:pt x="336607" y="150063"/>
                  </a:lnTo>
                  <a:lnTo>
                    <a:pt x="373297" y="125277"/>
                  </a:lnTo>
                  <a:lnTo>
                    <a:pt x="411386" y="102493"/>
                  </a:lnTo>
                  <a:lnTo>
                    <a:pt x="450798" y="81787"/>
                  </a:lnTo>
                  <a:lnTo>
                    <a:pt x="491458" y="63234"/>
                  </a:lnTo>
                  <a:lnTo>
                    <a:pt x="533290" y="46910"/>
                  </a:lnTo>
                  <a:lnTo>
                    <a:pt x="576219" y="32891"/>
                  </a:lnTo>
                  <a:lnTo>
                    <a:pt x="620169" y="21251"/>
                  </a:lnTo>
                  <a:lnTo>
                    <a:pt x="665065" y="12067"/>
                  </a:lnTo>
                  <a:lnTo>
                    <a:pt x="710831" y="5413"/>
                  </a:lnTo>
                  <a:lnTo>
                    <a:pt x="757391" y="1365"/>
                  </a:lnTo>
                  <a:lnTo>
                    <a:pt x="804671" y="0"/>
                  </a:lnTo>
                  <a:lnTo>
                    <a:pt x="851950" y="1366"/>
                  </a:lnTo>
                  <a:lnTo>
                    <a:pt x="898512" y="5413"/>
                  </a:lnTo>
                  <a:lnTo>
                    <a:pt x="944278" y="12067"/>
                  </a:lnTo>
                  <a:lnTo>
                    <a:pt x="989174" y="21252"/>
                  </a:lnTo>
                  <a:lnTo>
                    <a:pt x="1033124" y="32891"/>
                  </a:lnTo>
                  <a:lnTo>
                    <a:pt x="1076053" y="46911"/>
                  </a:lnTo>
                  <a:lnTo>
                    <a:pt x="1117885" y="63235"/>
                  </a:lnTo>
                  <a:lnTo>
                    <a:pt x="1158545" y="81788"/>
                  </a:lnTo>
                  <a:lnTo>
                    <a:pt x="1197957" y="102494"/>
                  </a:lnTo>
                  <a:lnTo>
                    <a:pt x="1236046" y="125278"/>
                  </a:lnTo>
                  <a:lnTo>
                    <a:pt x="1272736" y="150064"/>
                  </a:lnTo>
                  <a:lnTo>
                    <a:pt x="1307952" y="176777"/>
                  </a:lnTo>
                  <a:lnTo>
                    <a:pt x="1341618" y="205342"/>
                  </a:lnTo>
                  <a:lnTo>
                    <a:pt x="1373659" y="235683"/>
                  </a:lnTo>
                  <a:lnTo>
                    <a:pt x="1404000" y="267724"/>
                  </a:lnTo>
                  <a:lnTo>
                    <a:pt x="1432565" y="301391"/>
                  </a:lnTo>
                  <a:lnTo>
                    <a:pt x="1459278" y="336607"/>
                  </a:lnTo>
                  <a:lnTo>
                    <a:pt x="1484065" y="373297"/>
                  </a:lnTo>
                  <a:lnTo>
                    <a:pt x="1506848" y="411386"/>
                  </a:lnTo>
                  <a:lnTo>
                    <a:pt x="1527554" y="450798"/>
                  </a:lnTo>
                  <a:lnTo>
                    <a:pt x="1546107" y="491457"/>
                  </a:lnTo>
                  <a:lnTo>
                    <a:pt x="1562431" y="533289"/>
                  </a:lnTo>
                  <a:lnTo>
                    <a:pt x="1576451" y="576218"/>
                  </a:lnTo>
                  <a:lnTo>
                    <a:pt x="1588090" y="620168"/>
                  </a:lnTo>
                  <a:lnTo>
                    <a:pt x="1597275" y="665064"/>
                  </a:lnTo>
                  <a:lnTo>
                    <a:pt x="1603929" y="710830"/>
                  </a:lnTo>
                  <a:lnTo>
                    <a:pt x="1607976" y="757391"/>
                  </a:lnTo>
                  <a:lnTo>
                    <a:pt x="1609342" y="804672"/>
                  </a:lnTo>
                  <a:lnTo>
                    <a:pt x="1607976" y="851953"/>
                  </a:lnTo>
                  <a:lnTo>
                    <a:pt x="1603929" y="898514"/>
                  </a:lnTo>
                  <a:lnTo>
                    <a:pt x="1597275" y="944280"/>
                  </a:lnTo>
                  <a:lnTo>
                    <a:pt x="1588090" y="989176"/>
                  </a:lnTo>
                  <a:lnTo>
                    <a:pt x="1576450" y="1033126"/>
                  </a:lnTo>
                  <a:lnTo>
                    <a:pt x="1562431" y="1076055"/>
                  </a:lnTo>
                  <a:lnTo>
                    <a:pt x="1546107" y="1117887"/>
                  </a:lnTo>
                  <a:lnTo>
                    <a:pt x="1527554" y="1158546"/>
                  </a:lnTo>
                  <a:lnTo>
                    <a:pt x="1506848" y="1197958"/>
                  </a:lnTo>
                  <a:lnTo>
                    <a:pt x="1484064" y="1236047"/>
                  </a:lnTo>
                  <a:lnTo>
                    <a:pt x="1459278" y="1272737"/>
                  </a:lnTo>
                  <a:lnTo>
                    <a:pt x="1432565" y="1307953"/>
                  </a:lnTo>
                  <a:lnTo>
                    <a:pt x="1404000" y="1341620"/>
                  </a:lnTo>
                  <a:lnTo>
                    <a:pt x="1373659" y="1373661"/>
                  </a:lnTo>
                  <a:lnTo>
                    <a:pt x="1341618" y="1404002"/>
                  </a:lnTo>
                  <a:lnTo>
                    <a:pt x="1307951" y="1432566"/>
                  </a:lnTo>
                  <a:lnTo>
                    <a:pt x="1272735" y="1459280"/>
                  </a:lnTo>
                  <a:lnTo>
                    <a:pt x="1236045" y="1484066"/>
                  </a:lnTo>
                  <a:lnTo>
                    <a:pt x="1197957" y="1506850"/>
                  </a:lnTo>
                  <a:lnTo>
                    <a:pt x="1158545" y="1527556"/>
                  </a:lnTo>
                  <a:lnTo>
                    <a:pt x="1117885" y="1546108"/>
                  </a:lnTo>
                  <a:lnTo>
                    <a:pt x="1076053" y="1562432"/>
                  </a:lnTo>
                  <a:lnTo>
                    <a:pt x="1033124" y="1576452"/>
                  </a:lnTo>
                  <a:lnTo>
                    <a:pt x="989174" y="1588092"/>
                  </a:lnTo>
                  <a:lnTo>
                    <a:pt x="944278" y="1597276"/>
                  </a:lnTo>
                  <a:lnTo>
                    <a:pt x="898512" y="1603930"/>
                  </a:lnTo>
                  <a:lnTo>
                    <a:pt x="851951" y="1607978"/>
                  </a:lnTo>
                  <a:lnTo>
                    <a:pt x="804671" y="1609344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6838497" y="1945652"/>
              <a:ext cx="1163955" cy="676275"/>
            </a:xfrm>
            <a:custGeom>
              <a:rect l="l" t="t" r="r" b="b"/>
              <a:pathLst>
                <a:path w="1163954" h="676275">
                  <a:moveTo>
                    <a:pt x="193109" y="606895"/>
                  </a:moveTo>
                  <a:lnTo>
                    <a:pt x="110340" y="606895"/>
                  </a:lnTo>
                  <a:lnTo>
                    <a:pt x="138627" y="528024"/>
                  </a:lnTo>
                  <a:lnTo>
                    <a:pt x="129285" y="522342"/>
                  </a:lnTo>
                  <a:lnTo>
                    <a:pt x="121984" y="514293"/>
                  </a:lnTo>
                  <a:lnTo>
                    <a:pt x="117231" y="504380"/>
                  </a:lnTo>
                  <a:lnTo>
                    <a:pt x="115534" y="493104"/>
                  </a:lnTo>
                  <a:lnTo>
                    <a:pt x="117182" y="482069"/>
                  </a:lnTo>
                  <a:lnTo>
                    <a:pt x="121795" y="472346"/>
                  </a:lnTo>
                  <a:lnTo>
                    <a:pt x="128878" y="464390"/>
                  </a:lnTo>
                  <a:lnTo>
                    <a:pt x="137938" y="458653"/>
                  </a:lnTo>
                  <a:lnTo>
                    <a:pt x="137938" y="329941"/>
                  </a:lnTo>
                  <a:lnTo>
                    <a:pt x="0" y="272423"/>
                  </a:lnTo>
                  <a:lnTo>
                    <a:pt x="606924" y="0"/>
                  </a:lnTo>
                  <a:lnTo>
                    <a:pt x="1115020" y="251703"/>
                  </a:lnTo>
                  <a:lnTo>
                    <a:pt x="600016" y="251703"/>
                  </a:lnTo>
                  <a:lnTo>
                    <a:pt x="474881" y="271913"/>
                  </a:lnTo>
                  <a:lnTo>
                    <a:pt x="366129" y="316377"/>
                  </a:lnTo>
                  <a:lnTo>
                    <a:pt x="322844" y="341462"/>
                  </a:lnTo>
                  <a:lnTo>
                    <a:pt x="165509" y="341462"/>
                  </a:lnTo>
                  <a:lnTo>
                    <a:pt x="165509" y="457603"/>
                  </a:lnTo>
                  <a:lnTo>
                    <a:pt x="175859" y="462952"/>
                  </a:lnTo>
                  <a:lnTo>
                    <a:pt x="184056" y="471012"/>
                  </a:lnTo>
                  <a:lnTo>
                    <a:pt x="189452" y="481243"/>
                  </a:lnTo>
                  <a:lnTo>
                    <a:pt x="191395" y="493104"/>
                  </a:lnTo>
                  <a:lnTo>
                    <a:pt x="189414" y="505062"/>
                  </a:lnTo>
                  <a:lnTo>
                    <a:pt x="183919" y="515340"/>
                  </a:lnTo>
                  <a:lnTo>
                    <a:pt x="175580" y="523395"/>
                  </a:lnTo>
                  <a:lnTo>
                    <a:pt x="165068" y="528686"/>
                  </a:lnTo>
                  <a:lnTo>
                    <a:pt x="193109" y="606895"/>
                  </a:lnTo>
                  <a:close/>
                </a:path>
                <a:path w="1163954" h="676275">
                  <a:moveTo>
                    <a:pt x="901696" y="381052"/>
                  </a:moveTo>
                  <a:lnTo>
                    <a:pt x="879142" y="360841"/>
                  </a:lnTo>
                  <a:lnTo>
                    <a:pt x="816414" y="316377"/>
                  </a:lnTo>
                  <a:lnTo>
                    <a:pt x="720906" y="271913"/>
                  </a:lnTo>
                  <a:lnTo>
                    <a:pt x="600016" y="251703"/>
                  </a:lnTo>
                  <a:lnTo>
                    <a:pt x="1115020" y="251703"/>
                  </a:lnTo>
                  <a:lnTo>
                    <a:pt x="1163762" y="275849"/>
                  </a:lnTo>
                  <a:lnTo>
                    <a:pt x="901696" y="381052"/>
                  </a:lnTo>
                  <a:close/>
                </a:path>
                <a:path w="1163954" h="676275">
                  <a:moveTo>
                    <a:pt x="579324" y="675852"/>
                  </a:moveTo>
                  <a:lnTo>
                    <a:pt x="461977" y="664538"/>
                  </a:lnTo>
                  <a:lnTo>
                    <a:pt x="385360" y="639648"/>
                  </a:lnTo>
                  <a:lnTo>
                    <a:pt x="343655" y="614758"/>
                  </a:lnTo>
                  <a:lnTo>
                    <a:pt x="331046" y="603444"/>
                  </a:lnTo>
                  <a:lnTo>
                    <a:pt x="331046" y="410335"/>
                  </a:lnTo>
                  <a:lnTo>
                    <a:pt x="347262" y="395788"/>
                  </a:lnTo>
                  <a:lnTo>
                    <a:pt x="396127" y="363784"/>
                  </a:lnTo>
                  <a:lnTo>
                    <a:pt x="477968" y="331781"/>
                  </a:lnTo>
                  <a:lnTo>
                    <a:pt x="593110" y="317234"/>
                  </a:lnTo>
                  <a:lnTo>
                    <a:pt x="708252" y="331781"/>
                  </a:lnTo>
                  <a:lnTo>
                    <a:pt x="790092" y="363784"/>
                  </a:lnTo>
                  <a:lnTo>
                    <a:pt x="838957" y="395788"/>
                  </a:lnTo>
                  <a:lnTo>
                    <a:pt x="855173" y="410335"/>
                  </a:lnTo>
                  <a:lnTo>
                    <a:pt x="855173" y="524129"/>
                  </a:lnTo>
                  <a:lnTo>
                    <a:pt x="589658" y="524129"/>
                  </a:lnTo>
                  <a:lnTo>
                    <a:pt x="519902" y="526944"/>
                  </a:lnTo>
                  <a:lnTo>
                    <a:pt x="459322" y="534780"/>
                  </a:lnTo>
                  <a:lnTo>
                    <a:pt x="411553" y="546726"/>
                  </a:lnTo>
                  <a:lnTo>
                    <a:pt x="380227" y="561869"/>
                  </a:lnTo>
                  <a:lnTo>
                    <a:pt x="368978" y="579298"/>
                  </a:lnTo>
                  <a:lnTo>
                    <a:pt x="380227" y="596725"/>
                  </a:lnTo>
                  <a:lnTo>
                    <a:pt x="411553" y="611868"/>
                  </a:lnTo>
                  <a:lnTo>
                    <a:pt x="459322" y="623815"/>
                  </a:lnTo>
                  <a:lnTo>
                    <a:pt x="519902" y="631651"/>
                  </a:lnTo>
                  <a:lnTo>
                    <a:pt x="589658" y="634466"/>
                  </a:lnTo>
                  <a:lnTo>
                    <a:pt x="797729" y="634466"/>
                  </a:lnTo>
                  <a:lnTo>
                    <a:pt x="787075" y="639648"/>
                  </a:lnTo>
                  <a:lnTo>
                    <a:pt x="700980" y="664538"/>
                  </a:lnTo>
                  <a:lnTo>
                    <a:pt x="579324" y="675852"/>
                  </a:lnTo>
                  <a:close/>
                </a:path>
                <a:path w="1163954" h="676275">
                  <a:moveTo>
                    <a:pt x="260352" y="381052"/>
                  </a:moveTo>
                  <a:lnTo>
                    <a:pt x="165509" y="341462"/>
                  </a:lnTo>
                  <a:lnTo>
                    <a:pt x="322844" y="341462"/>
                  </a:lnTo>
                  <a:lnTo>
                    <a:pt x="289404" y="360841"/>
                  </a:lnTo>
                  <a:lnTo>
                    <a:pt x="260352" y="381052"/>
                  </a:lnTo>
                  <a:close/>
                </a:path>
                <a:path w="1163954" h="676275">
                  <a:moveTo>
                    <a:pt x="797729" y="634466"/>
                  </a:moveTo>
                  <a:lnTo>
                    <a:pt x="589658" y="634466"/>
                  </a:lnTo>
                  <a:lnTo>
                    <a:pt x="659416" y="631651"/>
                  </a:lnTo>
                  <a:lnTo>
                    <a:pt x="720002" y="623815"/>
                  </a:lnTo>
                  <a:lnTo>
                    <a:pt x="767780" y="611868"/>
                  </a:lnTo>
                  <a:lnTo>
                    <a:pt x="799112" y="596725"/>
                  </a:lnTo>
                  <a:lnTo>
                    <a:pt x="810365" y="579298"/>
                  </a:lnTo>
                  <a:lnTo>
                    <a:pt x="799112" y="561869"/>
                  </a:lnTo>
                  <a:lnTo>
                    <a:pt x="767780" y="546726"/>
                  </a:lnTo>
                  <a:lnTo>
                    <a:pt x="720002" y="534780"/>
                  </a:lnTo>
                  <a:lnTo>
                    <a:pt x="659416" y="526944"/>
                  </a:lnTo>
                  <a:lnTo>
                    <a:pt x="589658" y="524129"/>
                  </a:lnTo>
                  <a:lnTo>
                    <a:pt x="855173" y="524129"/>
                  </a:lnTo>
                  <a:lnTo>
                    <a:pt x="855173" y="603444"/>
                  </a:lnTo>
                  <a:lnTo>
                    <a:pt x="838256" y="614758"/>
                  </a:lnTo>
                  <a:lnTo>
                    <a:pt x="797729" y="63446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479247" y="3441939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71A6E6"/>
                </a:solidFill>
                <a:latin typeface="微软雅黑"/>
                <a:cs typeface="微软雅黑"/>
              </a:rPr>
              <a:t>实施步骤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36558" y="4242812"/>
            <a:ext cx="2254250" cy="1877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先进行组织架构调整的前期准备，包括与相关部门沟通、制定详细调整方案等；接着按照调整方案进行组织架构调整；最后对调整后的组织架构进行</a:t>
            </a:r>
            <a:r>
              <a:rPr sz="1350" spc="-10">
                <a:latin typeface="微软雅黑"/>
                <a:cs typeface="微软雅黑"/>
              </a:rPr>
              <a:t>评估和优化。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542441" y="4242812"/>
            <a:ext cx="2355215" cy="1568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>
                <a:latin typeface="微软雅黑"/>
                <a:cs typeface="微软雅黑"/>
              </a:rPr>
              <a:t>前期准备阶段需要1</a:t>
            </a:r>
            <a:r>
              <a:rPr sz="1350" spc="-10">
                <a:latin typeface="微软雅黑"/>
                <a:cs typeface="微软雅黑"/>
              </a:rPr>
              <a:t>个月时间，</a:t>
            </a:r>
            <a:r>
              <a:rPr sz="1350">
                <a:latin typeface="微软雅黑"/>
                <a:cs typeface="微软雅黑"/>
              </a:rPr>
              <a:t>组织架构调整阶段需要2</a:t>
            </a:r>
            <a:r>
              <a:rPr sz="1350" spc="-25">
                <a:latin typeface="微软雅黑"/>
                <a:cs typeface="微软雅黑"/>
              </a:rPr>
              <a:t>个月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>
                <a:latin typeface="微软雅黑"/>
                <a:cs typeface="微软雅黑"/>
              </a:rPr>
              <a:t>时间，评估和优化阶段需要</a:t>
            </a:r>
            <a:r>
              <a:rPr sz="1350" spc="-50">
                <a:latin typeface="微软雅黑"/>
                <a:cs typeface="微软雅黑"/>
              </a:rPr>
              <a:t>1 </a:t>
            </a:r>
            <a:r>
              <a:rPr sz="1350">
                <a:latin typeface="微软雅黑"/>
                <a:cs typeface="微软雅黑"/>
              </a:rPr>
              <a:t>个月时间，总计4</a:t>
            </a:r>
            <a:r>
              <a:rPr sz="1350" spc="-10">
                <a:latin typeface="微软雅黑"/>
                <a:cs typeface="微软雅黑"/>
              </a:rPr>
              <a:t>个月完成整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个组织架构优化工作。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308210" y="4242812"/>
            <a:ext cx="22542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需要人力资源部门提供人员支持，信息技术部门提供技术支持，财务部门提供资金支持。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073977" y="4242812"/>
            <a:ext cx="2254250" cy="1259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在实施过程中可能遇到员工抵触、技术难题等风险，需要制定相应的应对措施，如加强沟</a:t>
            </a:r>
            <a:r>
              <a:rPr sz="1350" spc="-10">
                <a:latin typeface="微软雅黑"/>
                <a:cs typeface="微软雅黑"/>
              </a:rPr>
              <a:t>通、提供培训等。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268324" y="3441939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71A6E6"/>
                </a:solidFill>
                <a:latin typeface="微软雅黑"/>
                <a:cs typeface="微软雅黑"/>
              </a:rPr>
              <a:t>时间安排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034093" y="3441939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71A6E6"/>
                </a:solidFill>
                <a:latin typeface="微软雅黑"/>
                <a:cs typeface="微软雅黑"/>
              </a:rPr>
              <a:t>资源需求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799862" y="3441939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71A6E6"/>
                </a:solidFill>
                <a:latin typeface="微软雅黑"/>
                <a:cs typeface="微软雅黑"/>
              </a:rPr>
              <a:t>风险控制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1585491" y="1945132"/>
            <a:ext cx="608965" cy="720090"/>
          </a:xfrm>
          <a:custGeom>
            <a:rect l="l" t="t" r="r" b="b"/>
            <a:pathLst>
              <a:path w="608964" h="720089">
                <a:moveTo>
                  <a:pt x="608705" y="575607"/>
                </a:moveTo>
                <a:lnTo>
                  <a:pt x="541071" y="575607"/>
                </a:lnTo>
                <a:lnTo>
                  <a:pt x="405803" y="431705"/>
                </a:lnTo>
                <a:lnTo>
                  <a:pt x="135267" y="431705"/>
                </a:lnTo>
                <a:lnTo>
                  <a:pt x="108944" y="426050"/>
                </a:lnTo>
                <a:lnTo>
                  <a:pt x="87445" y="410629"/>
                </a:lnTo>
                <a:lnTo>
                  <a:pt x="72949" y="387758"/>
                </a:lnTo>
                <a:lnTo>
                  <a:pt x="67633" y="359754"/>
                </a:lnTo>
                <a:lnTo>
                  <a:pt x="0" y="359754"/>
                </a:lnTo>
                <a:lnTo>
                  <a:pt x="0" y="215852"/>
                </a:lnTo>
                <a:lnTo>
                  <a:pt x="67633" y="215852"/>
                </a:lnTo>
                <a:lnTo>
                  <a:pt x="72970" y="187915"/>
                </a:lnTo>
                <a:lnTo>
                  <a:pt x="87501" y="165037"/>
                </a:lnTo>
                <a:lnTo>
                  <a:pt x="109006" y="149579"/>
                </a:lnTo>
                <a:lnTo>
                  <a:pt x="135267" y="143901"/>
                </a:lnTo>
                <a:lnTo>
                  <a:pt x="405803" y="143901"/>
                </a:lnTo>
                <a:lnTo>
                  <a:pt x="541071" y="0"/>
                </a:lnTo>
                <a:lnTo>
                  <a:pt x="608705" y="0"/>
                </a:lnTo>
                <a:lnTo>
                  <a:pt x="608705" y="575607"/>
                </a:lnTo>
                <a:close/>
              </a:path>
              <a:path w="608964" h="720089">
                <a:moveTo>
                  <a:pt x="405803" y="539631"/>
                </a:moveTo>
                <a:lnTo>
                  <a:pt x="135267" y="539631"/>
                </a:lnTo>
                <a:lnTo>
                  <a:pt x="135267" y="467680"/>
                </a:lnTo>
                <a:lnTo>
                  <a:pt x="405803" y="467680"/>
                </a:lnTo>
                <a:lnTo>
                  <a:pt x="405803" y="539631"/>
                </a:lnTo>
                <a:close/>
              </a:path>
              <a:path w="608964" h="720089">
                <a:moveTo>
                  <a:pt x="338169" y="719508"/>
                </a:moveTo>
                <a:lnTo>
                  <a:pt x="236718" y="719508"/>
                </a:lnTo>
                <a:lnTo>
                  <a:pt x="180243" y="539631"/>
                </a:lnTo>
                <a:lnTo>
                  <a:pt x="338169" y="539631"/>
                </a:lnTo>
                <a:lnTo>
                  <a:pt x="338169" y="71950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4217980" y="1867255"/>
            <a:ext cx="875665" cy="875665"/>
          </a:xfrm>
          <a:custGeom>
            <a:rect l="l" t="t" r="r" b="b"/>
            <a:pathLst>
              <a:path w="875664" h="875664">
                <a:moveTo>
                  <a:pt x="437631" y="875262"/>
                </a:moveTo>
                <a:lnTo>
                  <a:pt x="389944" y="872694"/>
                </a:lnTo>
                <a:lnTo>
                  <a:pt x="343745" y="865168"/>
                </a:lnTo>
                <a:lnTo>
                  <a:pt x="299301" y="852952"/>
                </a:lnTo>
                <a:lnTo>
                  <a:pt x="256879" y="836312"/>
                </a:lnTo>
                <a:lnTo>
                  <a:pt x="216745" y="815515"/>
                </a:lnTo>
                <a:lnTo>
                  <a:pt x="179167" y="790827"/>
                </a:lnTo>
                <a:lnTo>
                  <a:pt x="144411" y="762517"/>
                </a:lnTo>
                <a:lnTo>
                  <a:pt x="112744" y="730850"/>
                </a:lnTo>
                <a:lnTo>
                  <a:pt x="84434" y="696094"/>
                </a:lnTo>
                <a:lnTo>
                  <a:pt x="59747" y="658516"/>
                </a:lnTo>
                <a:lnTo>
                  <a:pt x="38949" y="618382"/>
                </a:lnTo>
                <a:lnTo>
                  <a:pt x="22309" y="575960"/>
                </a:lnTo>
                <a:lnTo>
                  <a:pt x="10093" y="531516"/>
                </a:lnTo>
                <a:lnTo>
                  <a:pt x="2567" y="485317"/>
                </a:lnTo>
                <a:lnTo>
                  <a:pt x="0" y="437631"/>
                </a:lnTo>
                <a:lnTo>
                  <a:pt x="2567" y="389944"/>
                </a:lnTo>
                <a:lnTo>
                  <a:pt x="10093" y="343745"/>
                </a:lnTo>
                <a:lnTo>
                  <a:pt x="22309" y="299301"/>
                </a:lnTo>
                <a:lnTo>
                  <a:pt x="38949" y="256879"/>
                </a:lnTo>
                <a:lnTo>
                  <a:pt x="59747" y="216745"/>
                </a:lnTo>
                <a:lnTo>
                  <a:pt x="84434" y="179167"/>
                </a:lnTo>
                <a:lnTo>
                  <a:pt x="112744" y="144411"/>
                </a:lnTo>
                <a:lnTo>
                  <a:pt x="144411" y="112744"/>
                </a:lnTo>
                <a:lnTo>
                  <a:pt x="179167" y="84434"/>
                </a:lnTo>
                <a:lnTo>
                  <a:pt x="216745" y="59747"/>
                </a:lnTo>
                <a:lnTo>
                  <a:pt x="256879" y="38949"/>
                </a:lnTo>
                <a:lnTo>
                  <a:pt x="299301" y="22309"/>
                </a:lnTo>
                <a:lnTo>
                  <a:pt x="343745" y="10093"/>
                </a:lnTo>
                <a:lnTo>
                  <a:pt x="389944" y="2567"/>
                </a:lnTo>
                <a:lnTo>
                  <a:pt x="437631" y="0"/>
                </a:lnTo>
                <a:lnTo>
                  <a:pt x="485317" y="2567"/>
                </a:lnTo>
                <a:lnTo>
                  <a:pt x="531516" y="10093"/>
                </a:lnTo>
                <a:lnTo>
                  <a:pt x="575960" y="22309"/>
                </a:lnTo>
                <a:lnTo>
                  <a:pt x="618382" y="38949"/>
                </a:lnTo>
                <a:lnTo>
                  <a:pt x="658516" y="59747"/>
                </a:lnTo>
                <a:lnTo>
                  <a:pt x="696094" y="84434"/>
                </a:lnTo>
                <a:lnTo>
                  <a:pt x="730850" y="112744"/>
                </a:lnTo>
                <a:lnTo>
                  <a:pt x="742394" y="124288"/>
                </a:lnTo>
                <a:lnTo>
                  <a:pt x="280959" y="124288"/>
                </a:lnTo>
                <a:lnTo>
                  <a:pt x="232654" y="153775"/>
                </a:lnTo>
                <a:lnTo>
                  <a:pt x="190205" y="189839"/>
                </a:lnTo>
                <a:lnTo>
                  <a:pt x="154197" y="231796"/>
                </a:lnTo>
                <a:lnTo>
                  <a:pt x="125216" y="278961"/>
                </a:lnTo>
                <a:lnTo>
                  <a:pt x="124288" y="280959"/>
                </a:lnTo>
                <a:lnTo>
                  <a:pt x="242009" y="339600"/>
                </a:lnTo>
                <a:lnTo>
                  <a:pt x="352499" y="339600"/>
                </a:lnTo>
                <a:lnTo>
                  <a:pt x="344794" y="344794"/>
                </a:lnTo>
                <a:lnTo>
                  <a:pt x="316658" y="386526"/>
                </a:lnTo>
                <a:lnTo>
                  <a:pt x="306341" y="437631"/>
                </a:lnTo>
                <a:lnTo>
                  <a:pt x="316658" y="488735"/>
                </a:lnTo>
                <a:lnTo>
                  <a:pt x="344794" y="530467"/>
                </a:lnTo>
                <a:lnTo>
                  <a:pt x="352499" y="535661"/>
                </a:lnTo>
                <a:lnTo>
                  <a:pt x="242009" y="535661"/>
                </a:lnTo>
                <a:lnTo>
                  <a:pt x="124288" y="594302"/>
                </a:lnTo>
                <a:lnTo>
                  <a:pt x="153775" y="642607"/>
                </a:lnTo>
                <a:lnTo>
                  <a:pt x="189839" y="685056"/>
                </a:lnTo>
                <a:lnTo>
                  <a:pt x="231796" y="721064"/>
                </a:lnTo>
                <a:lnTo>
                  <a:pt x="278961" y="750046"/>
                </a:lnTo>
                <a:lnTo>
                  <a:pt x="280959" y="750973"/>
                </a:lnTo>
                <a:lnTo>
                  <a:pt x="742394" y="750973"/>
                </a:lnTo>
                <a:lnTo>
                  <a:pt x="730850" y="762517"/>
                </a:lnTo>
                <a:lnTo>
                  <a:pt x="696094" y="790827"/>
                </a:lnTo>
                <a:lnTo>
                  <a:pt x="658516" y="815515"/>
                </a:lnTo>
                <a:lnTo>
                  <a:pt x="618382" y="836312"/>
                </a:lnTo>
                <a:lnTo>
                  <a:pt x="575960" y="852952"/>
                </a:lnTo>
                <a:lnTo>
                  <a:pt x="531516" y="865168"/>
                </a:lnTo>
                <a:lnTo>
                  <a:pt x="485317" y="872694"/>
                </a:lnTo>
                <a:lnTo>
                  <a:pt x="437631" y="875262"/>
                </a:lnTo>
                <a:close/>
              </a:path>
              <a:path w="875664" h="875664">
                <a:moveTo>
                  <a:pt x="352499" y="339600"/>
                </a:moveTo>
                <a:lnTo>
                  <a:pt x="242009" y="339600"/>
                </a:lnTo>
                <a:lnTo>
                  <a:pt x="260397" y="309525"/>
                </a:lnTo>
                <a:lnTo>
                  <a:pt x="282866" y="283092"/>
                </a:lnTo>
                <a:lnTo>
                  <a:pt x="308998" y="260658"/>
                </a:lnTo>
                <a:lnTo>
                  <a:pt x="338371" y="242583"/>
                </a:lnTo>
                <a:lnTo>
                  <a:pt x="339600" y="242009"/>
                </a:lnTo>
                <a:lnTo>
                  <a:pt x="280959" y="124288"/>
                </a:lnTo>
                <a:lnTo>
                  <a:pt x="594302" y="124288"/>
                </a:lnTo>
                <a:lnTo>
                  <a:pt x="535661" y="242009"/>
                </a:lnTo>
                <a:lnTo>
                  <a:pt x="565736" y="260397"/>
                </a:lnTo>
                <a:lnTo>
                  <a:pt x="592169" y="282866"/>
                </a:lnTo>
                <a:lnTo>
                  <a:pt x="612322" y="306341"/>
                </a:lnTo>
                <a:lnTo>
                  <a:pt x="437631" y="306341"/>
                </a:lnTo>
                <a:lnTo>
                  <a:pt x="386526" y="316658"/>
                </a:lnTo>
                <a:lnTo>
                  <a:pt x="352499" y="339600"/>
                </a:lnTo>
                <a:close/>
              </a:path>
              <a:path w="875664" h="875664">
                <a:moveTo>
                  <a:pt x="864029" y="339600"/>
                </a:moveTo>
                <a:lnTo>
                  <a:pt x="633252" y="339600"/>
                </a:lnTo>
                <a:lnTo>
                  <a:pt x="750973" y="280959"/>
                </a:lnTo>
                <a:lnTo>
                  <a:pt x="721486" y="232654"/>
                </a:lnTo>
                <a:lnTo>
                  <a:pt x="685422" y="190205"/>
                </a:lnTo>
                <a:lnTo>
                  <a:pt x="643465" y="154197"/>
                </a:lnTo>
                <a:lnTo>
                  <a:pt x="596301" y="125215"/>
                </a:lnTo>
                <a:lnTo>
                  <a:pt x="594302" y="124288"/>
                </a:lnTo>
                <a:lnTo>
                  <a:pt x="742394" y="124288"/>
                </a:lnTo>
                <a:lnTo>
                  <a:pt x="790827" y="179167"/>
                </a:lnTo>
                <a:lnTo>
                  <a:pt x="815515" y="216745"/>
                </a:lnTo>
                <a:lnTo>
                  <a:pt x="836312" y="256879"/>
                </a:lnTo>
                <a:lnTo>
                  <a:pt x="852952" y="299301"/>
                </a:lnTo>
                <a:lnTo>
                  <a:pt x="864029" y="339600"/>
                </a:lnTo>
                <a:close/>
              </a:path>
              <a:path w="875664" h="875664">
                <a:moveTo>
                  <a:pt x="612158" y="568920"/>
                </a:moveTo>
                <a:lnTo>
                  <a:pt x="437631" y="568920"/>
                </a:lnTo>
                <a:lnTo>
                  <a:pt x="488735" y="558603"/>
                </a:lnTo>
                <a:lnTo>
                  <a:pt x="530467" y="530467"/>
                </a:lnTo>
                <a:lnTo>
                  <a:pt x="558603" y="488735"/>
                </a:lnTo>
                <a:lnTo>
                  <a:pt x="568920" y="437631"/>
                </a:lnTo>
                <a:lnTo>
                  <a:pt x="558603" y="386526"/>
                </a:lnTo>
                <a:lnTo>
                  <a:pt x="530467" y="344794"/>
                </a:lnTo>
                <a:lnTo>
                  <a:pt x="488735" y="316658"/>
                </a:lnTo>
                <a:lnTo>
                  <a:pt x="437631" y="306341"/>
                </a:lnTo>
                <a:lnTo>
                  <a:pt x="612322" y="306341"/>
                </a:lnTo>
                <a:lnTo>
                  <a:pt x="614603" y="308998"/>
                </a:lnTo>
                <a:lnTo>
                  <a:pt x="632678" y="338371"/>
                </a:lnTo>
                <a:lnTo>
                  <a:pt x="633252" y="339600"/>
                </a:lnTo>
                <a:lnTo>
                  <a:pt x="864029" y="339600"/>
                </a:lnTo>
                <a:lnTo>
                  <a:pt x="865168" y="343745"/>
                </a:lnTo>
                <a:lnTo>
                  <a:pt x="872694" y="389944"/>
                </a:lnTo>
                <a:lnTo>
                  <a:pt x="875262" y="437631"/>
                </a:lnTo>
                <a:lnTo>
                  <a:pt x="872694" y="485317"/>
                </a:lnTo>
                <a:lnTo>
                  <a:pt x="865168" y="531516"/>
                </a:lnTo>
                <a:lnTo>
                  <a:pt x="864029" y="535661"/>
                </a:lnTo>
                <a:lnTo>
                  <a:pt x="633252" y="535661"/>
                </a:lnTo>
                <a:lnTo>
                  <a:pt x="614865" y="565736"/>
                </a:lnTo>
                <a:lnTo>
                  <a:pt x="612158" y="568920"/>
                </a:lnTo>
                <a:close/>
              </a:path>
              <a:path w="875664" h="875664">
                <a:moveTo>
                  <a:pt x="594302" y="750973"/>
                </a:moveTo>
                <a:lnTo>
                  <a:pt x="280959" y="750973"/>
                </a:lnTo>
                <a:lnTo>
                  <a:pt x="339600" y="633252"/>
                </a:lnTo>
                <a:lnTo>
                  <a:pt x="309525" y="614864"/>
                </a:lnTo>
                <a:lnTo>
                  <a:pt x="283092" y="592395"/>
                </a:lnTo>
                <a:lnTo>
                  <a:pt x="260658" y="566263"/>
                </a:lnTo>
                <a:lnTo>
                  <a:pt x="242583" y="536890"/>
                </a:lnTo>
                <a:lnTo>
                  <a:pt x="242009" y="535661"/>
                </a:lnTo>
                <a:lnTo>
                  <a:pt x="352499" y="535661"/>
                </a:lnTo>
                <a:lnTo>
                  <a:pt x="386526" y="558603"/>
                </a:lnTo>
                <a:lnTo>
                  <a:pt x="437631" y="568920"/>
                </a:lnTo>
                <a:lnTo>
                  <a:pt x="612158" y="568920"/>
                </a:lnTo>
                <a:lnTo>
                  <a:pt x="592395" y="592169"/>
                </a:lnTo>
                <a:lnTo>
                  <a:pt x="566263" y="614603"/>
                </a:lnTo>
                <a:lnTo>
                  <a:pt x="536890" y="632678"/>
                </a:lnTo>
                <a:lnTo>
                  <a:pt x="535661" y="633252"/>
                </a:lnTo>
                <a:lnTo>
                  <a:pt x="594302" y="750973"/>
                </a:lnTo>
                <a:close/>
              </a:path>
              <a:path w="875664" h="875664">
                <a:moveTo>
                  <a:pt x="742394" y="750973"/>
                </a:moveTo>
                <a:lnTo>
                  <a:pt x="594302" y="750973"/>
                </a:lnTo>
                <a:lnTo>
                  <a:pt x="642607" y="721486"/>
                </a:lnTo>
                <a:lnTo>
                  <a:pt x="685056" y="685422"/>
                </a:lnTo>
                <a:lnTo>
                  <a:pt x="721064" y="643465"/>
                </a:lnTo>
                <a:lnTo>
                  <a:pt x="750046" y="596301"/>
                </a:lnTo>
                <a:lnTo>
                  <a:pt x="750973" y="594302"/>
                </a:lnTo>
                <a:lnTo>
                  <a:pt x="633252" y="535661"/>
                </a:lnTo>
                <a:lnTo>
                  <a:pt x="864029" y="535661"/>
                </a:lnTo>
                <a:lnTo>
                  <a:pt x="852952" y="575960"/>
                </a:lnTo>
                <a:lnTo>
                  <a:pt x="836312" y="618382"/>
                </a:lnTo>
                <a:lnTo>
                  <a:pt x="815515" y="658516"/>
                </a:lnTo>
                <a:lnTo>
                  <a:pt x="790827" y="696094"/>
                </a:lnTo>
                <a:lnTo>
                  <a:pt x="762517" y="730850"/>
                </a:lnTo>
                <a:lnTo>
                  <a:pt x="742394" y="75097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9781268" y="1899005"/>
            <a:ext cx="812165" cy="812165"/>
          </a:xfrm>
          <a:custGeom>
            <a:rect l="l" t="t" r="r" b="b"/>
            <a:pathLst>
              <a:path w="812165" h="812164">
                <a:moveTo>
                  <a:pt x="535147" y="131988"/>
                </a:moveTo>
                <a:lnTo>
                  <a:pt x="274781" y="131988"/>
                </a:lnTo>
                <a:lnTo>
                  <a:pt x="282015" y="128705"/>
                </a:lnTo>
                <a:lnTo>
                  <a:pt x="289313" y="125667"/>
                </a:lnTo>
                <a:lnTo>
                  <a:pt x="296702" y="122814"/>
                </a:lnTo>
                <a:lnTo>
                  <a:pt x="304207" y="120088"/>
                </a:lnTo>
                <a:lnTo>
                  <a:pt x="354359" y="0"/>
                </a:lnTo>
                <a:lnTo>
                  <a:pt x="455829" y="0"/>
                </a:lnTo>
                <a:lnTo>
                  <a:pt x="507249" y="120496"/>
                </a:lnTo>
                <a:lnTo>
                  <a:pt x="514480" y="123161"/>
                </a:lnTo>
                <a:lnTo>
                  <a:pt x="521607" y="125972"/>
                </a:lnTo>
                <a:lnTo>
                  <a:pt x="528638" y="128968"/>
                </a:lnTo>
                <a:lnTo>
                  <a:pt x="535147" y="131988"/>
                </a:lnTo>
                <a:close/>
              </a:path>
              <a:path w="812165" h="812164">
                <a:moveTo>
                  <a:pt x="706149" y="132190"/>
                </a:moveTo>
                <a:lnTo>
                  <a:pt x="535583" y="132190"/>
                </a:lnTo>
                <a:lnTo>
                  <a:pt x="656383" y="82443"/>
                </a:lnTo>
                <a:lnTo>
                  <a:pt x="706149" y="132190"/>
                </a:lnTo>
                <a:close/>
              </a:path>
              <a:path w="812165" h="812164">
                <a:moveTo>
                  <a:pt x="155275" y="729317"/>
                </a:moveTo>
                <a:lnTo>
                  <a:pt x="83535" y="657576"/>
                </a:lnTo>
                <a:lnTo>
                  <a:pt x="131783" y="537285"/>
                </a:lnTo>
                <a:lnTo>
                  <a:pt x="128365" y="529882"/>
                </a:lnTo>
                <a:lnTo>
                  <a:pt x="125194" y="522396"/>
                </a:lnTo>
                <a:lnTo>
                  <a:pt x="122134" y="514579"/>
                </a:lnTo>
                <a:lnTo>
                  <a:pt x="119404" y="507148"/>
                </a:lnTo>
                <a:lnTo>
                  <a:pt x="0" y="457401"/>
                </a:lnTo>
                <a:lnTo>
                  <a:pt x="0" y="355931"/>
                </a:lnTo>
                <a:lnTo>
                  <a:pt x="119303" y="304918"/>
                </a:lnTo>
                <a:lnTo>
                  <a:pt x="122106" y="297234"/>
                </a:lnTo>
                <a:lnTo>
                  <a:pt x="125045" y="289659"/>
                </a:lnTo>
                <a:lnTo>
                  <a:pt x="128189" y="282180"/>
                </a:lnTo>
                <a:lnTo>
                  <a:pt x="131607" y="274781"/>
                </a:lnTo>
                <a:lnTo>
                  <a:pt x="82443" y="155275"/>
                </a:lnTo>
                <a:lnTo>
                  <a:pt x="154183" y="83535"/>
                </a:lnTo>
                <a:lnTo>
                  <a:pt x="274781" y="131988"/>
                </a:lnTo>
                <a:lnTo>
                  <a:pt x="535147" y="131988"/>
                </a:lnTo>
                <a:lnTo>
                  <a:pt x="535583" y="132190"/>
                </a:lnTo>
                <a:lnTo>
                  <a:pt x="706149" y="132190"/>
                </a:lnTo>
                <a:lnTo>
                  <a:pt x="728150" y="154183"/>
                </a:lnTo>
                <a:lnTo>
                  <a:pt x="688187" y="253675"/>
                </a:lnTo>
                <a:lnTo>
                  <a:pt x="405094" y="253675"/>
                </a:lnTo>
                <a:lnTo>
                  <a:pt x="357002" y="261439"/>
                </a:lnTo>
                <a:lnTo>
                  <a:pt x="315222" y="283054"/>
                </a:lnTo>
                <a:lnTo>
                  <a:pt x="282268" y="316008"/>
                </a:lnTo>
                <a:lnTo>
                  <a:pt x="260652" y="357788"/>
                </a:lnTo>
                <a:lnTo>
                  <a:pt x="252889" y="405880"/>
                </a:lnTo>
                <a:lnTo>
                  <a:pt x="260652" y="453972"/>
                </a:lnTo>
                <a:lnTo>
                  <a:pt x="282268" y="495752"/>
                </a:lnTo>
                <a:lnTo>
                  <a:pt x="315222" y="528706"/>
                </a:lnTo>
                <a:lnTo>
                  <a:pt x="357002" y="550322"/>
                </a:lnTo>
                <a:lnTo>
                  <a:pt x="405094" y="558085"/>
                </a:lnTo>
                <a:lnTo>
                  <a:pt x="688737" y="558085"/>
                </a:lnTo>
                <a:lnTo>
                  <a:pt x="729290" y="656383"/>
                </a:lnTo>
                <a:lnTo>
                  <a:pt x="706307" y="679367"/>
                </a:lnTo>
                <a:lnTo>
                  <a:pt x="535863" y="679367"/>
                </a:lnTo>
                <a:lnTo>
                  <a:pt x="534533" y="679977"/>
                </a:lnTo>
                <a:lnTo>
                  <a:pt x="275085" y="679977"/>
                </a:lnTo>
                <a:lnTo>
                  <a:pt x="155275" y="729317"/>
                </a:lnTo>
                <a:close/>
              </a:path>
              <a:path w="812165" h="812164">
                <a:moveTo>
                  <a:pt x="688737" y="558085"/>
                </a:moveTo>
                <a:lnTo>
                  <a:pt x="405094" y="558085"/>
                </a:lnTo>
                <a:lnTo>
                  <a:pt x="453186" y="550322"/>
                </a:lnTo>
                <a:lnTo>
                  <a:pt x="494966" y="528706"/>
                </a:lnTo>
                <a:lnTo>
                  <a:pt x="527920" y="495752"/>
                </a:lnTo>
                <a:lnTo>
                  <a:pt x="549536" y="453972"/>
                </a:lnTo>
                <a:lnTo>
                  <a:pt x="557300" y="405880"/>
                </a:lnTo>
                <a:lnTo>
                  <a:pt x="549536" y="357788"/>
                </a:lnTo>
                <a:lnTo>
                  <a:pt x="527920" y="316008"/>
                </a:lnTo>
                <a:lnTo>
                  <a:pt x="494966" y="283054"/>
                </a:lnTo>
                <a:lnTo>
                  <a:pt x="453186" y="261439"/>
                </a:lnTo>
                <a:lnTo>
                  <a:pt x="405094" y="253675"/>
                </a:lnTo>
                <a:lnTo>
                  <a:pt x="688187" y="253675"/>
                </a:lnTo>
                <a:lnTo>
                  <a:pt x="679189" y="276075"/>
                </a:lnTo>
                <a:lnTo>
                  <a:pt x="682392" y="283054"/>
                </a:lnTo>
                <a:lnTo>
                  <a:pt x="685205" y="289769"/>
                </a:lnTo>
                <a:lnTo>
                  <a:pt x="687905" y="296747"/>
                </a:lnTo>
                <a:lnTo>
                  <a:pt x="690478" y="303827"/>
                </a:lnTo>
                <a:lnTo>
                  <a:pt x="811760" y="354359"/>
                </a:lnTo>
                <a:lnTo>
                  <a:pt x="811760" y="455829"/>
                </a:lnTo>
                <a:lnTo>
                  <a:pt x="690452" y="507552"/>
                </a:lnTo>
                <a:lnTo>
                  <a:pt x="687800" y="514821"/>
                </a:lnTo>
                <a:lnTo>
                  <a:pt x="685231" y="521543"/>
                </a:lnTo>
                <a:lnTo>
                  <a:pt x="682287" y="528706"/>
                </a:lnTo>
                <a:lnTo>
                  <a:pt x="679340" y="535306"/>
                </a:lnTo>
                <a:lnTo>
                  <a:pt x="688737" y="558085"/>
                </a:lnTo>
                <a:close/>
              </a:path>
              <a:path w="812165" h="812164">
                <a:moveTo>
                  <a:pt x="657552" y="728123"/>
                </a:moveTo>
                <a:lnTo>
                  <a:pt x="535863" y="679367"/>
                </a:lnTo>
                <a:lnTo>
                  <a:pt x="706307" y="679367"/>
                </a:lnTo>
                <a:lnTo>
                  <a:pt x="657552" y="728123"/>
                </a:lnTo>
                <a:close/>
              </a:path>
              <a:path w="812165" h="812164">
                <a:moveTo>
                  <a:pt x="457400" y="811760"/>
                </a:moveTo>
                <a:lnTo>
                  <a:pt x="355930" y="811760"/>
                </a:lnTo>
                <a:lnTo>
                  <a:pt x="304612" y="691672"/>
                </a:lnTo>
                <a:lnTo>
                  <a:pt x="297091" y="689020"/>
                </a:lnTo>
                <a:lnTo>
                  <a:pt x="289668" y="686233"/>
                </a:lnTo>
                <a:lnTo>
                  <a:pt x="282335" y="683241"/>
                </a:lnTo>
                <a:lnTo>
                  <a:pt x="275085" y="679977"/>
                </a:lnTo>
                <a:lnTo>
                  <a:pt x="534533" y="679977"/>
                </a:lnTo>
                <a:lnTo>
                  <a:pt x="528962" y="682532"/>
                </a:lnTo>
                <a:lnTo>
                  <a:pt x="521937" y="685509"/>
                </a:lnTo>
                <a:lnTo>
                  <a:pt x="514817" y="688339"/>
                </a:lnTo>
                <a:lnTo>
                  <a:pt x="507630" y="691062"/>
                </a:lnTo>
                <a:lnTo>
                  <a:pt x="457400" y="81176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实施计划和时间表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66383" y="2032094"/>
            <a:ext cx="105854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1" spc="-25">
                <a:solidFill>
                  <a:srgbClr val="FFFFFF"/>
                </a:solidFill>
                <a:latin typeface="微软雅黑"/>
                <a:cs typeface="微软雅黑"/>
              </a:rPr>
              <a:t>04</a:t>
            </a:r>
            <a:endParaRPr sz="6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254499" y="3617479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000000"/>
                </a:solidFill>
              </a:rPr>
              <a:t>流程管理改进方案</a:t>
            </a:r>
            <a:endParaRPr sz="36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https://d.book118.com/638032075023006044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Office Theme</vt:lpstr>
      <vt:lpstr>行政管理可行性方案</vt:lpstr>
      <vt:lpstr>目录</vt:lpstr>
      <vt:lpstr>目录</vt:lpstr>
      <vt:lpstr>PowerPoint Presentation</vt:lpstr>
      <vt:lpstr>目的和背景</vt:lpstr>
      <vt:lpstr>行政管理现状及问题</vt:lpstr>
      <vt:lpstr>行政管理可行性方案概述</vt:lpstr>
      <vt:lpstr>方案目标和原则</vt:lpstr>
      <vt:lpstr>方案内容和步骤</vt:lpstr>
      <vt:lpstr>方案内容和步骤</vt:lpstr>
      <vt:lpstr>方案内容和步骤</vt:lpstr>
      <vt:lpstr>组织架构优化方案</vt:lpstr>
      <vt:lpstr>现有组织架构分析</vt:lpstr>
      <vt:lpstr>优化后组织架构设计</vt:lpstr>
      <vt:lpstr>实施计划和时间表</vt:lpstr>
      <vt:lpstr>流程管理改进方案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2024-09-24T01:34:28.094</cp:lastPrinted>
  <dcterms:created xsi:type="dcterms:W3CDTF">2024-09-23T17:34:28Z</dcterms:created>
  <dcterms:modified xsi:type="dcterms:W3CDTF">2024-09-23T17:34:29Z</dcterms:modified>
</cp:coreProperties>
</file>