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  <p:sldMasterId id="2147483669" r:id="rId3"/>
    <p:sldMasterId id="2147483671" r:id="rId4"/>
    <p:sldMasterId id="2147483673" r:id="rId5"/>
  </p:sldMasterIdLst>
  <p:sldIdLst>
    <p:sldId id="259" r:id="rId6"/>
    <p:sldId id="262" r:id="rId7"/>
    <p:sldId id="265" r:id="rId8"/>
    <p:sldId id="268" r:id="rId9"/>
    <p:sldId id="271" r:id="rId10"/>
    <p:sldId id="274" r:id="rId11"/>
    <p:sldId id="277" r:id="rId12"/>
    <p:sldId id="280" r:id="rId13"/>
    <p:sldId id="283" r:id="rId14"/>
    <p:sldId id="286" r:id="rId15"/>
    <p:sldId id="289" r:id="rId16"/>
    <p:sldId id="292" r:id="rId17"/>
    <p:sldId id="295" r:id="rId18"/>
    <p:sldId id="298" r:id="rId19"/>
    <p:sldId id="301" r:id="rId20"/>
    <p:sldId id="304" r:id="rId21"/>
    <p:sldId id="307" r:id="rId22"/>
    <p:sldId id="310" r:id="rId23"/>
    <p:sldId id="313" r:id="rId24"/>
    <p:sldId id="316" r:id="rId25"/>
    <p:sldId id="318" r:id="rId26"/>
  </p:sldIdLst>
  <p:sldSz cx="9144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5.xml" /><Relationship Id="rId11" Type="http://schemas.openxmlformats.org/officeDocument/2006/relationships/slide" Target="slides/slide6.xml" /><Relationship Id="rId12" Type="http://schemas.openxmlformats.org/officeDocument/2006/relationships/slide" Target="slides/slide7.xml" /><Relationship Id="rId13" Type="http://schemas.openxmlformats.org/officeDocument/2006/relationships/slide" Target="slides/slide8.xml" /><Relationship Id="rId14" Type="http://schemas.openxmlformats.org/officeDocument/2006/relationships/slide" Target="slides/slide9.xml" /><Relationship Id="rId15" Type="http://schemas.openxmlformats.org/officeDocument/2006/relationships/slide" Target="slides/slide10.xml" /><Relationship Id="rId16" Type="http://schemas.openxmlformats.org/officeDocument/2006/relationships/slide" Target="slides/slide11.xml" /><Relationship Id="rId17" Type="http://schemas.openxmlformats.org/officeDocument/2006/relationships/slide" Target="slides/slide12.xml" /><Relationship Id="rId18" Type="http://schemas.openxmlformats.org/officeDocument/2006/relationships/slide" Target="slides/slide13.xml" /><Relationship Id="rId19" Type="http://schemas.openxmlformats.org/officeDocument/2006/relationships/slide" Target="slides/slide14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5.xml" /><Relationship Id="rId21" Type="http://schemas.openxmlformats.org/officeDocument/2006/relationships/slide" Target="slides/slide16.xml" /><Relationship Id="rId22" Type="http://schemas.openxmlformats.org/officeDocument/2006/relationships/slide" Target="slides/slide17.xml" /><Relationship Id="rId23" Type="http://schemas.openxmlformats.org/officeDocument/2006/relationships/slide" Target="slides/slide18.xml" /><Relationship Id="rId24" Type="http://schemas.openxmlformats.org/officeDocument/2006/relationships/slide" Target="slides/slide19.xml" /><Relationship Id="rId25" Type="http://schemas.openxmlformats.org/officeDocument/2006/relationships/slide" Target="slides/slide20.xml" /><Relationship Id="rId26" Type="http://schemas.openxmlformats.org/officeDocument/2006/relationships/slide" Target="slides/slide21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slideMaster" Target="slideMasters/slideMaster4.xml" /><Relationship Id="rId5" Type="http://schemas.openxmlformats.org/officeDocument/2006/relationships/slideMaster" Target="slideMasters/slideMaster5.xml" /><Relationship Id="rId6" Type="http://schemas.openxmlformats.org/officeDocument/2006/relationships/slide" Target="slides/slide1.xml" /><Relationship Id="rId7" Type="http://schemas.openxmlformats.org/officeDocument/2006/relationships/slide" Target="slides/slide2.xml" /><Relationship Id="rId8" Type="http://schemas.openxmlformats.org/officeDocument/2006/relationships/slide" Target="slides/slide3.xml" /><Relationship Id="rId9" Type="http://schemas.openxmlformats.org/officeDocument/2006/relationships/slide" Target="slides/slide4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058E1C-449A-4BA0-B6AD-901CED0C7E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1B3766-638E-4B4A-AE19-A3AE665A7B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0753B1-F53A-4AF7-9531-90C75A18F6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CB733A-3A36-4759-BBA1-EB67EED1D1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7F1033-2DD4-4A1C-82B3-8B8121773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73D743-DE6E-45BD-81BA-6815689561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D1E295-B816-4A5D-86D6-31EE4EB949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8C0206-F232-4D48-909C-146844C04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5A0FAB-4432-43EE-809B-2FDE6ECF3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54494D-2B1D-49CE-9956-92BC9A908E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D02CA1-68BC-41E8-A727-D8A3D5CD2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fld id="{C46BB438-1301-4D80-BFC3-B91B6A08937A}" type="datetime1">
              <a:rPr lang="zh-CN" altLang="en-US" sz="1200">
                <a:solidFill>
                  <a:srgbClr val="898989"/>
                </a:solidFill>
              </a:rPr>
              <a:t>*</a:t>
            </a:fld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endParaRPr lang="zh-CN" altLang="en-US" sz="1200">
              <a:solidFill>
                <a:srgbClr val="898989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lang="zh-CN" altLang="en-US" sz="1200">
                <a:solidFill>
                  <a:srgbClr val="898989"/>
                </a:solidFill>
              </a:rPr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lang="zh-CN" altLang="en-US" sz="1200">
                <a:solidFill>
                  <a:srgbClr val="898989"/>
                </a:solidFill>
              </a:rPr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Relationship Id="rId4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_rels/slideMaster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png" /><Relationship Id="rId4" Type="http://schemas.openxmlformats.org/officeDocument/2006/relationships/hyperlink" Target="http://blog.sina.com.cn/changshappt" TargetMode="External" /><Relationship Id="rId5" Type="http://schemas.openxmlformats.org/officeDocument/2006/relationships/theme" Target="../theme/theme4.xml" /></Relationships>
</file>

<file path=ppt/slideMasters/_rels/slideMaster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heme" Target="../theme/theme5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pic>
        <p:nvPicPr>
          <p:cNvPr id="2050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051" name="副标题 2"/>
          <p:cNvSpPr/>
          <p:nvPr/>
        </p:nvSpPr>
        <p:spPr>
          <a:xfrm>
            <a:off x="395288" y="1628775"/>
            <a:ext cx="5761038" cy="7207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342900" lvl="0" indent="-342900">
              <a:spcBef>
                <a:spcPct val="20000"/>
              </a:spcBef>
              <a:buFont typeface="Arial"/>
            </a:pPr>
            <a:r>
              <a:rPr lang="zh-CN" altLang="en-US" sz="3200">
                <a:solidFill>
                  <a:schemeClr val="bg1"/>
                </a:solidFill>
              </a:rPr>
              <a:t>麦肯锡商务沟通完全工具箱</a:t>
            </a:r>
            <a:endParaRPr lang="zh-CN" altLang="en-US" sz="3200">
              <a:solidFill>
                <a:schemeClr val="bg1"/>
              </a:solidFill>
            </a:endParaRPr>
          </a:p>
        </p:txBody>
      </p:sp>
      <p:sp>
        <p:nvSpPr>
          <p:cNvPr id="2052" name="矩形 8"/>
          <p:cNvSpPr/>
          <p:nvPr/>
        </p:nvSpPr>
        <p:spPr>
          <a:xfrm>
            <a:off x="388938" y="2171700"/>
            <a:ext cx="4572000" cy="304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/>
            <a:r>
              <a:rPr lang="en-US" altLang="en-US" sz="1400">
                <a:solidFill>
                  <a:schemeClr val="bg1"/>
                </a:solidFill>
                <a:latin typeface="Baskerville Old Face" pitchFamily="18" charset="0"/>
              </a:rPr>
              <a:t>THE SAY IT WITH CHARTS COMPLETE TOOLKIT</a:t>
            </a:r>
            <a:endParaRPr lang="zh-CN" altLang="en-US" sz="1400">
              <a:solidFill>
                <a:schemeClr val="bg1"/>
              </a:solidFill>
              <a:latin typeface="Baskerville Old Face" pitchFamily="18" charset="0"/>
            </a:endParaRPr>
          </a:p>
        </p:txBody>
      </p:sp>
      <p:sp>
        <p:nvSpPr>
          <p:cNvPr id="2053" name="矩形 9"/>
          <p:cNvSpPr/>
          <p:nvPr/>
        </p:nvSpPr>
        <p:spPr>
          <a:xfrm>
            <a:off x="395288" y="2492375"/>
            <a:ext cx="4572000" cy="517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/>
            <a:r>
              <a:rPr lang="en-US" altLang="en-US" sz="1400">
                <a:solidFill>
                  <a:schemeClr val="bg1"/>
                </a:solidFill>
              </a:rPr>
              <a:t>(</a:t>
            </a:r>
            <a:r>
              <a:rPr lang="zh-CN" altLang="en-US" sz="1400">
                <a:solidFill>
                  <a:schemeClr val="bg1"/>
                </a:solidFill>
              </a:rPr>
              <a:t>美</a:t>
            </a:r>
            <a:r>
              <a:rPr lang="en-US" altLang="en-US" sz="1400">
                <a:solidFill>
                  <a:schemeClr val="bg1"/>
                </a:solidFill>
              </a:rPr>
              <a:t>)</a:t>
            </a:r>
            <a:r>
              <a:rPr lang="zh-CN" altLang="en-US" sz="1400">
                <a:solidFill>
                  <a:schemeClr val="bg1"/>
                </a:solidFill>
              </a:rPr>
              <a:t>基恩泽拉兹尼</a:t>
            </a:r>
            <a:endParaRPr lang="zh-CN" altLang="en-US" sz="1400">
              <a:solidFill>
                <a:schemeClr val="bg1"/>
              </a:solidFill>
            </a:endParaRPr>
          </a:p>
          <a:p>
            <a:pPr marL="0" lvl="0" indent="0"/>
            <a:r>
              <a:rPr lang="zh-CN" altLang="en-US" sz="1400">
                <a:solidFill>
                  <a:schemeClr val="bg1"/>
                </a:solidFill>
              </a:rPr>
              <a:t>马晓路  马洪德</a:t>
            </a:r>
            <a:endParaRPr lang="zh-CN" altLang="en-US" sz="1400">
              <a:solidFill>
                <a:schemeClr val="bg1"/>
              </a:solidFill>
            </a:endParaRPr>
          </a:p>
        </p:txBody>
      </p:sp>
      <p:grpSp>
        <p:nvGrpSpPr>
          <p:cNvPr id="2054" name=""/>
          <p:cNvGrpSpPr/>
          <p:nvPr/>
        </p:nvGrpSpPr>
        <p:grpSpPr>
          <a:xfrm>
            <a:off x="1908175" y="2492375"/>
            <a:ext cx="360362" cy="277812"/>
            <a:chExt cx="360040" cy="276999"/>
          </a:xfrm>
        </p:grpSpPr>
        <p:sp>
          <p:nvSpPr>
            <p:cNvPr id="2055" name="椭圆 27"/>
            <p:cNvSpPr/>
            <p:nvPr/>
          </p:nvSpPr>
          <p:spPr>
            <a:xfrm>
              <a:off x="67734" y="33867"/>
              <a:ext cx="216024" cy="216024"/>
            </a:xfrm>
            <a:prstGeom prst="ellipse">
              <a:avLst/>
            </a:prstGeom>
            <a:solidFill>
              <a:schemeClr val="tx2"/>
            </a:solidFill>
            <a:ln>
              <a:noFill/>
              <a:miter lim="800000"/>
            </a:ln>
          </p:spPr>
          <p:txBody>
            <a:bodyPr anchor="ctr" anchorCtr="0"/>
            <a:lstStyle>
              <a:defPPr algn="l" rtl="0" eaLnBrk="1" hangingPunct="1">
                <a:defRPr kumimoji="0" lang="zh-CN">
                  <a:latin typeface="Arial" pitchFamily="34" charset="0"/>
                  <a:ea typeface="宋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微软雅黑" pitchFamily="34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微软雅黑" pitchFamily="34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微软雅黑" pitchFamily="34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微软雅黑" pitchFamily="34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微软雅黑" pitchFamily="34" charset="-122"/>
                </a:defRPr>
              </a:lvl5pPr>
            </a:lstStyle>
            <a:p>
              <a:pPr marL="0" lvl="0" indent="0"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056" name="TextBox 28"/>
            <p:cNvSpPr/>
            <p:nvPr/>
          </p:nvSpPr>
          <p:spPr>
            <a:xfrm>
              <a:off x="0" y="0"/>
              <a:ext cx="360040" cy="276999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 algn="l" rtl="0" eaLnBrk="1" hangingPunct="1">
                <a:defRPr kumimoji="0" lang="zh-CN">
                  <a:latin typeface="Arial" pitchFamily="34" charset="0"/>
                  <a:ea typeface="宋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微软雅黑" pitchFamily="34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微软雅黑" pitchFamily="34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微软雅黑" pitchFamily="34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微软雅黑" pitchFamily="34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微软雅黑" pitchFamily="34" charset="-122"/>
                </a:defRPr>
              </a:lvl5pPr>
            </a:lstStyle>
            <a:p>
              <a:pPr marL="0" lvl="0" indent="0"/>
              <a:r>
                <a:rPr lang="zh-CN" altLang="en-US" sz="1200">
                  <a:solidFill>
                    <a:schemeClr val="bg1"/>
                  </a:solidFill>
                </a:rPr>
                <a:t>著</a:t>
              </a:r>
              <a:endParaRPr lang="zh-CN" altLang="en-US" sz="1200">
                <a:solidFill>
                  <a:schemeClr val="bg1"/>
                </a:solidFill>
              </a:endParaRPr>
            </a:p>
          </p:txBody>
        </p:sp>
      </p:grpSp>
      <p:grpSp>
        <p:nvGrpSpPr>
          <p:cNvPr id="2057" name=""/>
          <p:cNvGrpSpPr/>
          <p:nvPr/>
        </p:nvGrpSpPr>
        <p:grpSpPr>
          <a:xfrm>
            <a:off x="1657350" y="2720975"/>
            <a:ext cx="360362" cy="276225"/>
            <a:chExt cx="360040" cy="276999"/>
          </a:xfrm>
        </p:grpSpPr>
        <p:sp>
          <p:nvSpPr>
            <p:cNvPr id="2058" name="椭圆 30"/>
            <p:cNvSpPr/>
            <p:nvPr/>
          </p:nvSpPr>
          <p:spPr>
            <a:xfrm>
              <a:off x="67734" y="33867"/>
              <a:ext cx="216024" cy="216024"/>
            </a:xfrm>
            <a:prstGeom prst="ellipse">
              <a:avLst/>
            </a:prstGeom>
            <a:solidFill>
              <a:schemeClr val="tx2"/>
            </a:solidFill>
            <a:ln>
              <a:noFill/>
              <a:miter lim="800000"/>
            </a:ln>
          </p:spPr>
          <p:txBody>
            <a:bodyPr anchor="ctr" anchorCtr="0"/>
            <a:lstStyle>
              <a:defPPr algn="l" rtl="0" eaLnBrk="1" hangingPunct="1">
                <a:defRPr kumimoji="0" lang="zh-CN">
                  <a:latin typeface="Arial" pitchFamily="34" charset="0"/>
                  <a:ea typeface="宋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微软雅黑" pitchFamily="34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微软雅黑" pitchFamily="34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微软雅黑" pitchFamily="34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微软雅黑" pitchFamily="34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微软雅黑" pitchFamily="34" charset="-122"/>
                </a:defRPr>
              </a:lvl5pPr>
            </a:lstStyle>
            <a:p>
              <a:pPr marL="0" lvl="0" indent="0"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059" name="TextBox 31"/>
            <p:cNvSpPr/>
            <p:nvPr/>
          </p:nvSpPr>
          <p:spPr>
            <a:xfrm>
              <a:off x="0" y="0"/>
              <a:ext cx="360040" cy="276999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 algn="l" rtl="0" eaLnBrk="1" hangingPunct="1">
                <a:defRPr kumimoji="0" lang="zh-CN">
                  <a:latin typeface="Arial" pitchFamily="34" charset="0"/>
                  <a:ea typeface="宋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微软雅黑" pitchFamily="34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微软雅黑" pitchFamily="34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微软雅黑" pitchFamily="34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微软雅黑" pitchFamily="34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微软雅黑" pitchFamily="34" charset="-122"/>
                </a:defRPr>
              </a:lvl5pPr>
            </a:lstStyle>
            <a:p>
              <a:pPr marL="0" lvl="0" indent="0"/>
              <a:r>
                <a:rPr lang="zh-CN" altLang="en-US" sz="1200">
                  <a:solidFill>
                    <a:schemeClr val="bg1"/>
                  </a:solidFill>
                </a:rPr>
                <a:t>译</a:t>
              </a:r>
              <a:endParaRPr lang="zh-CN" altLang="en-US" sz="1200">
                <a:solidFill>
                  <a:schemeClr val="bg1"/>
                </a:solidFill>
              </a:endParaRPr>
            </a:p>
          </p:txBody>
        </p:sp>
      </p:grpSp>
      <p:sp>
        <p:nvSpPr>
          <p:cNvPr id="2060" name="矩形 32"/>
          <p:cNvSpPr/>
          <p:nvPr/>
        </p:nvSpPr>
        <p:spPr>
          <a:xfrm>
            <a:off x="506412" y="3035300"/>
            <a:ext cx="1439862" cy="215900"/>
          </a:xfrm>
          <a:prstGeom prst="rect">
            <a:avLst/>
          </a:prstGeom>
          <a:solidFill>
            <a:schemeClr val="tx2"/>
          </a:solidFill>
          <a:ln>
            <a:noFill/>
            <a:miter lim="800000"/>
          </a:ln>
        </p:spPr>
        <p:txBody>
          <a:bodyPr anchor="ctr" anchorCtr="0"/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 algn="ctr"/>
            <a:r>
              <a:rPr lang="en-US" altLang="en-US" sz="1200">
                <a:solidFill>
                  <a:srgbClr val="FFFFFF"/>
                </a:solidFill>
              </a:rPr>
              <a:t>PPT</a:t>
            </a:r>
            <a:r>
              <a:rPr lang="zh-CN" altLang="en-US" sz="1200">
                <a:solidFill>
                  <a:srgbClr val="FFFFFF"/>
                </a:solidFill>
              </a:rPr>
              <a:t>设计：新思境</a:t>
            </a:r>
            <a:endParaRPr lang="zh-CN" altLang="en-US" sz="1200">
              <a:solidFill>
                <a:srgbClr val="FFFFFF"/>
              </a:solidFill>
            </a:endParaRPr>
          </a:p>
        </p:txBody>
      </p:sp>
      <p:pic>
        <p:nvPicPr>
          <p:cNvPr id="2061" name="图片 33" descr="图片1.png"/>
          <p:cNvPicPr/>
          <p:nvPr/>
        </p:nvPicPr>
        <p:blipFill>
          <a:blip r:embed="rId3"/>
          <a:stretch>
            <a:fillRect/>
          </a:stretch>
        </p:blipFill>
        <p:spPr>
          <a:xfrm>
            <a:off x="-61912" y="188912"/>
            <a:ext cx="6227762" cy="1785938"/>
          </a:xfrm>
          <a:prstGeom prst="rect">
            <a:avLst/>
          </a:prstGeom>
          <a:noFill/>
          <a:ln>
            <a:noFill/>
            <a:miter lim="800000"/>
          </a:ln>
          <a:effectLst>
            <a:outerShdw algn="ctr">
              <a:srgbClr val="000000">
                <a:alpha val="68999"/>
              </a:srgbClr>
            </a:outerShdw>
          </a:effectLst>
        </p:spPr>
      </p:pic>
      <p:sp>
        <p:nvSpPr>
          <p:cNvPr id="2062" name="标题占位符 1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2063" name="文本占位符 2"/>
          <p:cNvSpPr/>
          <p:nvPr>
            <p:ph type="body" idx="1"/>
          </p:nvPr>
        </p:nvSpPr>
        <p:spPr>
          <a:xfrm>
            <a:off x="457200" y="1600200"/>
            <a:ext cx="8229600" cy="41830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marL="0" indent="0" algn="ctr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0" i="0" u="none" baseline="0">
          <a:solidFill>
            <a:schemeClr val="tx1"/>
          </a:solidFill>
          <a:latin typeface="Tahoma" pitchFamily="34" charset="0"/>
          <a:ea typeface="微软雅黑" pitchFamily="34" charset="-122"/>
        </a:defRPr>
      </a:lvl1pPr>
    </p:titleStyle>
    <p:bodyStyle>
      <a:lvl1pPr marL="342900" indent="-3429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•"/>
        <a:defRPr kumimoji="0" sz="3200" b="0" i="0" u="none" baseline="0">
          <a:solidFill>
            <a:schemeClr val="tx1"/>
          </a:solidFill>
          <a:latin typeface="Tahoma" pitchFamily="34" charset="0"/>
          <a:ea typeface="微软雅黑" pitchFamily="34" charset="-122"/>
        </a:defRPr>
      </a:lvl1pPr>
      <a:lvl2pPr marL="742950" indent="-28575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–"/>
        <a:defRPr kumimoji="0" sz="2800" b="0" i="0" u="none" baseline="0">
          <a:solidFill>
            <a:schemeClr val="tx1"/>
          </a:solidFill>
          <a:latin typeface="Tahoma" pitchFamily="34" charset="0"/>
          <a:ea typeface="微软雅黑" pitchFamily="34" charset="-122"/>
        </a:defRPr>
      </a:lvl2pPr>
      <a:lvl3pPr marL="11430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•"/>
        <a:defRPr kumimoji="0" sz="2400" b="0" i="0" u="none" baseline="0">
          <a:solidFill>
            <a:schemeClr val="tx1"/>
          </a:solidFill>
          <a:latin typeface="Tahoma" pitchFamily="34" charset="0"/>
          <a:ea typeface="微软雅黑" pitchFamily="34" charset="-122"/>
        </a:defRPr>
      </a:lvl3pPr>
      <a:lvl4pPr marL="16002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–"/>
        <a:defRPr kumimoji="0" sz="2000" b="0" i="0" u="none" baseline="0">
          <a:solidFill>
            <a:schemeClr val="tx1"/>
          </a:solidFill>
          <a:latin typeface="Tahoma" pitchFamily="34" charset="0"/>
          <a:ea typeface="微软雅黑" pitchFamily="34" charset="-122"/>
        </a:defRPr>
      </a:lvl4pPr>
      <a:lvl5pPr marL="20574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»"/>
        <a:defRPr kumimoji="0" sz="2000" b="0" i="0" u="none" baseline="0">
          <a:solidFill>
            <a:schemeClr val="tx1"/>
          </a:solidFill>
          <a:latin typeface="Tahoma" pitchFamily="34" charset="0"/>
          <a:ea typeface="微软雅黑" pitchFamily="34" charset="-122"/>
        </a:defRPr>
      </a:lvl5pPr>
    </p:bodyStyle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sp>
        <p:nvSpPr>
          <p:cNvPr id="1026" name="标题占位符 1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27" name="文本占位符 2"/>
          <p:cNvSpPr/>
          <p:nvPr>
            <p:ph type="body" idx="1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28" name="日期占位符 3"/>
          <p:cNvSpPr/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lvl="0"/>
            <a:fld id="{9C47A6AA-32D2-47C9-991A-B62B2204B802}" type="datetime1">
              <a:rPr lang="zh-CN" altLang="en-US" sz="1200">
                <a:solidFill>
                  <a:srgbClr val="898989"/>
                </a:solidFill>
              </a:rPr>
              <a:t>*</a:t>
            </a:fld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1029" name="页脚占位符 4"/>
          <p:cNvSpPr/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lvl="0" algn="ctr"/>
            <a:endParaRPr lang="zh-CN" altLang="en-US" sz="1200">
              <a:solidFill>
                <a:srgbClr val="898989"/>
              </a:solidFill>
            </a:endParaRPr>
          </a:p>
        </p:txBody>
      </p:sp>
      <p:sp>
        <p:nvSpPr>
          <p:cNvPr id="1030" name="灯片编号占位符 5"/>
          <p:cNvSpPr/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lvl="0" algn="r"/>
            <a:fld id="{D391DF41-8D13-453E-AE8D-88C9FC46CCCF}" type="slidenum">
              <a:rPr lang="zh-CN" altLang="en-US" sz="1200">
                <a:solidFill>
                  <a:srgbClr val="898989"/>
                </a:solidFill>
              </a:rPr>
              <a:t>*</a:t>
            </a:fld>
            <a:endParaRPr lang="en-US" altLang="zh-CN" sz="1200">
              <a:solidFill>
                <a:srgbClr val="898989"/>
              </a:solidFill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8" r:id="rId1"/>
  </p:sldLayoutIdLst>
  <p:transition/>
  <p:timing/>
  <p:txStyles>
    <p:titleStyle>
      <a:lvl1pPr marL="0" indent="0" algn="ctr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0" i="0" u="none" baseline="0">
          <a:solidFill>
            <a:schemeClr val="tx1"/>
          </a:solidFill>
          <a:latin typeface="Tahoma" pitchFamily="34" charset="0"/>
          <a:ea typeface="微软雅黑" pitchFamily="34" charset="-122"/>
        </a:defRPr>
      </a:lvl1pPr>
    </p:titleStyle>
    <p:bodyStyle>
      <a:lvl1pPr marL="342900" indent="-3429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•"/>
        <a:defRPr kumimoji="0" sz="3200" b="0" i="0" u="none" baseline="0">
          <a:solidFill>
            <a:schemeClr val="tx1"/>
          </a:solidFill>
          <a:latin typeface="Tahoma" pitchFamily="34" charset="0"/>
          <a:ea typeface="微软雅黑" pitchFamily="34" charset="-122"/>
        </a:defRPr>
      </a:lvl1pPr>
      <a:lvl2pPr marL="742950" indent="-28575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–"/>
        <a:defRPr kumimoji="0" sz="2800" b="0" i="0" u="none" baseline="0">
          <a:solidFill>
            <a:schemeClr val="tx1"/>
          </a:solidFill>
          <a:latin typeface="Tahoma" pitchFamily="34" charset="0"/>
          <a:ea typeface="微软雅黑" pitchFamily="34" charset="-122"/>
        </a:defRPr>
      </a:lvl2pPr>
      <a:lvl3pPr marL="11430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•"/>
        <a:defRPr kumimoji="0" sz="2400" b="0" i="0" u="none" baseline="0">
          <a:solidFill>
            <a:schemeClr val="tx1"/>
          </a:solidFill>
          <a:latin typeface="Tahoma" pitchFamily="34" charset="0"/>
          <a:ea typeface="微软雅黑" pitchFamily="34" charset="-122"/>
        </a:defRPr>
      </a:lvl3pPr>
      <a:lvl4pPr marL="16002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–"/>
        <a:defRPr kumimoji="0" sz="2000" b="0" i="0" u="none" baseline="0">
          <a:solidFill>
            <a:schemeClr val="tx1"/>
          </a:solidFill>
          <a:latin typeface="Tahoma" pitchFamily="34" charset="0"/>
          <a:ea typeface="微软雅黑" pitchFamily="34" charset="-122"/>
        </a:defRPr>
      </a:lvl4pPr>
      <a:lvl5pPr marL="20574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»"/>
        <a:defRPr kumimoji="0" sz="2000" b="0" i="0" u="none" baseline="0">
          <a:solidFill>
            <a:schemeClr val="tx1"/>
          </a:solidFill>
          <a:latin typeface="Tahoma" pitchFamily="34" charset="0"/>
          <a:ea typeface="微软雅黑" pitchFamily="34" charset="-122"/>
        </a:defRPr>
      </a:lvl5pPr>
    </p:bodyStyle>
    <p:otherStyle/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sp>
        <p:nvSpPr>
          <p:cNvPr id="4098" name="矩形 6"/>
          <p:cNvSpPr/>
          <p:nvPr/>
        </p:nvSpPr>
        <p:spPr>
          <a:xfrm>
            <a:off x="2457450" y="2901950"/>
            <a:ext cx="6686550" cy="742950"/>
          </a:xfrm>
          <a:prstGeom prst="rect">
            <a:avLst/>
          </a:prstGeom>
          <a:solidFill>
            <a:srgbClr val="BFBFBF"/>
          </a:solidFill>
          <a:ln>
            <a:noFill/>
            <a:miter lim="800000"/>
          </a:ln>
        </p:spPr>
        <p:txBody>
          <a:bodyPr anchor="ctr" anchorCtr="0"/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 algn="ctr"/>
            <a:endParaRPr lang="zh-CN" altLang="en-US">
              <a:solidFill>
                <a:srgbClr val="FFFFFF"/>
              </a:solidFill>
            </a:endParaRPr>
          </a:p>
        </p:txBody>
      </p:sp>
      <p:pic>
        <p:nvPicPr>
          <p:cNvPr id="4099" name="Picture 2" descr="F:\网页图库\统计图表02.jpg"/>
          <p:cNvPicPr/>
          <p:nvPr/>
        </p:nvPicPr>
        <p:blipFill>
          <a:blip r:embed="rId2"/>
          <a:stretch>
            <a:fillRect/>
          </a:stretch>
        </p:blipFill>
        <p:spPr>
          <a:xfrm>
            <a:off x="755650" y="1196975"/>
            <a:ext cx="1655762" cy="1655762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4100" name="矩形 8"/>
          <p:cNvSpPr/>
          <p:nvPr/>
        </p:nvSpPr>
        <p:spPr>
          <a:xfrm>
            <a:off x="2457450" y="1196975"/>
            <a:ext cx="6686550" cy="1655762"/>
          </a:xfrm>
          <a:prstGeom prst="rect">
            <a:avLst/>
          </a:prstGeom>
          <a:solidFill>
            <a:schemeClr val="tx2"/>
          </a:solidFill>
          <a:ln>
            <a:noFill/>
            <a:miter lim="800000"/>
          </a:ln>
        </p:spPr>
        <p:txBody>
          <a:bodyPr anchor="ctr" anchorCtr="0"/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 algn="ctr"/>
            <a:endParaRPr lang="zh-CN" altLang="en-US">
              <a:solidFill>
                <a:srgbClr val="FFFFFF"/>
              </a:solidFill>
            </a:endParaRPr>
          </a:p>
        </p:txBody>
      </p:sp>
      <p:pic>
        <p:nvPicPr>
          <p:cNvPr id="4101" name="组合 11"/>
          <p:cNvPicPr/>
          <p:nvPr/>
        </p:nvPicPr>
        <p:blipFill>
          <a:blip r:embed="rId3"/>
          <a:stretch>
            <a:fillRect/>
          </a:stretch>
        </p:blipFill>
        <p:spPr>
          <a:xfrm>
            <a:off x="7808912" y="6156325"/>
            <a:ext cx="871538" cy="32385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4102" name="TextBox 22"/>
          <p:cNvSpPr/>
          <p:nvPr/>
        </p:nvSpPr>
        <p:spPr>
          <a:xfrm>
            <a:off x="6084888" y="6448425"/>
            <a:ext cx="2735262" cy="2746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/>
            <a:r>
              <a:rPr lang="en-US" altLang="en-US" sz="1200">
                <a:hlinkClick r:id="rId4"/>
              </a:rPr>
              <a:t>http://blog.sina.com.cn/changshappt</a:t>
            </a:r>
            <a:endParaRPr lang="zh-CN" altLang="en-US" sz="1200"/>
          </a:p>
        </p:txBody>
      </p:sp>
      <p:sp>
        <p:nvSpPr>
          <p:cNvPr id="4103" name="矩形 23"/>
          <p:cNvSpPr/>
          <p:nvPr/>
        </p:nvSpPr>
        <p:spPr>
          <a:xfrm>
            <a:off x="4572000" y="3683000"/>
            <a:ext cx="4572000" cy="742950"/>
          </a:xfrm>
          <a:prstGeom prst="rect">
            <a:avLst/>
          </a:prstGeom>
          <a:solidFill>
            <a:srgbClr val="BFBFBF"/>
          </a:solidFill>
          <a:ln>
            <a:noFill/>
            <a:miter lim="800000"/>
          </a:ln>
        </p:spPr>
        <p:txBody>
          <a:bodyPr anchor="ctr" anchorCtr="0"/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 algn="ctr"/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4104" name="矩形 24"/>
          <p:cNvSpPr/>
          <p:nvPr/>
        </p:nvSpPr>
        <p:spPr>
          <a:xfrm>
            <a:off x="6732588" y="4464050"/>
            <a:ext cx="2411412" cy="741362"/>
          </a:xfrm>
          <a:prstGeom prst="rect">
            <a:avLst/>
          </a:prstGeom>
          <a:solidFill>
            <a:srgbClr val="D9D9D9"/>
          </a:solidFill>
          <a:ln>
            <a:noFill/>
            <a:miter lim="800000"/>
          </a:ln>
        </p:spPr>
        <p:txBody>
          <a:bodyPr anchor="ctr" anchorCtr="0"/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 algn="ctr"/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4105" name="标题占位符 1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4106" name="文本占位符 2"/>
          <p:cNvSpPr/>
          <p:nvPr>
            <p:ph type="body" idx="1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0" r:id="rId1"/>
  </p:sldLayoutIdLst>
  <p:transition/>
  <p:timing/>
  <p:txStyles>
    <p:titleStyle>
      <a:lvl1pPr marL="0" indent="0" algn="ctr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0" i="0" u="none" baseline="0">
          <a:solidFill>
            <a:schemeClr val="tx1"/>
          </a:solidFill>
          <a:latin typeface="Tahoma" pitchFamily="34" charset="0"/>
          <a:ea typeface="微软雅黑" pitchFamily="34" charset="-122"/>
        </a:defRPr>
      </a:lvl1pPr>
    </p:titleStyle>
    <p:bodyStyle>
      <a:lvl1pPr marL="342900" indent="-3429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•"/>
        <a:defRPr kumimoji="0" sz="3200" b="0" i="0" u="none" baseline="0">
          <a:solidFill>
            <a:schemeClr val="tx1"/>
          </a:solidFill>
          <a:latin typeface="Tahoma" pitchFamily="34" charset="0"/>
          <a:ea typeface="微软雅黑" pitchFamily="34" charset="-122"/>
        </a:defRPr>
      </a:lvl1pPr>
      <a:lvl2pPr marL="742950" indent="-28575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–"/>
        <a:defRPr kumimoji="0" sz="2800" b="0" i="0" u="none" baseline="0">
          <a:solidFill>
            <a:schemeClr val="tx1"/>
          </a:solidFill>
          <a:latin typeface="Tahoma" pitchFamily="34" charset="0"/>
          <a:ea typeface="微软雅黑" pitchFamily="34" charset="-122"/>
        </a:defRPr>
      </a:lvl2pPr>
      <a:lvl3pPr marL="11430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•"/>
        <a:defRPr kumimoji="0" sz="2400" b="0" i="0" u="none" baseline="0">
          <a:solidFill>
            <a:schemeClr val="tx1"/>
          </a:solidFill>
          <a:latin typeface="Tahoma" pitchFamily="34" charset="0"/>
          <a:ea typeface="微软雅黑" pitchFamily="34" charset="-122"/>
        </a:defRPr>
      </a:lvl3pPr>
      <a:lvl4pPr marL="16002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–"/>
        <a:defRPr kumimoji="0" sz="2000" b="0" i="0" u="none" baseline="0">
          <a:solidFill>
            <a:schemeClr val="tx1"/>
          </a:solidFill>
          <a:latin typeface="Tahoma" pitchFamily="34" charset="0"/>
          <a:ea typeface="微软雅黑" pitchFamily="34" charset="-122"/>
        </a:defRPr>
      </a:lvl4pPr>
      <a:lvl5pPr marL="20574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»"/>
        <a:defRPr kumimoji="0" sz="2000" b="0" i="0" u="none" baseline="0">
          <a:solidFill>
            <a:schemeClr val="tx1"/>
          </a:solidFill>
          <a:latin typeface="Tahoma" pitchFamily="34" charset="0"/>
          <a:ea typeface="微软雅黑" pitchFamily="34" charset="-122"/>
        </a:defRPr>
      </a:lvl5pPr>
    </p:bodyStyle>
    <p:otherStyle/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sp>
        <p:nvSpPr>
          <p:cNvPr id="3074" name="矩形 6"/>
          <p:cNvSpPr/>
          <p:nvPr/>
        </p:nvSpPr>
        <p:spPr>
          <a:xfrm>
            <a:off x="539750" y="6353175"/>
            <a:ext cx="8604250" cy="504825"/>
          </a:xfrm>
          <a:prstGeom prst="rect">
            <a:avLst/>
          </a:prstGeom>
          <a:solidFill>
            <a:schemeClr val="tx2"/>
          </a:solidFill>
          <a:ln>
            <a:noFill/>
            <a:miter lim="800000"/>
          </a:ln>
        </p:spPr>
        <p:txBody>
          <a:bodyPr anchor="ctr" anchorCtr="0"/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 algn="ctr"/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3075" name="矩形 8"/>
          <p:cNvSpPr/>
          <p:nvPr/>
        </p:nvSpPr>
        <p:spPr>
          <a:xfrm>
            <a:off x="0" y="6353175"/>
            <a:ext cx="503238" cy="504825"/>
          </a:xfrm>
          <a:prstGeom prst="rect">
            <a:avLst/>
          </a:prstGeom>
          <a:solidFill>
            <a:srgbClr val="7F7F7F"/>
          </a:solidFill>
          <a:ln>
            <a:noFill/>
            <a:miter lim="800000"/>
          </a:ln>
        </p:spPr>
        <p:txBody>
          <a:bodyPr anchor="ctr" anchorCtr="0"/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 algn="ctr"/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3076" name="标题占位符 1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3077" name="文本占位符 2"/>
          <p:cNvSpPr/>
          <p:nvPr>
            <p:ph type="body" idx="1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3078" name="灯片编号占位符 5"/>
          <p:cNvSpPr/>
          <p:nvPr>
            <p:ph type="sldNum" sz="quarter" idx="4"/>
          </p:nvPr>
        </p:nvSpPr>
        <p:spPr>
          <a:xfrm>
            <a:off x="6686550" y="6453188"/>
            <a:ext cx="2133600" cy="3651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lvl="0" algn="r"/>
            <a:fld id="{34BD495F-327B-4051-A4F3-DBB1E015163B}" type="slidenum">
              <a:rPr lang="zh-CN" altLang="en-US" sz="1200">
                <a:solidFill>
                  <a:srgbClr val="898989"/>
                </a:solidFill>
              </a:rPr>
              <a:t>*</a:t>
            </a:fld>
            <a:endParaRPr lang="en-US" altLang="zh-CN" sz="1200">
              <a:solidFill>
                <a:srgbClr val="898989"/>
              </a:solidFill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2" r:id="rId1"/>
  </p:sldLayoutIdLst>
  <p:transition/>
  <p:timing/>
  <p:txStyles>
    <p:titleStyle>
      <a:lvl1pPr marL="0" indent="0" algn="ctr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0" i="0" u="none" baseline="0">
          <a:solidFill>
            <a:schemeClr val="tx1"/>
          </a:solidFill>
          <a:latin typeface="Tahoma" pitchFamily="34" charset="0"/>
          <a:ea typeface="微软雅黑" pitchFamily="34" charset="-122"/>
        </a:defRPr>
      </a:lvl1pPr>
    </p:titleStyle>
    <p:bodyStyle>
      <a:lvl1pPr marL="342900" indent="-3429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•"/>
        <a:defRPr kumimoji="0" sz="3200" b="0" i="0" u="none" baseline="0">
          <a:solidFill>
            <a:schemeClr val="tx1"/>
          </a:solidFill>
          <a:latin typeface="Tahoma" pitchFamily="34" charset="0"/>
          <a:ea typeface="微软雅黑" pitchFamily="34" charset="-122"/>
        </a:defRPr>
      </a:lvl1pPr>
      <a:lvl2pPr marL="742950" indent="-28575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–"/>
        <a:defRPr kumimoji="0" sz="2800" b="0" i="0" u="none" baseline="0">
          <a:solidFill>
            <a:schemeClr val="tx1"/>
          </a:solidFill>
          <a:latin typeface="Tahoma" pitchFamily="34" charset="0"/>
          <a:ea typeface="微软雅黑" pitchFamily="34" charset="-122"/>
        </a:defRPr>
      </a:lvl2pPr>
      <a:lvl3pPr marL="11430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•"/>
        <a:defRPr kumimoji="0" sz="2400" b="0" i="0" u="none" baseline="0">
          <a:solidFill>
            <a:schemeClr val="tx1"/>
          </a:solidFill>
          <a:latin typeface="Tahoma" pitchFamily="34" charset="0"/>
          <a:ea typeface="微软雅黑" pitchFamily="34" charset="-122"/>
        </a:defRPr>
      </a:lvl3pPr>
      <a:lvl4pPr marL="16002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–"/>
        <a:defRPr kumimoji="0" sz="2000" b="0" i="0" u="none" baseline="0">
          <a:solidFill>
            <a:schemeClr val="tx1"/>
          </a:solidFill>
          <a:latin typeface="Tahoma" pitchFamily="34" charset="0"/>
          <a:ea typeface="微软雅黑" pitchFamily="34" charset="-122"/>
        </a:defRPr>
      </a:lvl4pPr>
      <a:lvl5pPr marL="20574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»"/>
        <a:defRPr kumimoji="0" sz="2000" b="0" i="0" u="none" baseline="0">
          <a:solidFill>
            <a:schemeClr val="tx1"/>
          </a:solidFill>
          <a:latin typeface="Tahoma" pitchFamily="34" charset="0"/>
          <a:ea typeface="微软雅黑" pitchFamily="34" charset="-122"/>
        </a:defRPr>
      </a:lvl5pPr>
    </p:bodyStyle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png" /><Relationship Id="rId3" Type="http://schemas.openxmlformats.org/officeDocument/2006/relationships/image" Target="../media/image1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7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8.png" /><Relationship Id="rId3" Type="http://schemas.openxmlformats.org/officeDocument/2006/relationships/image" Target="../media/image19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0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041043106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1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完美诠释用图表说话--麦肯锡商务沟通完全工具箱共40页，您现在浏览的是第1页!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矩形 5"/>
          <p:cNvSpPr/>
          <p:nvPr/>
        </p:nvSpPr>
        <p:spPr>
          <a:xfrm>
            <a:off x="2411412" y="188912"/>
            <a:ext cx="6553200" cy="6480175"/>
          </a:xfrm>
          <a:prstGeom prst="rect">
            <a:avLst/>
          </a:prstGeom>
          <a:solidFill>
            <a:srgbClr val="7F7F7F"/>
          </a:solidFill>
          <a:ln>
            <a:noFill/>
            <a:miter lim="800000"/>
          </a:ln>
        </p:spPr>
        <p:txBody>
          <a:bodyPr anchor="ctr" anchorCtr="0"/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 algn="ctr"/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8195" name="TextBox 4"/>
          <p:cNvSpPr/>
          <p:nvPr/>
        </p:nvSpPr>
        <p:spPr>
          <a:xfrm rot="840000">
            <a:off x="1612900" y="431800"/>
            <a:ext cx="2260600" cy="54784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/>
            <a:r>
              <a:rPr lang="en-US" altLang="en-US" sz="35000">
                <a:solidFill>
                  <a:schemeClr val="bg1"/>
                </a:solidFill>
                <a:latin typeface="Impact" pitchFamily="34" charset="0"/>
              </a:rPr>
              <a:t>!</a:t>
            </a:r>
            <a:endParaRPr lang="zh-CN" altLang="en-US" sz="35000">
              <a:solidFill>
                <a:schemeClr val="bg1"/>
              </a:solidFill>
              <a:latin typeface="Impact" pitchFamily="34" charset="0"/>
            </a:endParaRPr>
          </a:p>
        </p:txBody>
      </p:sp>
      <p:sp>
        <p:nvSpPr>
          <p:cNvPr id="8196" name="TextBox 2"/>
          <p:cNvSpPr/>
          <p:nvPr/>
        </p:nvSpPr>
        <p:spPr>
          <a:xfrm rot="840000">
            <a:off x="1452562" y="504825"/>
            <a:ext cx="2260600" cy="54784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/>
            <a:r>
              <a:rPr lang="en-US" altLang="en-US" sz="35000">
                <a:solidFill>
                  <a:schemeClr val="tx2"/>
                </a:solidFill>
                <a:latin typeface="Impact" pitchFamily="34" charset="0"/>
              </a:rPr>
              <a:t>!</a:t>
            </a:r>
            <a:endParaRPr lang="zh-CN" altLang="en-US" sz="35000">
              <a:solidFill>
                <a:schemeClr val="tx2"/>
              </a:solidFill>
              <a:latin typeface="Impact" pitchFamily="34" charset="0"/>
            </a:endParaRPr>
          </a:p>
        </p:txBody>
      </p:sp>
      <p:sp>
        <p:nvSpPr>
          <p:cNvPr id="8197" name="TextBox 6"/>
          <p:cNvSpPr/>
          <p:nvPr/>
        </p:nvSpPr>
        <p:spPr>
          <a:xfrm>
            <a:off x="3389312" y="1997075"/>
            <a:ext cx="5224462" cy="28638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 algn="just">
              <a:lnSpc>
                <a:spcPct val="150000"/>
              </a:lnSpc>
            </a:pPr>
            <a:r>
              <a:rPr lang="zh-CN" altLang="en-US" sz="4000" b="1">
                <a:solidFill>
                  <a:schemeClr val="bg1"/>
                </a:solidFill>
              </a:rPr>
              <a:t>申明</a:t>
            </a:r>
            <a:endParaRPr lang="en-US" altLang="en-US" sz="4000" b="1">
              <a:solidFill>
                <a:schemeClr val="bg1"/>
              </a:solidFill>
            </a:endParaRPr>
          </a:p>
          <a:p>
            <a:pPr marL="0" lvl="0" indent="0" algn="just">
              <a:lnSpc>
                <a:spcPct val="150000"/>
              </a:lnSpc>
            </a:pPr>
            <a:r>
              <a:rPr lang="zh-CN" altLang="en-US" sz="1600">
                <a:solidFill>
                  <a:schemeClr val="bg1"/>
                </a:solidFill>
              </a:rPr>
              <a:t>本文内容摘自麦肯锡商务沟通工具书</a:t>
            </a:r>
            <a:r>
              <a:rPr lang="en-US" altLang="en-US" sz="1600">
                <a:solidFill>
                  <a:schemeClr val="bg1"/>
                </a:solidFill>
              </a:rPr>
              <a:t>《</a:t>
            </a:r>
            <a:r>
              <a:rPr lang="zh-CN" altLang="en-US" sz="1600">
                <a:solidFill>
                  <a:schemeClr val="bg1"/>
                </a:solidFill>
              </a:rPr>
              <a:t>用图表说话</a:t>
            </a:r>
            <a:r>
              <a:rPr lang="en-US" altLang="en-US" sz="1600">
                <a:solidFill>
                  <a:schemeClr val="bg1"/>
                </a:solidFill>
              </a:rPr>
              <a:t>》</a:t>
            </a:r>
            <a:endParaRPr lang="en-US" altLang="en-US" sz="1600">
              <a:solidFill>
                <a:schemeClr val="bg1"/>
              </a:solidFill>
            </a:endParaRPr>
          </a:p>
          <a:p>
            <a:pPr marL="0" lvl="0" indent="0" algn="just">
              <a:lnSpc>
                <a:spcPct val="150000"/>
              </a:lnSpc>
            </a:pPr>
            <a:r>
              <a:rPr lang="zh-CN" altLang="en-US" sz="1600">
                <a:solidFill>
                  <a:schemeClr val="bg1"/>
                </a:solidFill>
              </a:rPr>
              <a:t>本教程欢迎转载，转载时请注明出处：新思境专业设计，</a:t>
            </a:r>
            <a:r>
              <a:rPr lang="en-US" altLang="en-US" sz="1600">
                <a:solidFill>
                  <a:schemeClr val="bg1"/>
                </a:solidFill>
              </a:rPr>
              <a:t>blog.sina..cn/changshappt</a:t>
            </a:r>
            <a:r>
              <a:rPr lang="zh-CN" altLang="en-US" sz="1600">
                <a:solidFill>
                  <a:schemeClr val="bg1"/>
                </a:solidFill>
              </a:rPr>
              <a:t>，请勿用于任何商业用途。</a:t>
            </a:r>
            <a:endParaRPr lang="zh-CN" altLang="en-US" sz="1600">
              <a:solidFill>
                <a:schemeClr val="bg1"/>
              </a:solidFill>
            </a:endParaRPr>
          </a:p>
          <a:p>
            <a:pPr marL="0" lvl="0" indent="0" algn="just">
              <a:lnSpc>
                <a:spcPct val="150000"/>
              </a:lnSpc>
            </a:pPr>
            <a:endParaRPr lang="zh-CN" altLang="en-US" sz="1600">
              <a:solidFill>
                <a:schemeClr val="bg1"/>
              </a:solidFill>
            </a:endParaRPr>
          </a:p>
        </p:txBody>
      </p:sp>
      <p:sp>
        <p:nvSpPr>
          <p:cNvPr id="8198" name="TextBox 8197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完美诠释用图表说话--麦肯锡商务沟通完全工具箱共40页，您现在浏览的是第2页!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标题 4"/>
          <p:cNvSpPr/>
          <p:nvPr>
            <p:ph type="title" idx="4294967295"/>
          </p:nvPr>
        </p:nvSpPr>
        <p:spPr>
          <a:xfrm>
            <a:off x="2555875" y="1833562"/>
            <a:ext cx="7772400" cy="1362075"/>
          </a:xfrm>
          <a:prstGeom prst="rect">
            <a:avLst/>
          </a:prstGeom>
          <a:noFill/>
          <a:ln>
            <a:solidFill>
              <a:prstClr val="black"/>
            </a:solidFill>
            <a:miter lim="800000"/>
          </a:ln>
        </p:spPr>
        <p:txBody>
          <a:bodyPr vert="horz" wrap="square" anchor="t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</a:lstStyle>
          <a:p>
            <a:pPr lvl="0" algn="l"/>
            <a:r>
              <a:rPr lang="zh-CN" altLang="en-US" sz="4000" b="1">
                <a:solidFill>
                  <a:schemeClr val="bg1"/>
                </a:solidFill>
              </a:rPr>
              <a:t>章　选择图表</a:t>
            </a:r>
            <a:endParaRPr lang="zh-CN" altLang="en-US" sz="4000" b="1">
              <a:solidFill>
                <a:schemeClr val="bg1"/>
              </a:solidFill>
            </a:endParaRPr>
          </a:p>
        </p:txBody>
      </p:sp>
      <p:sp>
        <p:nvSpPr>
          <p:cNvPr id="9219" name="文本占位符 5"/>
          <p:cNvSpPr/>
          <p:nvPr>
            <p:ph type="body" idx="4294967295"/>
          </p:nvPr>
        </p:nvSpPr>
        <p:spPr>
          <a:xfrm>
            <a:off x="2555875" y="333375"/>
            <a:ext cx="7772400" cy="1500188"/>
          </a:xfrm>
          <a:prstGeom prst="rect">
            <a:avLst/>
          </a:prstGeom>
          <a:noFill/>
          <a:ln>
            <a:solidFill>
              <a:prstClr val="black"/>
            </a:solidFill>
            <a:miter lim="800000"/>
          </a:ln>
        </p:spPr>
        <p:txBody>
          <a:bodyPr vert="horz" wrap="square" anchor="b" anchorCtr="0"/>
          <a:lstStyle>
            <a:lvl1pPr marL="0" indent="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>
              <a:buNone/>
            </a:pPr>
            <a:r>
              <a:rPr lang="en-US" altLang="en-US" sz="2000">
                <a:solidFill>
                  <a:schemeClr val="bg1"/>
                </a:solidFill>
              </a:rPr>
              <a:t>Chaper  1</a:t>
            </a:r>
            <a:endParaRPr lang="en-US" altLang="en-US" sz="2000">
              <a:solidFill>
                <a:schemeClr val="bg1"/>
              </a:solidFill>
            </a:endParaRPr>
          </a:p>
        </p:txBody>
      </p:sp>
      <p:sp>
        <p:nvSpPr>
          <p:cNvPr id="9220" name="TextBox 9219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完美诠释用图表说话--麦肯锡商务沟通完全工具箱共40页，您现在浏览的是第3页!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标题 1"/>
          <p:cNvSpPr/>
          <p:nvPr>
            <p:ph type="title" idx="4294967295"/>
          </p:nvPr>
        </p:nvSpPr>
        <p:spPr>
          <a:xfrm>
            <a:off x="457200" y="274638"/>
            <a:ext cx="8229600" cy="633412"/>
          </a:xfrm>
          <a:prstGeom prst="rect">
            <a:avLst/>
          </a:prstGeom>
          <a:noFill/>
          <a:ln>
            <a:solidFill>
              <a:prstClr val="black"/>
            </a:solidFill>
            <a:miter lim="800000"/>
          </a:ln>
        </p:spPr>
        <p:txBody>
          <a:bodyPr vert="horz" wrap="square"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</a:lstStyle>
          <a:p>
            <a:pPr lvl="0" algn="l"/>
            <a:r>
              <a:rPr lang="en-US" altLang="en-US" sz="2800" b="1">
                <a:solidFill>
                  <a:schemeClr val="tx2"/>
                </a:solidFill>
              </a:rPr>
              <a:t>步:决定你的信息</a:t>
            </a:r>
            <a:endParaRPr lang="en-US" altLang="en-US" sz="2800" b="1">
              <a:solidFill>
                <a:schemeClr val="tx2"/>
              </a:solidFill>
            </a:endParaRPr>
          </a:p>
        </p:txBody>
      </p:sp>
      <p:sp>
        <p:nvSpPr>
          <p:cNvPr id="11267" name="灯片编号占位符 3"/>
          <p:cNvSpPr/>
          <p:nvPr/>
        </p:nvSpPr>
        <p:spPr>
          <a:xfrm>
            <a:off x="6686550" y="6453188"/>
            <a:ext cx="2133600" cy="3651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lvl="0" algn="r"/>
            <a:fld id="{EA30A3E0-2959-4D11-AF1C-E9D3F27D993E}" type="slidenum">
              <a:rPr lang="zh-CN" altLang="en-US" sz="1200">
                <a:solidFill>
                  <a:srgbClr val="898989"/>
                </a:solidFill>
              </a:rPr>
              <a:t>4</a:t>
            </a:fld>
            <a:endParaRPr lang="en-US" altLang="zh-CN" sz="1200">
              <a:solidFill>
                <a:srgbClr val="898989"/>
              </a:solidFill>
            </a:endParaRPr>
          </a:p>
        </p:txBody>
      </p:sp>
      <p:pic>
        <p:nvPicPr>
          <p:cNvPr id="11268" name="图示 9"/>
          <p:cNvPicPr/>
          <p:nvPr/>
        </p:nvPicPr>
        <p:blipFill>
          <a:blip r:embed="rId2"/>
          <a:stretch>
            <a:fillRect/>
          </a:stretch>
        </p:blipFill>
        <p:spPr>
          <a:xfrm>
            <a:off x="2365375" y="1719262"/>
            <a:ext cx="4906962" cy="700088"/>
          </a:xfrm>
          <a:prstGeom prst="rect">
            <a:avLst/>
          </a:prstGeom>
          <a:noFill/>
          <a:ln>
            <a:noFill/>
            <a:miter lim="800000"/>
          </a:ln>
        </p:spPr>
      </p:pic>
      <p:grpSp>
        <p:nvGrpSpPr>
          <p:cNvPr id="11269" name=""/>
          <p:cNvGrpSpPr/>
          <p:nvPr/>
        </p:nvGrpSpPr>
        <p:grpSpPr>
          <a:xfrm>
            <a:off x="2238375" y="2743200"/>
            <a:ext cx="6553200" cy="863600"/>
            <a:chExt cx="7407720" cy="1008112"/>
          </a:xfrm>
        </p:grpSpPr>
        <p:grpSp>
          <p:nvGrpSpPr>
            <p:cNvPr id="11270" name=""/>
            <p:cNvGrpSpPr/>
            <p:nvPr/>
          </p:nvGrpSpPr>
          <p:grpSpPr>
            <a:xfrm>
              <a:off x="425944" y="206843"/>
              <a:ext cx="3541924" cy="518644"/>
              <a:chExt cx="3133344" cy="445008"/>
            </a:xfrm>
          </p:grpSpPr>
          <p:pic>
            <p:nvPicPr>
              <p:cNvPr id="11271" name="圆角矩形 39"/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0" y="0"/>
                <a:ext cx="3133344" cy="445008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</p:pic>
          <p:sp>
            <p:nvSpPr>
              <p:cNvPr id="11272" name=""/>
              <p:cNvSpPr/>
              <p:nvPr/>
            </p:nvSpPr>
            <p:spPr>
              <a:xfrm>
                <a:off x="26513" y="28991"/>
                <a:ext cx="3079147" cy="390266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 anchor="ctr" anchorCtr="0"/>
              <a:lstStyle>
                <a:defPPr algn="l" rtl="0" eaLnBrk="1" hangingPunct="1">
                  <a:defRPr kumimoji="0" lang="zh-CN">
                    <a:latin typeface="Arial" pitchFamily="34" charset="0"/>
                    <a:ea typeface="宋体" pitchFamily="2" charset="-122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微软雅黑" pitchFamily="34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微软雅黑" pitchFamily="34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微软雅黑" pitchFamily="34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微软雅黑" pitchFamily="34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微软雅黑" pitchFamily="34" charset="-122"/>
                  </a:defRPr>
                </a:lvl5pPr>
              </a:lstStyle>
              <a:p>
                <a:pPr marL="0" lvl="0" indent="0" algn="ctr"/>
                <a:endParaRPr lang="zh-CN" altLang="en-US" b="1" i="1">
                  <a:latin typeface="Arial" pitchFamily="34" charset="0"/>
                  <a:ea typeface="华文细黑" pitchFamily="2" charset="-122"/>
                </a:endParaRPr>
              </a:p>
            </p:txBody>
          </p:sp>
        </p:grpSp>
        <p:pic>
          <p:nvPicPr>
            <p:cNvPr id="11273" name="Picture 2" descr="E:\白沙\设计文档\素材\灯泡.png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0" y="0"/>
              <a:ext cx="1008112" cy="1008112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sp>
          <p:nvSpPr>
            <p:cNvPr id="11274" name="TextBox 43"/>
            <p:cNvSpPr/>
            <p:nvPr/>
          </p:nvSpPr>
          <p:spPr>
            <a:xfrm>
              <a:off x="864952" y="223872"/>
              <a:ext cx="6542768" cy="466316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 algn="l" rtl="0" eaLnBrk="1" hangingPunct="1">
                <a:defRPr kumimoji="0" lang="zh-CN">
                  <a:latin typeface="Arial" pitchFamily="34" charset="0"/>
                  <a:ea typeface="宋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微软雅黑" pitchFamily="34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微软雅黑" pitchFamily="34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微软雅黑" pitchFamily="34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微软雅黑" pitchFamily="34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微软雅黑" pitchFamily="34" charset="-122"/>
                </a:defRPr>
              </a:lvl5pPr>
            </a:lstStyle>
            <a:p>
              <a:pPr marL="0" lvl="0" indent="0"/>
              <a:r>
                <a:rPr lang="zh-CN" altLang="en-US" sz="2000" b="1">
                  <a:solidFill>
                    <a:schemeClr val="tx2"/>
                  </a:solidFill>
                  <a:latin typeface="微软雅黑" pitchFamily="34" charset="-122"/>
                </a:rPr>
                <a:t>关键点</a:t>
              </a:r>
              <a:r>
                <a:rPr lang="en-US" altLang="en-US" sz="2000" b="1">
                  <a:solidFill>
                    <a:schemeClr val="tx2"/>
                  </a:solidFill>
                  <a:latin typeface="微软雅黑" pitchFamily="34" charset="-122"/>
                </a:rPr>
                <a:t>1</a:t>
              </a:r>
              <a:r>
                <a:rPr lang="zh-CN" altLang="en-US" sz="2000" b="1">
                  <a:solidFill>
                    <a:schemeClr val="tx2"/>
                  </a:solidFill>
                  <a:latin typeface="微软雅黑" pitchFamily="34" charset="-122"/>
                </a:rPr>
                <a:t>：不同图表表达的意思不尽相同</a:t>
              </a:r>
              <a:endParaRPr lang="en-US" altLang="en-US" sz="2000" b="1">
                <a:solidFill>
                  <a:schemeClr val="tx2"/>
                </a:solidFill>
                <a:latin typeface="微软雅黑" pitchFamily="34" charset="-122"/>
              </a:endParaRPr>
            </a:p>
          </p:txBody>
        </p:sp>
      </p:grpSp>
      <p:grpSp>
        <p:nvGrpSpPr>
          <p:cNvPr id="11275" name=""/>
          <p:cNvGrpSpPr/>
          <p:nvPr/>
        </p:nvGrpSpPr>
        <p:grpSpPr>
          <a:xfrm>
            <a:off x="2238375" y="3771900"/>
            <a:ext cx="6553200" cy="865188"/>
            <a:chExt cx="7407720" cy="1008112"/>
          </a:xfrm>
        </p:grpSpPr>
        <p:grpSp>
          <p:nvGrpSpPr>
            <p:cNvPr id="11276" name=""/>
            <p:cNvGrpSpPr/>
            <p:nvPr/>
          </p:nvGrpSpPr>
          <p:grpSpPr>
            <a:xfrm>
              <a:off x="425944" y="208216"/>
              <a:ext cx="3541924" cy="518644"/>
              <a:chExt cx="3133344" cy="445008"/>
            </a:xfrm>
          </p:grpSpPr>
          <p:pic>
            <p:nvPicPr>
              <p:cNvPr id="11277" name="圆角矩形 39"/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0" y="0"/>
                <a:ext cx="3133344" cy="445008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</p:pic>
          <p:sp>
            <p:nvSpPr>
              <p:cNvPr id="11278" name=""/>
              <p:cNvSpPr/>
              <p:nvPr/>
            </p:nvSpPr>
            <p:spPr>
              <a:xfrm>
                <a:off x="26513" y="27813"/>
                <a:ext cx="3079147" cy="390266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 anchor="ctr" anchorCtr="0"/>
              <a:lstStyle>
                <a:defPPr algn="l" rtl="0" eaLnBrk="1" hangingPunct="1">
                  <a:defRPr kumimoji="0" lang="zh-CN">
                    <a:latin typeface="Arial" pitchFamily="34" charset="0"/>
                    <a:ea typeface="宋体" pitchFamily="2" charset="-122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微软雅黑" pitchFamily="34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微软雅黑" pitchFamily="34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微软雅黑" pitchFamily="34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微软雅黑" pitchFamily="34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微软雅黑" pitchFamily="34" charset="-122"/>
                  </a:defRPr>
                </a:lvl5pPr>
              </a:lstStyle>
              <a:p>
                <a:pPr marL="0" lvl="0" indent="0" algn="ctr"/>
                <a:endParaRPr lang="zh-CN" altLang="en-US" b="1" i="1">
                  <a:latin typeface="Arial" pitchFamily="34" charset="0"/>
                  <a:ea typeface="华文细黑" pitchFamily="2" charset="-122"/>
                </a:endParaRPr>
              </a:p>
            </p:txBody>
          </p:sp>
        </p:grpSp>
        <p:pic>
          <p:nvPicPr>
            <p:cNvPr id="11279" name="Picture 2" descr="E:\白沙\设计文档\素材\灯泡.png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0" y="0"/>
              <a:ext cx="1008112" cy="1008112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sp>
          <p:nvSpPr>
            <p:cNvPr id="11280" name="TextBox 43"/>
            <p:cNvSpPr/>
            <p:nvPr/>
          </p:nvSpPr>
          <p:spPr>
            <a:xfrm>
              <a:off x="864952" y="223872"/>
              <a:ext cx="6542768" cy="466316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 algn="l" rtl="0" eaLnBrk="1" hangingPunct="1">
                <a:defRPr kumimoji="0" lang="zh-CN">
                  <a:latin typeface="Arial" pitchFamily="34" charset="0"/>
                  <a:ea typeface="宋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微软雅黑" pitchFamily="34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微软雅黑" pitchFamily="34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微软雅黑" pitchFamily="34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微软雅黑" pitchFamily="34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微软雅黑" pitchFamily="34" charset="-122"/>
                </a:defRPr>
              </a:lvl5pPr>
            </a:lstStyle>
            <a:p>
              <a:pPr marL="0" lvl="0" indent="0"/>
              <a:r>
                <a:rPr lang="zh-CN" altLang="en-US" sz="2000" b="1">
                  <a:solidFill>
                    <a:schemeClr val="tx2"/>
                  </a:solidFill>
                  <a:latin typeface="微软雅黑" pitchFamily="34" charset="-122"/>
                </a:rPr>
                <a:t>关键点</a:t>
              </a:r>
              <a:r>
                <a:rPr lang="en-US" altLang="en-US" sz="2000" b="1">
                  <a:solidFill>
                    <a:schemeClr val="tx2"/>
                  </a:solidFill>
                  <a:latin typeface="微软雅黑" pitchFamily="34" charset="-122"/>
                </a:rPr>
                <a:t>2</a:t>
              </a:r>
              <a:r>
                <a:rPr lang="zh-CN" altLang="en-US" sz="2000" b="1">
                  <a:solidFill>
                    <a:schemeClr val="tx2"/>
                  </a:solidFill>
                  <a:latin typeface="微软雅黑" pitchFamily="34" charset="-122"/>
                </a:rPr>
                <a:t>：注意力不同，表达的信息也不相同</a:t>
              </a:r>
              <a:endParaRPr lang="en-US" altLang="en-US" sz="2000" b="1">
                <a:solidFill>
                  <a:schemeClr val="tx2"/>
                </a:solidFill>
                <a:latin typeface="微软雅黑" pitchFamily="34" charset="-122"/>
              </a:endParaRPr>
            </a:p>
          </p:txBody>
        </p:sp>
      </p:grpSp>
      <p:grpSp>
        <p:nvGrpSpPr>
          <p:cNvPr id="11281" name=""/>
          <p:cNvGrpSpPr/>
          <p:nvPr/>
        </p:nvGrpSpPr>
        <p:grpSpPr>
          <a:xfrm>
            <a:off x="2238375" y="4800600"/>
            <a:ext cx="6553200" cy="865188"/>
            <a:chExt cx="7407720" cy="1008112"/>
          </a:xfrm>
        </p:grpSpPr>
        <p:grpSp>
          <p:nvGrpSpPr>
            <p:cNvPr id="11282" name=""/>
            <p:cNvGrpSpPr/>
            <p:nvPr/>
          </p:nvGrpSpPr>
          <p:grpSpPr>
            <a:xfrm>
              <a:off x="425944" y="209589"/>
              <a:ext cx="3541924" cy="518644"/>
              <a:chExt cx="3133344" cy="445008"/>
            </a:xfrm>
          </p:grpSpPr>
          <p:pic>
            <p:nvPicPr>
              <p:cNvPr id="11283" name="圆角矩形 39"/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0" y="0"/>
                <a:ext cx="3133344" cy="445008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</p:pic>
          <p:sp>
            <p:nvSpPr>
              <p:cNvPr id="11284" name=""/>
              <p:cNvSpPr/>
              <p:nvPr/>
            </p:nvSpPr>
            <p:spPr>
              <a:xfrm>
                <a:off x="26513" y="26635"/>
                <a:ext cx="3079147" cy="390266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 anchor="ctr" anchorCtr="0"/>
              <a:lstStyle>
                <a:defPPr algn="l" rtl="0" eaLnBrk="1" hangingPunct="1">
                  <a:defRPr kumimoji="0" lang="zh-CN">
                    <a:latin typeface="Arial" pitchFamily="34" charset="0"/>
                    <a:ea typeface="宋体" pitchFamily="2" charset="-122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微软雅黑" pitchFamily="34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微软雅黑" pitchFamily="34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微软雅黑" pitchFamily="34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微软雅黑" pitchFamily="34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微软雅黑" pitchFamily="34" charset="-122"/>
                  </a:defRPr>
                </a:lvl5pPr>
              </a:lstStyle>
              <a:p>
                <a:pPr marL="0" lvl="0" indent="0" algn="ctr"/>
                <a:endParaRPr lang="zh-CN" altLang="en-US" b="1" i="1">
                  <a:latin typeface="Arial" pitchFamily="34" charset="0"/>
                  <a:ea typeface="华文细黑" pitchFamily="2" charset="-122"/>
                </a:endParaRPr>
              </a:p>
            </p:txBody>
          </p:sp>
        </p:grpSp>
        <p:pic>
          <p:nvPicPr>
            <p:cNvPr id="11285" name="Picture 2" descr="E:\白沙\设计文档\素材\灯泡.png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0" y="0"/>
              <a:ext cx="1008112" cy="1008112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sp>
          <p:nvSpPr>
            <p:cNvPr id="11286" name="TextBox 43"/>
            <p:cNvSpPr/>
            <p:nvPr/>
          </p:nvSpPr>
          <p:spPr>
            <a:xfrm>
              <a:off x="864952" y="223872"/>
              <a:ext cx="6542768" cy="466316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 algn="l" rtl="0" eaLnBrk="1" hangingPunct="1">
                <a:defRPr kumimoji="0" lang="zh-CN">
                  <a:latin typeface="Arial" pitchFamily="34" charset="0"/>
                  <a:ea typeface="宋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微软雅黑" pitchFamily="34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微软雅黑" pitchFamily="34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微软雅黑" pitchFamily="34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微软雅黑" pitchFamily="34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微软雅黑" pitchFamily="34" charset="-122"/>
                </a:defRPr>
              </a:lvl5pPr>
            </a:lstStyle>
            <a:p>
              <a:pPr marL="0" lvl="0" indent="0"/>
              <a:r>
                <a:rPr lang="zh-CN" altLang="en-US" sz="2000" b="1">
                  <a:solidFill>
                    <a:schemeClr val="tx2"/>
                  </a:solidFill>
                  <a:latin typeface="微软雅黑" pitchFamily="34" charset="-122"/>
                </a:rPr>
                <a:t>关键点</a:t>
              </a:r>
              <a:r>
                <a:rPr lang="en-US" altLang="en-US" sz="2000" b="1">
                  <a:solidFill>
                    <a:schemeClr val="tx2"/>
                  </a:solidFill>
                  <a:latin typeface="微软雅黑" pitchFamily="34" charset="-122"/>
                </a:rPr>
                <a:t>3</a:t>
              </a:r>
              <a:r>
                <a:rPr lang="zh-CN" altLang="en-US" sz="2000" b="1">
                  <a:solidFill>
                    <a:schemeClr val="tx2"/>
                  </a:solidFill>
                  <a:latin typeface="微软雅黑" pitchFamily="34" charset="-122"/>
                </a:rPr>
                <a:t>：标题要体现你想表达的关键信息</a:t>
              </a:r>
              <a:endParaRPr lang="en-US" altLang="en-US" sz="2000" b="1">
                <a:solidFill>
                  <a:schemeClr val="tx2"/>
                </a:solidFill>
                <a:latin typeface="微软雅黑" pitchFamily="34" charset="-122"/>
              </a:endParaRPr>
            </a:p>
          </p:txBody>
        </p:sp>
      </p:grpSp>
      <p:sp>
        <p:nvSpPr>
          <p:cNvPr id="11287" name="TextBox 11286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完美诠释用图表说话--麦肯锡商务沟通完全工具箱共40页，您现在浏览的是第4页!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 additive="base">
                                        <p:cTn id="7" dur="500" fill="hold"/>
                                        <p:tgtEl>
                                          <p:spTgt spid="112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2" presetClass="entr" presetSubtype="2" dur="5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 additive="base"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 additive="base">
                                        <p:cTn id="11" dur="500" fill="hold"/>
                                        <p:tgtEl>
                                          <p:spTgt spid="112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3" presetID="12" presetClass="entr" presetSubtype="2" dur="5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 additive="base"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 additive="base">
                                        <p:cTn id="15" dur="500" fill="hold"/>
                                        <p:tgtEl>
                                          <p:spTgt spid="112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4" name="矩形 16"/>
          <p:cNvSpPr/>
          <p:nvPr/>
        </p:nvSpPr>
        <p:spPr>
          <a:xfrm>
            <a:off x="5627688" y="1323975"/>
            <a:ext cx="3036888" cy="3257550"/>
          </a:xfrm>
          <a:prstGeom prst="rect">
            <a:avLst/>
          </a:prstGeom>
          <a:solidFill>
            <a:schemeClr val="bg1"/>
          </a:solidFill>
          <a:ln w="3175">
            <a:solidFill>
              <a:srgbClr val="BFBFBF"/>
            </a:solidFill>
            <a:miter lim="800000"/>
          </a:ln>
          <a:effectLst>
            <a:outerShdw dist="38100" dir="5400000" algn="ctr">
              <a:srgbClr val="000000">
                <a:alpha val="39000"/>
              </a:srgbClr>
            </a:outerShdw>
          </a:effectLst>
        </p:spPr>
        <p:txBody>
          <a:bodyPr anchor="ctr" anchorCtr="0"/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 algn="ctr"/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13315" name="矩形 14"/>
          <p:cNvSpPr/>
          <p:nvPr/>
        </p:nvSpPr>
        <p:spPr>
          <a:xfrm>
            <a:off x="2332038" y="1323975"/>
            <a:ext cx="3036888" cy="3257550"/>
          </a:xfrm>
          <a:prstGeom prst="rect">
            <a:avLst/>
          </a:prstGeom>
          <a:solidFill>
            <a:schemeClr val="bg1"/>
          </a:solidFill>
          <a:ln w="3175">
            <a:solidFill>
              <a:srgbClr val="BFBFBF"/>
            </a:solidFill>
            <a:miter lim="800000"/>
          </a:ln>
          <a:effectLst>
            <a:outerShdw dist="38100" dir="5400000" algn="ctr">
              <a:srgbClr val="000000">
                <a:alpha val="39000"/>
              </a:srgbClr>
            </a:outerShdw>
          </a:effectLst>
        </p:spPr>
        <p:txBody>
          <a:bodyPr anchor="ctr" anchorCtr="0"/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 algn="ctr"/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13316" name="灯片编号占位符 3"/>
          <p:cNvSpPr/>
          <p:nvPr/>
        </p:nvSpPr>
        <p:spPr>
          <a:xfrm>
            <a:off x="6686550" y="6453188"/>
            <a:ext cx="2133600" cy="3651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lvl="0" algn="r"/>
            <a:fld id="{CE556C3C-3044-4739-A52A-66E7984B1C4C}" type="slidenum">
              <a:rPr lang="zh-CN" altLang="en-US" sz="1200">
                <a:solidFill>
                  <a:srgbClr val="898989"/>
                </a:solidFill>
              </a:rPr>
              <a:t>5</a:t>
            </a:fld>
            <a:endParaRPr lang="en-US" altLang="zh-CN" sz="1200">
              <a:solidFill>
                <a:srgbClr val="898989"/>
              </a:solidFill>
            </a:endParaRPr>
          </a:p>
        </p:txBody>
      </p:sp>
      <p:pic>
        <p:nvPicPr>
          <p:cNvPr id="13317" name="图表 4"/>
          <p:cNvPicPr/>
          <p:nvPr/>
        </p:nvPicPr>
        <p:blipFill>
          <a:blip r:embed="rId2"/>
          <a:stretch>
            <a:fillRect/>
          </a:stretch>
        </p:blipFill>
        <p:spPr>
          <a:xfrm>
            <a:off x="2403475" y="1525588"/>
            <a:ext cx="2901950" cy="3055938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3318" name="图表 5"/>
          <p:cNvPicPr/>
          <p:nvPr/>
        </p:nvPicPr>
        <p:blipFill>
          <a:blip r:embed="rId3"/>
          <a:stretch>
            <a:fillRect/>
          </a:stretch>
        </p:blipFill>
        <p:spPr>
          <a:xfrm>
            <a:off x="5630862" y="1525588"/>
            <a:ext cx="2901950" cy="3055938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3319" name="TextBox 6"/>
          <p:cNvSpPr/>
          <p:nvPr/>
        </p:nvSpPr>
        <p:spPr>
          <a:xfrm>
            <a:off x="2684462" y="2262188"/>
            <a:ext cx="698500" cy="2778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 algn="ctr"/>
            <a:r>
              <a:rPr lang="zh-CN" altLang="en-US" sz="1200"/>
              <a:t>西部</a:t>
            </a:r>
            <a:endParaRPr lang="zh-CN" altLang="en-US" sz="1200"/>
          </a:p>
        </p:txBody>
      </p:sp>
      <p:sp>
        <p:nvSpPr>
          <p:cNvPr id="13320" name="TextBox 7"/>
          <p:cNvSpPr/>
          <p:nvPr/>
        </p:nvSpPr>
        <p:spPr>
          <a:xfrm>
            <a:off x="4240212" y="2262188"/>
            <a:ext cx="676275" cy="2778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 algn="ctr"/>
            <a:r>
              <a:rPr lang="zh-CN" altLang="en-US" sz="1200"/>
              <a:t>北部</a:t>
            </a:r>
            <a:endParaRPr lang="zh-CN" altLang="en-US" sz="1200"/>
          </a:p>
        </p:txBody>
      </p:sp>
      <p:sp>
        <p:nvSpPr>
          <p:cNvPr id="13321" name="TextBox 8"/>
          <p:cNvSpPr/>
          <p:nvPr/>
        </p:nvSpPr>
        <p:spPr>
          <a:xfrm>
            <a:off x="2684462" y="4273550"/>
            <a:ext cx="698500" cy="2778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 algn="ctr"/>
            <a:r>
              <a:rPr lang="zh-CN" altLang="en-US" sz="1200"/>
              <a:t>东部</a:t>
            </a:r>
            <a:endParaRPr lang="zh-CN" altLang="en-US" sz="1200"/>
          </a:p>
        </p:txBody>
      </p:sp>
      <p:sp>
        <p:nvSpPr>
          <p:cNvPr id="13322" name="TextBox 9"/>
          <p:cNvSpPr/>
          <p:nvPr/>
        </p:nvSpPr>
        <p:spPr>
          <a:xfrm>
            <a:off x="4459288" y="4273550"/>
            <a:ext cx="949325" cy="2778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 algn="ctr"/>
            <a:r>
              <a:rPr lang="zh-CN" altLang="en-US" sz="1200"/>
              <a:t>南部</a:t>
            </a:r>
            <a:endParaRPr lang="zh-CN" altLang="en-US" sz="1200"/>
          </a:p>
        </p:txBody>
      </p:sp>
      <p:sp>
        <p:nvSpPr>
          <p:cNvPr id="13323" name="TextBox 10"/>
          <p:cNvSpPr/>
          <p:nvPr/>
        </p:nvSpPr>
        <p:spPr>
          <a:xfrm>
            <a:off x="7593012" y="4273550"/>
            <a:ext cx="1016000" cy="2778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 algn="ctr"/>
            <a:r>
              <a:rPr lang="zh-CN" altLang="en-US" sz="1200"/>
              <a:t>南部</a:t>
            </a:r>
            <a:endParaRPr lang="zh-CN" altLang="en-US" sz="1200"/>
          </a:p>
        </p:txBody>
      </p:sp>
      <p:sp>
        <p:nvSpPr>
          <p:cNvPr id="13324" name="TextBox 11"/>
          <p:cNvSpPr/>
          <p:nvPr/>
        </p:nvSpPr>
        <p:spPr>
          <a:xfrm>
            <a:off x="7631112" y="2262188"/>
            <a:ext cx="901700" cy="2778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 algn="ctr"/>
            <a:r>
              <a:rPr lang="zh-CN" altLang="en-US" sz="1200"/>
              <a:t>北部</a:t>
            </a:r>
            <a:endParaRPr lang="zh-CN" altLang="en-US" sz="1200"/>
          </a:p>
        </p:txBody>
      </p:sp>
      <p:sp>
        <p:nvSpPr>
          <p:cNvPr id="13325" name="TextBox 12"/>
          <p:cNvSpPr/>
          <p:nvPr/>
        </p:nvSpPr>
        <p:spPr>
          <a:xfrm>
            <a:off x="5716588" y="2262188"/>
            <a:ext cx="755650" cy="2778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 algn="ctr"/>
            <a:r>
              <a:rPr lang="zh-CN" altLang="en-US" sz="1200"/>
              <a:t>西部</a:t>
            </a:r>
            <a:endParaRPr lang="zh-CN" altLang="en-US" sz="1200"/>
          </a:p>
        </p:txBody>
      </p:sp>
      <p:sp>
        <p:nvSpPr>
          <p:cNvPr id="13326" name="TextBox 13"/>
          <p:cNvSpPr/>
          <p:nvPr/>
        </p:nvSpPr>
        <p:spPr>
          <a:xfrm>
            <a:off x="5783262" y="4273550"/>
            <a:ext cx="679450" cy="2778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 algn="ctr"/>
            <a:r>
              <a:rPr lang="zh-CN" altLang="en-US" sz="1200"/>
              <a:t>东部</a:t>
            </a:r>
            <a:endParaRPr lang="zh-CN" altLang="en-US" sz="1200"/>
          </a:p>
        </p:txBody>
      </p:sp>
      <p:sp>
        <p:nvSpPr>
          <p:cNvPr id="13327" name="TextBox 17"/>
          <p:cNvSpPr/>
          <p:nvPr/>
        </p:nvSpPr>
        <p:spPr>
          <a:xfrm>
            <a:off x="2339975" y="5194300"/>
            <a:ext cx="5172075" cy="3714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/>
            <a:r>
              <a:t>饼图强调的是A公司和B公司的组合销售量不同</a:t>
            </a:r>
          </a:p>
        </p:txBody>
      </p:sp>
      <p:grpSp>
        <p:nvGrpSpPr>
          <p:cNvPr id="13328" name=""/>
          <p:cNvGrpSpPr/>
          <p:nvPr/>
        </p:nvGrpSpPr>
        <p:grpSpPr>
          <a:xfrm>
            <a:off x="179388" y="265112"/>
            <a:ext cx="6553200" cy="865188"/>
            <a:chExt cx="7407720" cy="1008112"/>
          </a:xfrm>
        </p:grpSpPr>
        <p:grpSp>
          <p:nvGrpSpPr>
            <p:cNvPr id="13329" name=""/>
            <p:cNvGrpSpPr/>
            <p:nvPr/>
          </p:nvGrpSpPr>
          <p:grpSpPr>
            <a:xfrm>
              <a:off x="424292" y="209661"/>
              <a:ext cx="3541924" cy="518644"/>
              <a:chExt cx="3133344" cy="445008"/>
            </a:xfrm>
          </p:grpSpPr>
          <p:pic>
            <p:nvPicPr>
              <p:cNvPr id="13330" name="圆角矩形 39"/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0" y="0"/>
                <a:ext cx="3133344" cy="445008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</p:pic>
          <p:sp>
            <p:nvSpPr>
              <p:cNvPr id="13331" name=""/>
              <p:cNvSpPr/>
              <p:nvPr/>
            </p:nvSpPr>
            <p:spPr>
              <a:xfrm>
                <a:off x="27974" y="26573"/>
                <a:ext cx="3079147" cy="390266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 anchor="ctr" anchorCtr="0"/>
              <a:lstStyle>
                <a:defPPr algn="l" rtl="0" eaLnBrk="1" hangingPunct="1">
                  <a:defRPr kumimoji="0" lang="zh-CN">
                    <a:latin typeface="Arial" pitchFamily="34" charset="0"/>
                    <a:ea typeface="宋体" pitchFamily="2" charset="-122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微软雅黑" pitchFamily="34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微软雅黑" pitchFamily="34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微软雅黑" pitchFamily="34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微软雅黑" pitchFamily="34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微软雅黑" pitchFamily="34" charset="-122"/>
                  </a:defRPr>
                </a:lvl5pPr>
              </a:lstStyle>
              <a:p>
                <a:pPr marL="0" lvl="0" indent="0" algn="ctr"/>
                <a:endParaRPr lang="zh-CN" altLang="en-US" b="1" i="1">
                  <a:latin typeface="Arial" pitchFamily="34" charset="0"/>
                  <a:ea typeface="华文细黑" pitchFamily="2" charset="-122"/>
                </a:endParaRPr>
              </a:p>
            </p:txBody>
          </p:sp>
        </p:grpSp>
        <p:pic>
          <p:nvPicPr>
            <p:cNvPr id="13332" name="Picture 2" descr="E:\白沙\设计文档\素材\灯泡.png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0" y="0"/>
              <a:ext cx="1008112" cy="1008112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sp>
          <p:nvSpPr>
            <p:cNvPr id="13333" name="TextBox 43"/>
            <p:cNvSpPr/>
            <p:nvPr/>
          </p:nvSpPr>
          <p:spPr>
            <a:xfrm>
              <a:off x="864952" y="223872"/>
              <a:ext cx="6542768" cy="466316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 algn="l" rtl="0" eaLnBrk="1" hangingPunct="1">
                <a:defRPr kumimoji="0" lang="zh-CN">
                  <a:latin typeface="Arial" pitchFamily="34" charset="0"/>
                  <a:ea typeface="宋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微软雅黑" pitchFamily="34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微软雅黑" pitchFamily="34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微软雅黑" pitchFamily="34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微软雅黑" pitchFamily="34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微软雅黑" pitchFamily="34" charset="-122"/>
                </a:defRPr>
              </a:lvl5pPr>
            </a:lstStyle>
            <a:p>
              <a:pPr marL="0" lvl="0" indent="0"/>
              <a:r>
                <a:rPr lang="zh-CN" altLang="en-US" sz="2000" b="1">
                  <a:solidFill>
                    <a:schemeClr val="tx2"/>
                  </a:solidFill>
                  <a:latin typeface="微软雅黑" pitchFamily="34" charset="-122"/>
                </a:rPr>
                <a:t>关键点</a:t>
              </a:r>
              <a:r>
                <a:rPr lang="en-US" altLang="en-US" sz="2000" b="1">
                  <a:solidFill>
                    <a:schemeClr val="tx2"/>
                  </a:solidFill>
                  <a:latin typeface="微软雅黑" pitchFamily="34" charset="-122"/>
                </a:rPr>
                <a:t>1</a:t>
              </a:r>
              <a:r>
                <a:rPr lang="zh-CN" altLang="en-US" sz="2000" b="1">
                  <a:solidFill>
                    <a:schemeClr val="tx2"/>
                  </a:solidFill>
                  <a:latin typeface="微软雅黑" pitchFamily="34" charset="-122"/>
                </a:rPr>
                <a:t>：不同图表表达的意思不尽相同</a:t>
              </a:r>
              <a:endParaRPr lang="en-US" altLang="en-US" sz="2000" b="1">
                <a:solidFill>
                  <a:schemeClr val="tx2"/>
                </a:solidFill>
                <a:latin typeface="微软雅黑" pitchFamily="34" charset="-122"/>
              </a:endParaRPr>
            </a:p>
          </p:txBody>
        </p:sp>
      </p:grpSp>
      <p:sp>
        <p:nvSpPr>
          <p:cNvPr id="13334" name="TextBox 13333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完美诠释用图表说话--麦肯锡商务沟通完全工具箱共40页，您现在浏览的是第5页!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 additive="base">
                                        <p:cTn id="7" dur="500" fill="hold"/>
                                        <p:tgtEl>
                                          <p:spTgt spid="133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2" name="矩形 16"/>
          <p:cNvSpPr/>
          <p:nvPr/>
        </p:nvSpPr>
        <p:spPr>
          <a:xfrm>
            <a:off x="4706938" y="1323975"/>
            <a:ext cx="3036888" cy="3257550"/>
          </a:xfrm>
          <a:prstGeom prst="rect">
            <a:avLst/>
          </a:prstGeom>
          <a:solidFill>
            <a:schemeClr val="bg1"/>
          </a:solidFill>
          <a:ln w="3175">
            <a:solidFill>
              <a:srgbClr val="BFBFBF"/>
            </a:solidFill>
            <a:miter lim="800000"/>
          </a:ln>
          <a:effectLst>
            <a:outerShdw dist="38100" dir="5400000" algn="ctr">
              <a:srgbClr val="000000">
                <a:alpha val="39000"/>
              </a:srgbClr>
            </a:outerShdw>
          </a:effectLst>
        </p:spPr>
        <p:txBody>
          <a:bodyPr anchor="ctr" anchorCtr="0"/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 algn="ctr"/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15363" name="矩形 14"/>
          <p:cNvSpPr/>
          <p:nvPr/>
        </p:nvSpPr>
        <p:spPr>
          <a:xfrm>
            <a:off x="1411288" y="1323975"/>
            <a:ext cx="3036888" cy="3257550"/>
          </a:xfrm>
          <a:prstGeom prst="rect">
            <a:avLst/>
          </a:prstGeom>
          <a:solidFill>
            <a:schemeClr val="bg1"/>
          </a:solidFill>
          <a:ln w="3175">
            <a:solidFill>
              <a:srgbClr val="BFBFBF"/>
            </a:solidFill>
            <a:miter lim="800000"/>
          </a:ln>
          <a:effectLst>
            <a:outerShdw dist="38100" dir="5400000" algn="ctr">
              <a:srgbClr val="000000">
                <a:alpha val="39000"/>
              </a:srgbClr>
            </a:outerShdw>
          </a:effectLst>
        </p:spPr>
        <p:txBody>
          <a:bodyPr anchor="ctr" anchorCtr="0"/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 algn="ctr"/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15364" name="灯片编号占位符 3"/>
          <p:cNvSpPr/>
          <p:nvPr/>
        </p:nvSpPr>
        <p:spPr>
          <a:xfrm>
            <a:off x="6686550" y="6453188"/>
            <a:ext cx="2133600" cy="3651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lvl="0" algn="r"/>
            <a:fld id="{B7F7D287-8EF2-43BA-8C39-15E084FAF0E2}" type="slidenum">
              <a:rPr lang="zh-CN" altLang="en-US" sz="1200">
                <a:solidFill>
                  <a:srgbClr val="898989"/>
                </a:solidFill>
              </a:rPr>
              <a:t>6</a:t>
            </a:fld>
            <a:endParaRPr lang="en-US" altLang="zh-CN" sz="1200">
              <a:solidFill>
                <a:srgbClr val="898989"/>
              </a:solidFill>
            </a:endParaRPr>
          </a:p>
        </p:txBody>
      </p:sp>
      <p:pic>
        <p:nvPicPr>
          <p:cNvPr id="15365" name="图表 4"/>
          <p:cNvPicPr/>
          <p:nvPr/>
        </p:nvPicPr>
        <p:blipFill>
          <a:blip r:embed="rId2"/>
          <a:stretch>
            <a:fillRect/>
          </a:stretch>
        </p:blipFill>
        <p:spPr>
          <a:xfrm>
            <a:off x="1482725" y="1525588"/>
            <a:ext cx="2901950" cy="3055938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5366" name="图表 5"/>
          <p:cNvPicPr/>
          <p:nvPr/>
        </p:nvPicPr>
        <p:blipFill>
          <a:blip r:embed="rId3"/>
          <a:stretch>
            <a:fillRect/>
          </a:stretch>
        </p:blipFill>
        <p:spPr>
          <a:xfrm>
            <a:off x="4710112" y="1525588"/>
            <a:ext cx="2901950" cy="3055938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5367" name="TextBox 6"/>
          <p:cNvSpPr/>
          <p:nvPr/>
        </p:nvSpPr>
        <p:spPr>
          <a:xfrm>
            <a:off x="1381125" y="5200650"/>
            <a:ext cx="6429375" cy="646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/>
            <a:r>
              <a:t>A公司销售额是南部最高</a:t>
            </a:r>
          </a:p>
          <a:p>
            <a:pPr marL="0" lvl="0" indent="0"/>
            <a:r>
              <a:t>B公司的销售额是北部最高</a:t>
            </a:r>
          </a:p>
        </p:txBody>
      </p:sp>
      <p:sp>
        <p:nvSpPr>
          <p:cNvPr id="15368" name="TextBox 15367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完美诠释用图表说话--麦肯锡商务沟通完全工具箱共40页，您现在浏览的是第6页!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10" name="灯片编号占位符 3"/>
          <p:cNvSpPr/>
          <p:nvPr/>
        </p:nvSpPr>
        <p:spPr>
          <a:xfrm>
            <a:off x="6686550" y="6453188"/>
            <a:ext cx="2133600" cy="3651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lvl="0" algn="r"/>
            <a:fld id="{3C6AF103-586F-4B67-A54A-925099006A83}" type="slidenum">
              <a:rPr lang="zh-CN" altLang="en-US" sz="1200">
                <a:solidFill>
                  <a:srgbClr val="898989"/>
                </a:solidFill>
              </a:rPr>
              <a:t>7</a:t>
            </a:fld>
            <a:endParaRPr lang="en-US" altLang="zh-CN" sz="1200">
              <a:solidFill>
                <a:srgbClr val="898989"/>
              </a:solidFill>
            </a:endParaRPr>
          </a:p>
        </p:txBody>
      </p:sp>
      <p:pic>
        <p:nvPicPr>
          <p:cNvPr id="17411" name="图表 12"/>
          <p:cNvPicPr/>
          <p:nvPr/>
        </p:nvPicPr>
        <p:blipFill>
          <a:blip r:embed="rId2"/>
          <a:stretch>
            <a:fillRect/>
          </a:stretch>
        </p:blipFill>
        <p:spPr>
          <a:xfrm>
            <a:off x="2339975" y="1346200"/>
            <a:ext cx="5118100" cy="346392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7412" name="矩形 13"/>
          <p:cNvSpPr/>
          <p:nvPr/>
        </p:nvSpPr>
        <p:spPr>
          <a:xfrm>
            <a:off x="2339975" y="4851400"/>
            <a:ext cx="7096125" cy="12890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>
              <a:lnSpc>
                <a:spcPct val="150000"/>
              </a:lnSpc>
            </a:pPr>
            <a:r>
              <a:rPr lang="zh-CN" altLang="en-US"/>
              <a:t>在南部地区，</a:t>
            </a:r>
            <a:r>
              <a:rPr lang="en-US" altLang="en-US"/>
              <a:t>A</a:t>
            </a:r>
            <a:r>
              <a:rPr lang="zh-CN" altLang="en-US"/>
              <a:t>公司与</a:t>
            </a:r>
            <a:r>
              <a:rPr lang="en-US" altLang="en-US"/>
              <a:t>B</a:t>
            </a:r>
            <a:r>
              <a:rPr lang="zh-CN" altLang="en-US"/>
              <a:t>公司相比在利润上以一个巨大的差额领先；</a:t>
            </a:r>
            <a:endParaRPr lang="zh-CN" altLang="en-US"/>
          </a:p>
          <a:p>
            <a:pPr marL="0" lvl="0" indent="0">
              <a:lnSpc>
                <a:spcPct val="150000"/>
              </a:lnSpc>
            </a:pPr>
            <a:r>
              <a:rPr lang="zh-CN" altLang="en-US"/>
              <a:t>在东部地区，</a:t>
            </a:r>
            <a:r>
              <a:rPr lang="en-US" altLang="en-US"/>
              <a:t>A</a:t>
            </a:r>
            <a:r>
              <a:rPr lang="zh-CN" altLang="en-US"/>
              <a:t>公司与</a:t>
            </a:r>
            <a:r>
              <a:rPr lang="en-US" altLang="en-US"/>
              <a:t>B</a:t>
            </a:r>
            <a:r>
              <a:rPr lang="zh-CN" altLang="en-US"/>
              <a:t>公司势均力敌；</a:t>
            </a:r>
            <a:endParaRPr lang="zh-CN" altLang="en-US"/>
          </a:p>
          <a:p>
            <a:pPr marL="0" lvl="0" indent="0">
              <a:lnSpc>
                <a:spcPct val="150000"/>
              </a:lnSpc>
            </a:pPr>
            <a:r>
              <a:rPr lang="zh-CN" altLang="en-US"/>
              <a:t>在北部地区，</a:t>
            </a:r>
            <a:r>
              <a:rPr lang="en-US" altLang="en-US"/>
              <a:t>A</a:t>
            </a:r>
            <a:r>
              <a:rPr lang="zh-CN" altLang="en-US"/>
              <a:t>公司则明显落后于</a:t>
            </a:r>
            <a:r>
              <a:rPr lang="en-US" altLang="en-US"/>
              <a:t>B</a:t>
            </a:r>
            <a:r>
              <a:rPr lang="zh-CN" altLang="en-US"/>
              <a:t>公司</a:t>
            </a:r>
            <a:endParaRPr lang="zh-CN" altLang="en-US"/>
          </a:p>
        </p:txBody>
      </p:sp>
      <p:sp>
        <p:nvSpPr>
          <p:cNvPr id="17413" name="TextBox 17412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完美诠释用图表说话--麦肯锡商务沟通完全工具箱共40页，您现在浏览的是第7页!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8" name="矩形 5"/>
          <p:cNvSpPr/>
          <p:nvPr/>
        </p:nvSpPr>
        <p:spPr>
          <a:xfrm>
            <a:off x="1793875" y="1125538"/>
            <a:ext cx="5534025" cy="3724275"/>
          </a:xfrm>
          <a:prstGeom prst="rect">
            <a:avLst/>
          </a:prstGeom>
          <a:solidFill>
            <a:schemeClr val="bg1"/>
          </a:solidFill>
          <a:ln w="3175">
            <a:solidFill>
              <a:srgbClr val="BFBFBF"/>
            </a:solidFill>
            <a:miter lim="800000"/>
          </a:ln>
          <a:effectLst>
            <a:outerShdw dist="38100" dir="5400000" algn="ctr">
              <a:srgbClr val="000000">
                <a:alpha val="39000"/>
              </a:srgbClr>
            </a:outerShdw>
          </a:effectLst>
        </p:spPr>
        <p:txBody>
          <a:bodyPr anchor="ctr" anchorCtr="0"/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 algn="ctr"/>
            <a:endParaRPr lang="zh-CN" altLang="en-US">
              <a:solidFill>
                <a:srgbClr val="FFFFFF"/>
              </a:solidFill>
            </a:endParaRPr>
          </a:p>
        </p:txBody>
      </p:sp>
      <p:graphicFrame>
        <p:nvGraphicFramePr>
          <p:cNvPr id="19459" name=""/>
          <p:cNvGraphicFramePr>
            <a:graphicFrameLocks noGrp="1"/>
          </p:cNvGraphicFramePr>
          <p:nvPr>
            <p:ph idx="4294967295"/>
          </p:nvPr>
        </p:nvGraphicFramePr>
        <p:xfrm>
          <a:off x="1865312" y="1795462"/>
          <a:ext cx="5386388" cy="2860675"/>
        </p:xfrm>
        <a:graphic>
          <a:graphicData uri="http://schemas.openxmlformats.org/drawingml/2006/table">
            <a:tbl>
              <a:tblPr/>
              <a:tblGrid>
                <a:gridCol w="1077912"/>
                <a:gridCol w="1076325"/>
                <a:gridCol w="1077912"/>
                <a:gridCol w="1076325"/>
                <a:gridCol w="1077912"/>
              </a:tblGrid>
              <a:tr h="476250">
                <a:tc>
                  <a:txBody>
                    <a:bodyPr vert="horz" wrap="square" lIns="9525" tIns="9525" rIns="9525" bIns="0" anchor="ctr" anchorCtr="0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400" b="1">
                          <a:solidFill>
                            <a:srgbClr val="FFFFFF"/>
                          </a:solidFill>
                          <a:latin typeface="微软雅黑" pitchFamily="34" charset="-122"/>
                        </a:rPr>
                        <a:t>　</a:t>
                      </a:r>
                      <a:endParaRPr lang="zh-CN" altLang="en-US" sz="1400" b="1">
                        <a:solidFill>
                          <a:srgbClr val="FFFFFF"/>
                        </a:solidFill>
                        <a:latin typeface="微软雅黑" pitchFamily="34" charset="-122"/>
                      </a:endParaRPr>
                    </a:p>
                  </a:txBody>
                  <a:tcPr marL="9525" marR="9525" marT="9525" marB="0" anchor="ctr">
                    <a:lnL w="6350">
                      <a:solidFill>
                        <a:srgbClr val="FFFFFF"/>
                      </a:solidFill>
                      <a:miter lim="800000"/>
                    </a:lnL>
                    <a:lnR w="6350">
                      <a:solidFill>
                        <a:srgbClr val="FFFFFF"/>
                      </a:solidFill>
                      <a:miter lim="800000"/>
                    </a:lnR>
                    <a:lnT w="6350">
                      <a:solidFill>
                        <a:srgbClr val="FFFFFF"/>
                      </a:solidFill>
                      <a:miter lim="800000"/>
                    </a:lnT>
                    <a:lnB w="6350">
                      <a:solidFill>
                        <a:srgbClr val="FFFFFF"/>
                      </a:solidFill>
                      <a:miter lim="800000"/>
                    </a:lnB>
                    <a:solidFill>
                      <a:srgbClr val="808080"/>
                    </a:solidFill>
                  </a:tcPr>
                </a:tc>
                <a:tc>
                  <a:txBody>
                    <a:bodyPr vert="horz" wrap="square" lIns="9525" tIns="9525" rIns="9525" bIns="0" anchor="ctr" anchorCtr="0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en-US" altLang="en-US" sz="1400" b="1">
                          <a:solidFill>
                            <a:srgbClr val="FFFFFF"/>
                          </a:solidFill>
                          <a:latin typeface="微软雅黑" pitchFamily="34" charset="-122"/>
                        </a:rPr>
                        <a:t>产品A</a:t>
                      </a:r>
                      <a:endParaRPr lang="en-US" altLang="en-US" sz="1400" b="1">
                        <a:solidFill>
                          <a:srgbClr val="FFFFFF"/>
                        </a:solidFill>
                        <a:latin typeface="微软雅黑" pitchFamily="34" charset="-122"/>
                      </a:endParaRPr>
                    </a:p>
                  </a:txBody>
                  <a:tcPr marL="9525" marR="9525" marT="9525" marB="0" anchor="ctr">
                    <a:lnL w="6350">
                      <a:solidFill>
                        <a:srgbClr val="FFFFFF"/>
                      </a:solidFill>
                      <a:miter lim="800000"/>
                    </a:lnL>
                    <a:lnR w="6350">
                      <a:solidFill>
                        <a:srgbClr val="FFFFFF"/>
                      </a:solidFill>
                      <a:miter lim="800000"/>
                    </a:lnR>
                    <a:lnT w="6350">
                      <a:solidFill>
                        <a:srgbClr val="FFFFFF"/>
                      </a:solidFill>
                      <a:miter lim="800000"/>
                    </a:lnT>
                    <a:lnB w="6350">
                      <a:solidFill>
                        <a:srgbClr val="FFFFFF"/>
                      </a:solidFill>
                      <a:miter lim="800000"/>
                    </a:lnB>
                    <a:solidFill>
                      <a:srgbClr val="808080"/>
                    </a:solidFill>
                  </a:tcPr>
                </a:tc>
                <a:tc>
                  <a:txBody>
                    <a:bodyPr vert="horz" wrap="square" lIns="9525" tIns="9525" rIns="9525" bIns="0" anchor="ctr" anchorCtr="0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en-US" altLang="en-US" sz="1400" b="1">
                          <a:solidFill>
                            <a:srgbClr val="FFFFFF"/>
                          </a:solidFill>
                          <a:latin typeface="微软雅黑" pitchFamily="34" charset="-122"/>
                        </a:rPr>
                        <a:t>产品B</a:t>
                      </a:r>
                      <a:endParaRPr lang="en-US" altLang="en-US" sz="1400" b="1">
                        <a:solidFill>
                          <a:srgbClr val="FFFFFF"/>
                        </a:solidFill>
                        <a:latin typeface="微软雅黑" pitchFamily="34" charset="-122"/>
                      </a:endParaRPr>
                    </a:p>
                  </a:txBody>
                  <a:tcPr marL="9525" marR="9525" marT="9525" marB="0" anchor="ctr">
                    <a:lnL w="6350">
                      <a:solidFill>
                        <a:srgbClr val="FFFFFF"/>
                      </a:solidFill>
                      <a:miter lim="800000"/>
                    </a:lnL>
                    <a:lnR w="6350">
                      <a:solidFill>
                        <a:srgbClr val="FFFFFF"/>
                      </a:solidFill>
                      <a:miter lim="800000"/>
                    </a:lnR>
                    <a:lnT w="6350">
                      <a:solidFill>
                        <a:srgbClr val="FFFFFF"/>
                      </a:solidFill>
                      <a:miter lim="800000"/>
                    </a:lnT>
                    <a:lnB w="6350">
                      <a:solidFill>
                        <a:srgbClr val="FFFFFF"/>
                      </a:solidFill>
                      <a:miter lim="800000"/>
                    </a:lnB>
                    <a:solidFill>
                      <a:srgbClr val="808080"/>
                    </a:solidFill>
                  </a:tcPr>
                </a:tc>
                <a:tc>
                  <a:txBody>
                    <a:bodyPr vert="horz" wrap="square" lIns="9525" tIns="9525" rIns="9525" bIns="0" anchor="ctr" anchorCtr="0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en-US" altLang="en-US" sz="1400" b="1">
                          <a:solidFill>
                            <a:srgbClr val="FFFFFF"/>
                          </a:solidFill>
                          <a:latin typeface="微软雅黑" pitchFamily="34" charset="-122"/>
                        </a:rPr>
                        <a:t>产品C</a:t>
                      </a:r>
                      <a:endParaRPr lang="en-US" altLang="en-US" sz="1400" b="1">
                        <a:solidFill>
                          <a:srgbClr val="FFFFFF"/>
                        </a:solidFill>
                        <a:latin typeface="微软雅黑" pitchFamily="34" charset="-122"/>
                      </a:endParaRPr>
                    </a:p>
                  </a:txBody>
                  <a:tcPr marL="9525" marR="9525" marT="9525" marB="0" anchor="ctr">
                    <a:lnL w="6350">
                      <a:solidFill>
                        <a:srgbClr val="FFFFFF"/>
                      </a:solidFill>
                      <a:miter lim="800000"/>
                    </a:lnL>
                    <a:lnR w="6350">
                      <a:solidFill>
                        <a:srgbClr val="FFFFFF"/>
                      </a:solidFill>
                      <a:miter lim="800000"/>
                    </a:lnR>
                    <a:lnT w="6350">
                      <a:solidFill>
                        <a:srgbClr val="FFFFFF"/>
                      </a:solidFill>
                      <a:miter lim="800000"/>
                    </a:lnT>
                    <a:lnB w="6350">
                      <a:solidFill>
                        <a:srgbClr val="FFFFFF"/>
                      </a:solidFill>
                      <a:miter lim="800000"/>
                    </a:lnB>
                    <a:solidFill>
                      <a:srgbClr val="808080"/>
                    </a:solidFill>
                  </a:tcPr>
                </a:tc>
                <a:tc>
                  <a:txBody>
                    <a:bodyPr vert="horz" wrap="square" lIns="9525" tIns="9525" rIns="9525" bIns="0" anchor="ctr" anchorCtr="0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400" b="1">
                          <a:solidFill>
                            <a:srgbClr val="FFFFFF"/>
                          </a:solidFill>
                          <a:latin typeface="微软雅黑" pitchFamily="34" charset="-122"/>
                        </a:rPr>
                        <a:t>总计</a:t>
                      </a:r>
                      <a:endParaRPr lang="zh-CN" altLang="en-US" sz="1400" b="1">
                        <a:solidFill>
                          <a:srgbClr val="FFFFFF"/>
                        </a:solidFill>
                        <a:latin typeface="微软雅黑" pitchFamily="34" charset="-122"/>
                      </a:endParaRPr>
                    </a:p>
                  </a:txBody>
                  <a:tcPr marL="9525" marR="9525" marT="9525" marB="0" anchor="ctr">
                    <a:lnL w="6350">
                      <a:solidFill>
                        <a:srgbClr val="FFFFFF"/>
                      </a:solidFill>
                      <a:miter lim="800000"/>
                    </a:lnL>
                    <a:lnR w="6350">
                      <a:solidFill>
                        <a:srgbClr val="FFFFFF"/>
                      </a:solidFill>
                      <a:miter lim="800000"/>
                    </a:lnR>
                    <a:lnT w="6350">
                      <a:solidFill>
                        <a:srgbClr val="FFFFFF"/>
                      </a:solidFill>
                      <a:miter lim="800000"/>
                    </a:lnT>
                    <a:lnB w="6350">
                      <a:solidFill>
                        <a:srgbClr val="FFFFFF"/>
                      </a:solidFill>
                      <a:miter lim="800000"/>
                    </a:lnB>
                    <a:solidFill>
                      <a:srgbClr val="808080"/>
                    </a:solidFill>
                  </a:tcPr>
                </a:tc>
              </a:tr>
              <a:tr h="477838">
                <a:tc>
                  <a:txBody>
                    <a:bodyPr vert="horz" wrap="square" lIns="9525" tIns="9525" rIns="9525" bIns="0" anchor="ctr" anchorCtr="0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en-US" altLang="en-US" sz="1400">
                          <a:latin typeface="微软雅黑" pitchFamily="34" charset="-122"/>
                        </a:rPr>
                        <a:t>1月</a:t>
                      </a:r>
                      <a:endParaRPr lang="en-US" altLang="en-US" sz="1400">
                        <a:latin typeface="微软雅黑" pitchFamily="34" charset="-122"/>
                      </a:endParaRPr>
                    </a:p>
                  </a:txBody>
                  <a:tcPr marL="9525" marR="9525" marT="9525" marB="0" anchor="ctr">
                    <a:lnL w="6350">
                      <a:solidFill>
                        <a:srgbClr val="FFFFFF"/>
                      </a:solidFill>
                      <a:miter lim="800000"/>
                    </a:lnL>
                    <a:lnR w="6350">
                      <a:solidFill>
                        <a:srgbClr val="FFFFFF"/>
                      </a:solidFill>
                      <a:miter lim="800000"/>
                    </a:lnR>
                    <a:lnT w="6350">
                      <a:solidFill>
                        <a:srgbClr val="FFFFFF"/>
                      </a:solidFill>
                      <a:miter lim="800000"/>
                    </a:lnT>
                    <a:lnB w="6350">
                      <a:solidFill>
                        <a:srgbClr val="FFFFFF"/>
                      </a:solidFill>
                      <a:miter lim="800000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 lIns="9525" tIns="9525" rIns="9525" bIns="0" anchor="ctr" anchorCtr="0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en-US" altLang="en-US" sz="1400">
                          <a:latin typeface="微软雅黑" pitchFamily="34" charset="-122"/>
                        </a:rPr>
                        <a:t>88</a:t>
                      </a:r>
                      <a:endParaRPr lang="en-US" altLang="en-US" sz="1400">
                        <a:latin typeface="微软雅黑" pitchFamily="34" charset="-122"/>
                      </a:endParaRPr>
                    </a:p>
                  </a:txBody>
                  <a:tcPr marL="9525" marR="9525" marT="9525" marB="0" anchor="ctr">
                    <a:lnL w="6350">
                      <a:solidFill>
                        <a:srgbClr val="FFFFFF"/>
                      </a:solidFill>
                      <a:miter lim="800000"/>
                    </a:lnL>
                    <a:lnR w="6350">
                      <a:solidFill>
                        <a:srgbClr val="FFFFFF"/>
                      </a:solidFill>
                      <a:miter lim="800000"/>
                    </a:lnR>
                    <a:lnT w="6350">
                      <a:solidFill>
                        <a:srgbClr val="FFFFFF"/>
                      </a:solidFill>
                      <a:miter lim="800000"/>
                    </a:lnT>
                    <a:lnB w="6350">
                      <a:solidFill>
                        <a:srgbClr val="FFFFFF"/>
                      </a:solidFill>
                      <a:miter lim="800000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 lIns="9525" tIns="9525" rIns="9525" bIns="0" anchor="ctr" anchorCtr="0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en-US" altLang="en-US" sz="1400">
                          <a:latin typeface="微软雅黑" pitchFamily="34" charset="-122"/>
                        </a:rPr>
                        <a:t>26</a:t>
                      </a:r>
                      <a:endParaRPr lang="en-US" altLang="en-US" sz="1400">
                        <a:latin typeface="微软雅黑" pitchFamily="34" charset="-122"/>
                      </a:endParaRPr>
                    </a:p>
                  </a:txBody>
                  <a:tcPr marL="9525" marR="9525" marT="9525" marB="0" anchor="ctr">
                    <a:lnL w="6350">
                      <a:solidFill>
                        <a:srgbClr val="FFFFFF"/>
                      </a:solidFill>
                      <a:miter lim="800000"/>
                    </a:lnL>
                    <a:lnR w="6350">
                      <a:solidFill>
                        <a:srgbClr val="FFFFFF"/>
                      </a:solidFill>
                      <a:miter lim="800000"/>
                    </a:lnR>
                    <a:lnT w="6350">
                      <a:solidFill>
                        <a:srgbClr val="FFFFFF"/>
                      </a:solidFill>
                      <a:miter lim="800000"/>
                    </a:lnT>
                    <a:lnB w="6350">
                      <a:solidFill>
                        <a:srgbClr val="FFFFFF"/>
                      </a:solidFill>
                      <a:miter lim="800000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 lIns="9525" tIns="9525" rIns="9525" bIns="0" anchor="ctr" anchorCtr="0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en-US" altLang="en-US" sz="1400">
                          <a:latin typeface="微软雅黑" pitchFamily="34" charset="-122"/>
                        </a:rPr>
                        <a:t>7</a:t>
                      </a:r>
                      <a:endParaRPr lang="en-US" altLang="en-US" sz="1400">
                        <a:latin typeface="微软雅黑" pitchFamily="34" charset="-122"/>
                      </a:endParaRPr>
                    </a:p>
                  </a:txBody>
                  <a:tcPr marL="9525" marR="9525" marT="9525" marB="0" anchor="ctr">
                    <a:lnL w="6350">
                      <a:solidFill>
                        <a:srgbClr val="FFFFFF"/>
                      </a:solidFill>
                      <a:miter lim="800000"/>
                    </a:lnL>
                    <a:lnR w="6350">
                      <a:solidFill>
                        <a:srgbClr val="FFFFFF"/>
                      </a:solidFill>
                      <a:miter lim="800000"/>
                    </a:lnR>
                    <a:lnT w="6350">
                      <a:solidFill>
                        <a:srgbClr val="FFFFFF"/>
                      </a:solidFill>
                      <a:miter lim="800000"/>
                    </a:lnT>
                    <a:lnB w="6350">
                      <a:solidFill>
                        <a:srgbClr val="FFFFFF"/>
                      </a:solidFill>
                      <a:miter lim="800000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 lIns="9525" tIns="9525" rIns="9525" bIns="0" anchor="ctr" anchorCtr="0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en-US" altLang="en-US" sz="1400">
                          <a:latin typeface="微软雅黑" pitchFamily="34" charset="-122"/>
                        </a:rPr>
                        <a:t>121</a:t>
                      </a:r>
                      <a:endParaRPr lang="en-US" altLang="en-US" sz="1400">
                        <a:latin typeface="微软雅黑" pitchFamily="34" charset="-122"/>
                      </a:endParaRPr>
                    </a:p>
                  </a:txBody>
                  <a:tcPr marL="9525" marR="9525" marT="9525" marB="0" anchor="ctr">
                    <a:lnL w="6350">
                      <a:solidFill>
                        <a:srgbClr val="FFFFFF"/>
                      </a:solidFill>
                      <a:miter lim="800000"/>
                    </a:lnL>
                    <a:lnR w="6350">
                      <a:solidFill>
                        <a:srgbClr val="FFFFFF"/>
                      </a:solidFill>
                      <a:miter lim="800000"/>
                    </a:lnR>
                    <a:lnT w="6350">
                      <a:solidFill>
                        <a:srgbClr val="FFFFFF"/>
                      </a:solidFill>
                      <a:miter lim="800000"/>
                    </a:lnT>
                    <a:lnB w="6350">
                      <a:solidFill>
                        <a:srgbClr val="FFFFFF"/>
                      </a:solidFill>
                      <a:miter lim="800000"/>
                    </a:lnB>
                    <a:solidFill>
                      <a:srgbClr val="F2F2F2"/>
                    </a:solidFill>
                  </a:tcPr>
                </a:tc>
              </a:tr>
              <a:tr h="476250">
                <a:tc>
                  <a:txBody>
                    <a:bodyPr vert="horz" wrap="square" lIns="9525" tIns="9525" rIns="9525" bIns="0" anchor="ctr" anchorCtr="0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en-US" altLang="en-US" sz="1400">
                          <a:latin typeface="微软雅黑" pitchFamily="34" charset="-122"/>
                        </a:rPr>
                        <a:t>2月</a:t>
                      </a:r>
                      <a:endParaRPr lang="en-US" altLang="en-US" sz="1400">
                        <a:latin typeface="微软雅黑" pitchFamily="34" charset="-122"/>
                      </a:endParaRPr>
                    </a:p>
                  </a:txBody>
                  <a:tcPr marL="9525" marR="9525" marT="9525" marB="0" anchor="ctr">
                    <a:lnL w="6350">
                      <a:solidFill>
                        <a:srgbClr val="FFFFFF"/>
                      </a:solidFill>
                      <a:miter lim="800000"/>
                    </a:lnL>
                    <a:lnR w="6350">
                      <a:solidFill>
                        <a:srgbClr val="FFFFFF"/>
                      </a:solidFill>
                      <a:miter lim="800000"/>
                    </a:lnR>
                    <a:lnT w="6350">
                      <a:solidFill>
                        <a:srgbClr val="FFFFFF"/>
                      </a:solidFill>
                      <a:miter lim="800000"/>
                    </a:lnT>
                    <a:lnB w="6350">
                      <a:solidFill>
                        <a:srgbClr val="FFFFFF"/>
                      </a:solidFill>
                      <a:miter lim="800000"/>
                    </a:lnB>
                    <a:solidFill>
                      <a:srgbClr val="D8D8D8"/>
                    </a:solidFill>
                  </a:tcPr>
                </a:tc>
                <a:tc>
                  <a:txBody>
                    <a:bodyPr vert="horz" wrap="square" lIns="9525" tIns="9525" rIns="9525" bIns="0" anchor="ctr" anchorCtr="0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en-US" altLang="en-US" sz="1400">
                          <a:latin typeface="微软雅黑" pitchFamily="34" charset="-122"/>
                        </a:rPr>
                        <a:t>94</a:t>
                      </a:r>
                      <a:endParaRPr lang="en-US" altLang="en-US" sz="1400">
                        <a:latin typeface="微软雅黑" pitchFamily="34" charset="-122"/>
                      </a:endParaRPr>
                    </a:p>
                  </a:txBody>
                  <a:tcPr marL="9525" marR="9525" marT="9525" marB="0" anchor="ctr">
                    <a:lnL w="6350">
                      <a:solidFill>
                        <a:srgbClr val="FFFFFF"/>
                      </a:solidFill>
                      <a:miter lim="800000"/>
                    </a:lnL>
                    <a:lnR w="6350">
                      <a:solidFill>
                        <a:srgbClr val="FFFFFF"/>
                      </a:solidFill>
                      <a:miter lim="800000"/>
                    </a:lnR>
                    <a:lnT w="6350">
                      <a:solidFill>
                        <a:srgbClr val="FFFFFF"/>
                      </a:solidFill>
                      <a:miter lim="800000"/>
                    </a:lnT>
                    <a:lnB w="6350">
                      <a:solidFill>
                        <a:srgbClr val="FFFFFF"/>
                      </a:solidFill>
                      <a:miter lim="800000"/>
                    </a:lnB>
                    <a:solidFill>
                      <a:srgbClr val="D8D8D8"/>
                    </a:solidFill>
                  </a:tcPr>
                </a:tc>
                <a:tc>
                  <a:txBody>
                    <a:bodyPr vert="horz" wrap="square" lIns="9525" tIns="9525" rIns="9525" bIns="0" anchor="ctr" anchorCtr="0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en-US" altLang="en-US" sz="1400">
                          <a:latin typeface="微软雅黑" pitchFamily="34" charset="-122"/>
                        </a:rPr>
                        <a:t>30</a:t>
                      </a:r>
                      <a:endParaRPr lang="en-US" altLang="en-US" sz="1400">
                        <a:latin typeface="微软雅黑" pitchFamily="34" charset="-122"/>
                      </a:endParaRPr>
                    </a:p>
                  </a:txBody>
                  <a:tcPr marL="9525" marR="9525" marT="9525" marB="0" anchor="ctr">
                    <a:lnL w="6350">
                      <a:solidFill>
                        <a:srgbClr val="FFFFFF"/>
                      </a:solidFill>
                      <a:miter lim="800000"/>
                    </a:lnL>
                    <a:lnR w="6350">
                      <a:solidFill>
                        <a:srgbClr val="FFFFFF"/>
                      </a:solidFill>
                      <a:miter lim="800000"/>
                    </a:lnR>
                    <a:lnT w="6350">
                      <a:solidFill>
                        <a:srgbClr val="FFFFFF"/>
                      </a:solidFill>
                      <a:miter lim="800000"/>
                    </a:lnT>
                    <a:lnB w="6350">
                      <a:solidFill>
                        <a:srgbClr val="FFFFFF"/>
                      </a:solidFill>
                      <a:miter lim="800000"/>
                    </a:lnB>
                    <a:solidFill>
                      <a:srgbClr val="D8D8D8"/>
                    </a:solidFill>
                  </a:tcPr>
                </a:tc>
                <a:tc>
                  <a:txBody>
                    <a:bodyPr vert="horz" wrap="square" lIns="9525" tIns="9525" rIns="9525" bIns="0" anchor="ctr" anchorCtr="0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en-US" altLang="en-US" sz="1400">
                          <a:latin typeface="微软雅黑" pitchFamily="34" charset="-122"/>
                        </a:rPr>
                        <a:t>8</a:t>
                      </a:r>
                      <a:endParaRPr lang="en-US" altLang="en-US" sz="1400">
                        <a:latin typeface="微软雅黑" pitchFamily="34" charset="-122"/>
                      </a:endParaRPr>
                    </a:p>
                  </a:txBody>
                  <a:tcPr marL="9525" marR="9525" marT="9525" marB="0" anchor="ctr">
                    <a:lnL w="6350">
                      <a:solidFill>
                        <a:srgbClr val="FFFFFF"/>
                      </a:solidFill>
                      <a:miter lim="800000"/>
                    </a:lnL>
                    <a:lnR w="6350">
                      <a:solidFill>
                        <a:srgbClr val="FFFFFF"/>
                      </a:solidFill>
                      <a:miter lim="800000"/>
                    </a:lnR>
                    <a:lnT w="6350">
                      <a:solidFill>
                        <a:srgbClr val="FFFFFF"/>
                      </a:solidFill>
                      <a:miter lim="800000"/>
                    </a:lnT>
                    <a:lnB w="6350">
                      <a:solidFill>
                        <a:srgbClr val="FFFFFF"/>
                      </a:solidFill>
                      <a:miter lim="800000"/>
                    </a:lnB>
                    <a:solidFill>
                      <a:srgbClr val="D8D8D8"/>
                    </a:solidFill>
                  </a:tcPr>
                </a:tc>
                <a:tc>
                  <a:txBody>
                    <a:bodyPr vert="horz" wrap="square" lIns="9525" tIns="9525" rIns="9525" bIns="0" anchor="ctr" anchorCtr="0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en-US" altLang="en-US" sz="1400">
                          <a:latin typeface="微软雅黑" pitchFamily="34" charset="-122"/>
                        </a:rPr>
                        <a:t>132</a:t>
                      </a:r>
                      <a:endParaRPr lang="en-US" altLang="en-US" sz="1400">
                        <a:latin typeface="微软雅黑" pitchFamily="34" charset="-122"/>
                      </a:endParaRPr>
                    </a:p>
                  </a:txBody>
                  <a:tcPr marL="9525" marR="9525" marT="9525" marB="0" anchor="ctr">
                    <a:lnL w="6350">
                      <a:solidFill>
                        <a:srgbClr val="FFFFFF"/>
                      </a:solidFill>
                      <a:miter lim="800000"/>
                    </a:lnL>
                    <a:lnR w="6350">
                      <a:solidFill>
                        <a:srgbClr val="FFFFFF"/>
                      </a:solidFill>
                      <a:miter lim="800000"/>
                    </a:lnR>
                    <a:lnT w="6350">
                      <a:solidFill>
                        <a:srgbClr val="FFFFFF"/>
                      </a:solidFill>
                      <a:miter lim="800000"/>
                    </a:lnT>
                    <a:lnB w="6350">
                      <a:solidFill>
                        <a:srgbClr val="FFFFFF"/>
                      </a:solidFill>
                      <a:miter lim="800000"/>
                    </a:lnB>
                    <a:solidFill>
                      <a:srgbClr val="D8D8D8"/>
                    </a:solidFill>
                  </a:tcPr>
                </a:tc>
              </a:tr>
              <a:tr h="476250">
                <a:tc>
                  <a:txBody>
                    <a:bodyPr vert="horz" wrap="square" lIns="9525" tIns="9525" rIns="9525" bIns="0" anchor="ctr" anchorCtr="0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en-US" altLang="en-US" sz="1400">
                          <a:latin typeface="微软雅黑" pitchFamily="34" charset="-122"/>
                        </a:rPr>
                        <a:t>3月</a:t>
                      </a:r>
                      <a:endParaRPr lang="en-US" altLang="en-US" sz="1400">
                        <a:latin typeface="微软雅黑" pitchFamily="34" charset="-122"/>
                      </a:endParaRPr>
                    </a:p>
                  </a:txBody>
                  <a:tcPr marL="9525" marR="9525" marT="9525" marB="0" anchor="ctr">
                    <a:lnL w="6350">
                      <a:solidFill>
                        <a:srgbClr val="FFFFFF"/>
                      </a:solidFill>
                      <a:miter lim="800000"/>
                    </a:lnL>
                    <a:lnR w="6350">
                      <a:solidFill>
                        <a:srgbClr val="FFFFFF"/>
                      </a:solidFill>
                      <a:miter lim="800000"/>
                    </a:lnR>
                    <a:lnT w="6350">
                      <a:solidFill>
                        <a:srgbClr val="FFFFFF"/>
                      </a:solidFill>
                      <a:miter lim="800000"/>
                    </a:lnT>
                    <a:lnB w="6350">
                      <a:solidFill>
                        <a:srgbClr val="FFFFFF"/>
                      </a:solidFill>
                      <a:miter lim="800000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 lIns="9525" tIns="9525" rIns="9525" bIns="0" anchor="ctr" anchorCtr="0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en-US" altLang="en-US" sz="1400">
                          <a:latin typeface="微软雅黑" pitchFamily="34" charset="-122"/>
                        </a:rPr>
                        <a:t>103</a:t>
                      </a:r>
                      <a:endParaRPr lang="en-US" altLang="en-US" sz="1400">
                        <a:latin typeface="微软雅黑" pitchFamily="34" charset="-122"/>
                      </a:endParaRPr>
                    </a:p>
                  </a:txBody>
                  <a:tcPr marL="9525" marR="9525" marT="9525" marB="0" anchor="ctr">
                    <a:lnL w="6350">
                      <a:solidFill>
                        <a:srgbClr val="FFFFFF"/>
                      </a:solidFill>
                      <a:miter lim="800000"/>
                    </a:lnL>
                    <a:lnR w="6350">
                      <a:solidFill>
                        <a:srgbClr val="FFFFFF"/>
                      </a:solidFill>
                      <a:miter lim="800000"/>
                    </a:lnR>
                    <a:lnT w="6350">
                      <a:solidFill>
                        <a:srgbClr val="FFFFFF"/>
                      </a:solidFill>
                      <a:miter lim="800000"/>
                    </a:lnT>
                    <a:lnB w="6350">
                      <a:solidFill>
                        <a:srgbClr val="FFFFFF"/>
                      </a:solidFill>
                      <a:miter lim="800000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 lIns="9525" tIns="9525" rIns="9525" bIns="0" anchor="ctr" anchorCtr="0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en-US" altLang="en-US" sz="1400">
                          <a:latin typeface="微软雅黑" pitchFamily="34" charset="-122"/>
                        </a:rPr>
                        <a:t>36</a:t>
                      </a:r>
                      <a:endParaRPr lang="en-US" altLang="en-US" sz="1400">
                        <a:latin typeface="微软雅黑" pitchFamily="34" charset="-122"/>
                      </a:endParaRPr>
                    </a:p>
                  </a:txBody>
                  <a:tcPr marL="9525" marR="9525" marT="9525" marB="0" anchor="ctr">
                    <a:lnL w="6350">
                      <a:solidFill>
                        <a:srgbClr val="FFFFFF"/>
                      </a:solidFill>
                      <a:miter lim="800000"/>
                    </a:lnL>
                    <a:lnR w="6350">
                      <a:solidFill>
                        <a:srgbClr val="FFFFFF"/>
                      </a:solidFill>
                      <a:miter lim="800000"/>
                    </a:lnR>
                    <a:lnT w="6350">
                      <a:solidFill>
                        <a:srgbClr val="FFFFFF"/>
                      </a:solidFill>
                      <a:miter lim="800000"/>
                    </a:lnT>
                    <a:lnB w="6350">
                      <a:solidFill>
                        <a:srgbClr val="FFFFFF"/>
                      </a:solidFill>
                      <a:miter lim="800000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 lIns="9525" tIns="9525" rIns="9525" bIns="0" anchor="ctr" anchorCtr="0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en-US" altLang="en-US" sz="1400">
                          <a:latin typeface="微软雅黑" pitchFamily="34" charset="-122"/>
                        </a:rPr>
                        <a:t>8</a:t>
                      </a:r>
                      <a:endParaRPr lang="en-US" altLang="en-US" sz="1400">
                        <a:latin typeface="微软雅黑" pitchFamily="34" charset="-122"/>
                      </a:endParaRPr>
                    </a:p>
                  </a:txBody>
                  <a:tcPr marL="9525" marR="9525" marT="9525" marB="0" anchor="ctr">
                    <a:lnL w="6350">
                      <a:solidFill>
                        <a:srgbClr val="FFFFFF"/>
                      </a:solidFill>
                      <a:miter lim="800000"/>
                    </a:lnL>
                    <a:lnR w="6350">
                      <a:solidFill>
                        <a:srgbClr val="FFFFFF"/>
                      </a:solidFill>
                      <a:miter lim="800000"/>
                    </a:lnR>
                    <a:lnT w="6350">
                      <a:solidFill>
                        <a:srgbClr val="FFFFFF"/>
                      </a:solidFill>
                      <a:miter lim="800000"/>
                    </a:lnT>
                    <a:lnB w="6350">
                      <a:solidFill>
                        <a:srgbClr val="FFFFFF"/>
                      </a:solidFill>
                      <a:miter lim="800000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 lIns="9525" tIns="9525" rIns="9525" bIns="0" anchor="ctr" anchorCtr="0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en-US" altLang="en-US" sz="1400">
                          <a:latin typeface="微软雅黑" pitchFamily="34" charset="-122"/>
                        </a:rPr>
                        <a:t>147</a:t>
                      </a:r>
                      <a:endParaRPr lang="en-US" altLang="en-US" sz="1400">
                        <a:latin typeface="微软雅黑" pitchFamily="34" charset="-122"/>
                      </a:endParaRPr>
                    </a:p>
                  </a:txBody>
                  <a:tcPr marL="9525" marR="9525" marT="9525" marB="0" anchor="ctr">
                    <a:lnL w="6350">
                      <a:solidFill>
                        <a:srgbClr val="FFFFFF"/>
                      </a:solidFill>
                      <a:miter lim="800000"/>
                    </a:lnL>
                    <a:lnR w="6350">
                      <a:solidFill>
                        <a:srgbClr val="FFFFFF"/>
                      </a:solidFill>
                      <a:miter lim="800000"/>
                    </a:lnR>
                    <a:lnT w="6350">
                      <a:solidFill>
                        <a:srgbClr val="FFFFFF"/>
                      </a:solidFill>
                      <a:miter lim="800000"/>
                    </a:lnT>
                    <a:lnB w="6350">
                      <a:solidFill>
                        <a:srgbClr val="FFFFFF"/>
                      </a:solidFill>
                      <a:miter lim="800000"/>
                    </a:lnB>
                    <a:solidFill>
                      <a:srgbClr val="F2F2F2"/>
                    </a:solidFill>
                  </a:tcPr>
                </a:tc>
              </a:tr>
              <a:tr h="477838">
                <a:tc>
                  <a:txBody>
                    <a:bodyPr vert="horz" wrap="square" lIns="9525" tIns="9525" rIns="9525" bIns="0" anchor="ctr" anchorCtr="0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en-US" altLang="en-US" sz="1400">
                          <a:latin typeface="微软雅黑" pitchFamily="34" charset="-122"/>
                        </a:rPr>
                        <a:t>4月</a:t>
                      </a:r>
                      <a:endParaRPr lang="en-US" altLang="en-US" sz="1400">
                        <a:latin typeface="微软雅黑" pitchFamily="34" charset="-122"/>
                      </a:endParaRPr>
                    </a:p>
                  </a:txBody>
                  <a:tcPr marL="9525" marR="9525" marT="9525" marB="0" anchor="ctr">
                    <a:lnL w="6350">
                      <a:solidFill>
                        <a:srgbClr val="FFFFFF"/>
                      </a:solidFill>
                      <a:miter lim="800000"/>
                    </a:lnL>
                    <a:lnR w="6350">
                      <a:solidFill>
                        <a:srgbClr val="FFFFFF"/>
                      </a:solidFill>
                      <a:miter lim="800000"/>
                    </a:lnR>
                    <a:lnT w="6350">
                      <a:solidFill>
                        <a:srgbClr val="FFFFFF"/>
                      </a:solidFill>
                      <a:miter lim="800000"/>
                    </a:lnT>
                    <a:lnB w="6350">
                      <a:solidFill>
                        <a:srgbClr val="FFFFFF"/>
                      </a:solidFill>
                      <a:miter lim="800000"/>
                    </a:lnB>
                    <a:solidFill>
                      <a:srgbClr val="D8D8D8"/>
                    </a:solidFill>
                  </a:tcPr>
                </a:tc>
                <a:tc>
                  <a:txBody>
                    <a:bodyPr vert="horz" wrap="square" lIns="9525" tIns="9525" rIns="9525" bIns="0" anchor="ctr" anchorCtr="0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en-US" altLang="en-US" sz="1400">
                          <a:latin typeface="微软雅黑" pitchFamily="34" charset="-122"/>
                        </a:rPr>
                        <a:t>113</a:t>
                      </a:r>
                      <a:endParaRPr lang="en-US" altLang="en-US" sz="1400">
                        <a:latin typeface="微软雅黑" pitchFamily="34" charset="-122"/>
                      </a:endParaRPr>
                    </a:p>
                  </a:txBody>
                  <a:tcPr marL="9525" marR="9525" marT="9525" marB="0" anchor="ctr">
                    <a:lnL w="6350">
                      <a:solidFill>
                        <a:srgbClr val="FFFFFF"/>
                      </a:solidFill>
                      <a:miter lim="800000"/>
                    </a:lnL>
                    <a:lnR w="6350">
                      <a:solidFill>
                        <a:srgbClr val="FFFFFF"/>
                      </a:solidFill>
                      <a:miter lim="800000"/>
                    </a:lnR>
                    <a:lnT w="6350">
                      <a:solidFill>
                        <a:srgbClr val="FFFFFF"/>
                      </a:solidFill>
                      <a:miter lim="800000"/>
                    </a:lnT>
                    <a:lnB w="6350">
                      <a:solidFill>
                        <a:srgbClr val="FFFFFF"/>
                      </a:solidFill>
                      <a:miter lim="800000"/>
                    </a:lnB>
                    <a:solidFill>
                      <a:srgbClr val="D8D8D8"/>
                    </a:solidFill>
                  </a:tcPr>
                </a:tc>
                <a:tc>
                  <a:txBody>
                    <a:bodyPr vert="horz" wrap="square" lIns="9525" tIns="9525" rIns="9525" bIns="0" anchor="ctr" anchorCtr="0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en-US" altLang="en-US" sz="1400">
                          <a:latin typeface="微软雅黑" pitchFamily="34" charset="-122"/>
                        </a:rPr>
                        <a:t>39</a:t>
                      </a:r>
                      <a:endParaRPr lang="en-US" altLang="en-US" sz="1400">
                        <a:latin typeface="微软雅黑" pitchFamily="34" charset="-122"/>
                      </a:endParaRPr>
                    </a:p>
                  </a:txBody>
                  <a:tcPr marL="9525" marR="9525" marT="9525" marB="0" anchor="ctr">
                    <a:lnL w="6350">
                      <a:solidFill>
                        <a:srgbClr val="FFFFFF"/>
                      </a:solidFill>
                      <a:miter lim="800000"/>
                    </a:lnL>
                    <a:lnR w="6350">
                      <a:solidFill>
                        <a:srgbClr val="FFFFFF"/>
                      </a:solidFill>
                      <a:miter lim="800000"/>
                    </a:lnR>
                    <a:lnT w="6350">
                      <a:solidFill>
                        <a:srgbClr val="FFFFFF"/>
                      </a:solidFill>
                      <a:miter lim="800000"/>
                    </a:lnT>
                    <a:lnB w="6350">
                      <a:solidFill>
                        <a:srgbClr val="FFFFFF"/>
                      </a:solidFill>
                      <a:miter lim="800000"/>
                    </a:lnB>
                    <a:solidFill>
                      <a:srgbClr val="D8D8D8"/>
                    </a:solidFill>
                  </a:tcPr>
                </a:tc>
                <a:tc>
                  <a:txBody>
                    <a:bodyPr vert="horz" wrap="square" lIns="9525" tIns="9525" rIns="9525" bIns="0" anchor="ctr" anchorCtr="0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en-US" altLang="en-US" sz="1400">
                          <a:latin typeface="微软雅黑" pitchFamily="34" charset="-122"/>
                        </a:rPr>
                        <a:t>7</a:t>
                      </a:r>
                      <a:endParaRPr lang="en-US" altLang="en-US" sz="1400">
                        <a:latin typeface="微软雅黑" pitchFamily="34" charset="-122"/>
                      </a:endParaRPr>
                    </a:p>
                  </a:txBody>
                  <a:tcPr marL="9525" marR="9525" marT="9525" marB="0" anchor="ctr">
                    <a:lnL w="6350">
                      <a:solidFill>
                        <a:srgbClr val="FFFFFF"/>
                      </a:solidFill>
                      <a:miter lim="800000"/>
                    </a:lnL>
                    <a:lnR w="6350">
                      <a:solidFill>
                        <a:srgbClr val="FFFFFF"/>
                      </a:solidFill>
                      <a:miter lim="800000"/>
                    </a:lnR>
                    <a:lnT w="6350">
                      <a:solidFill>
                        <a:srgbClr val="FFFFFF"/>
                      </a:solidFill>
                      <a:miter lim="800000"/>
                    </a:lnT>
                    <a:lnB w="6350">
                      <a:solidFill>
                        <a:srgbClr val="FFFFFF"/>
                      </a:solidFill>
                      <a:miter lim="800000"/>
                    </a:lnB>
                    <a:solidFill>
                      <a:srgbClr val="D8D8D8"/>
                    </a:solidFill>
                  </a:tcPr>
                </a:tc>
                <a:tc>
                  <a:txBody>
                    <a:bodyPr vert="horz" wrap="square" lIns="9525" tIns="9525" rIns="9525" bIns="0" anchor="ctr" anchorCtr="0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en-US" altLang="en-US" sz="1400">
                          <a:latin typeface="微软雅黑" pitchFamily="34" charset="-122"/>
                        </a:rPr>
                        <a:t>159</a:t>
                      </a:r>
                      <a:endParaRPr lang="en-US" altLang="en-US" sz="1400">
                        <a:latin typeface="微软雅黑" pitchFamily="34" charset="-122"/>
                      </a:endParaRPr>
                    </a:p>
                  </a:txBody>
                  <a:tcPr marL="9525" marR="9525" marT="9525" marB="0" anchor="ctr">
                    <a:lnL w="6350">
                      <a:solidFill>
                        <a:srgbClr val="FFFFFF"/>
                      </a:solidFill>
                      <a:miter lim="800000"/>
                    </a:lnL>
                    <a:lnR w="6350">
                      <a:solidFill>
                        <a:srgbClr val="FFFFFF"/>
                      </a:solidFill>
                      <a:miter lim="800000"/>
                    </a:lnR>
                    <a:lnT w="6350">
                      <a:solidFill>
                        <a:srgbClr val="FFFFFF"/>
                      </a:solidFill>
                      <a:miter lim="800000"/>
                    </a:lnT>
                    <a:lnB w="6350">
                      <a:solidFill>
                        <a:srgbClr val="FFFFFF"/>
                      </a:solidFill>
                      <a:miter lim="800000"/>
                    </a:lnB>
                    <a:solidFill>
                      <a:srgbClr val="D8D8D8"/>
                    </a:solidFill>
                  </a:tcPr>
                </a:tc>
              </a:tr>
              <a:tr h="476250">
                <a:tc>
                  <a:txBody>
                    <a:bodyPr vert="horz" wrap="square" lIns="9525" tIns="9525" rIns="9525" bIns="0" anchor="ctr" anchorCtr="0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en-US" altLang="en-US" sz="1400">
                          <a:latin typeface="微软雅黑" pitchFamily="34" charset="-122"/>
                        </a:rPr>
                        <a:t>5月</a:t>
                      </a:r>
                      <a:endParaRPr lang="en-US" altLang="en-US" sz="1400">
                        <a:latin typeface="微软雅黑" pitchFamily="34" charset="-122"/>
                      </a:endParaRPr>
                    </a:p>
                  </a:txBody>
                  <a:tcPr marL="9525" marR="9525" marT="9525" marB="0" anchor="ctr">
                    <a:lnL w="6350">
                      <a:solidFill>
                        <a:srgbClr val="FFFFFF"/>
                      </a:solidFill>
                      <a:miter lim="800000"/>
                    </a:lnL>
                    <a:lnR w="6350">
                      <a:solidFill>
                        <a:srgbClr val="FFFFFF"/>
                      </a:solidFill>
                      <a:miter lim="800000"/>
                    </a:lnR>
                    <a:lnT w="6350">
                      <a:solidFill>
                        <a:srgbClr val="FFFFFF"/>
                      </a:solidFill>
                      <a:miter lim="800000"/>
                    </a:lnT>
                    <a:lnB w="6350">
                      <a:solidFill>
                        <a:srgbClr val="FFFFFF"/>
                      </a:solidFill>
                      <a:miter lim="800000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 lIns="9525" tIns="9525" rIns="9525" bIns="0" anchor="ctr" anchorCtr="0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en-US" altLang="en-US" sz="1400" b="1">
                          <a:solidFill>
                            <a:schemeClr val="tx2"/>
                          </a:solidFill>
                          <a:latin typeface="微软雅黑" pitchFamily="34" charset="-122"/>
                        </a:rPr>
                        <a:t>122</a:t>
                      </a:r>
                      <a:endParaRPr lang="en-US" altLang="en-US" sz="1400" b="1">
                        <a:solidFill>
                          <a:schemeClr val="tx2"/>
                        </a:solidFill>
                        <a:latin typeface="微软雅黑" pitchFamily="34" charset="-122"/>
                      </a:endParaRPr>
                    </a:p>
                  </a:txBody>
                  <a:tcPr marL="9525" marR="9525" marT="9525" marB="0" anchor="ctr">
                    <a:lnL w="6350">
                      <a:solidFill>
                        <a:srgbClr val="FFFFFF"/>
                      </a:solidFill>
                      <a:miter lim="800000"/>
                    </a:lnL>
                    <a:lnR w="6350">
                      <a:solidFill>
                        <a:srgbClr val="FFFFFF"/>
                      </a:solidFill>
                      <a:miter lim="800000"/>
                    </a:lnR>
                    <a:lnT w="6350">
                      <a:solidFill>
                        <a:srgbClr val="FFFFFF"/>
                      </a:solidFill>
                      <a:miter lim="800000"/>
                    </a:lnT>
                    <a:lnB w="6350">
                      <a:solidFill>
                        <a:srgbClr val="FFFFFF"/>
                      </a:solidFill>
                      <a:miter lim="800000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 lIns="9525" tIns="9525" rIns="9525" bIns="0" anchor="ctr" anchorCtr="0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en-US" altLang="en-US" sz="1400" b="1">
                          <a:solidFill>
                            <a:schemeClr val="tx2"/>
                          </a:solidFill>
                          <a:latin typeface="微软雅黑" pitchFamily="34" charset="-122"/>
                        </a:rPr>
                        <a:t>40</a:t>
                      </a:r>
                      <a:endParaRPr lang="en-US" altLang="en-US" sz="1400" b="1">
                        <a:solidFill>
                          <a:schemeClr val="tx2"/>
                        </a:solidFill>
                        <a:latin typeface="微软雅黑" pitchFamily="34" charset="-122"/>
                      </a:endParaRPr>
                    </a:p>
                  </a:txBody>
                  <a:tcPr marL="9525" marR="9525" marT="9525" marB="0" anchor="ctr">
                    <a:lnL w="6350">
                      <a:solidFill>
                        <a:srgbClr val="FFFFFF"/>
                      </a:solidFill>
                      <a:miter lim="800000"/>
                    </a:lnL>
                    <a:lnR w="6350">
                      <a:solidFill>
                        <a:srgbClr val="FFFFFF"/>
                      </a:solidFill>
                      <a:miter lim="800000"/>
                    </a:lnR>
                    <a:lnT w="6350">
                      <a:solidFill>
                        <a:srgbClr val="FFFFFF"/>
                      </a:solidFill>
                      <a:miter lim="800000"/>
                    </a:lnT>
                    <a:lnB w="6350">
                      <a:solidFill>
                        <a:srgbClr val="FFFFFF"/>
                      </a:solidFill>
                      <a:miter lim="800000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 lIns="9525" tIns="9525" rIns="9525" bIns="0" anchor="ctr" anchorCtr="0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en-US" altLang="en-US" sz="1400" b="1">
                          <a:solidFill>
                            <a:schemeClr val="tx2"/>
                          </a:solidFill>
                          <a:latin typeface="微软雅黑" pitchFamily="34" charset="-122"/>
                        </a:rPr>
                        <a:t>13</a:t>
                      </a:r>
                      <a:endParaRPr lang="en-US" altLang="en-US" sz="1400" b="1">
                        <a:solidFill>
                          <a:schemeClr val="tx2"/>
                        </a:solidFill>
                        <a:latin typeface="微软雅黑" pitchFamily="34" charset="-122"/>
                      </a:endParaRPr>
                    </a:p>
                  </a:txBody>
                  <a:tcPr marL="9525" marR="9525" marT="9525" marB="0" anchor="ctr">
                    <a:lnL w="6350">
                      <a:solidFill>
                        <a:srgbClr val="FFFFFF"/>
                      </a:solidFill>
                      <a:miter lim="800000"/>
                    </a:lnL>
                    <a:lnR w="6350">
                      <a:solidFill>
                        <a:srgbClr val="FFFFFF"/>
                      </a:solidFill>
                      <a:miter lim="800000"/>
                    </a:lnR>
                    <a:lnT w="6350">
                      <a:solidFill>
                        <a:srgbClr val="FFFFFF"/>
                      </a:solidFill>
                      <a:miter lim="800000"/>
                    </a:lnT>
                    <a:lnB w="6350">
                      <a:solidFill>
                        <a:srgbClr val="FFFFFF"/>
                      </a:solidFill>
                      <a:miter lim="800000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 lIns="9525" tIns="9525" rIns="9525" bIns="0" anchor="ctr" anchorCtr="0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en-US" altLang="en-US" sz="1400">
                          <a:latin typeface="微软雅黑" pitchFamily="34" charset="-122"/>
                        </a:rPr>
                        <a:t>175</a:t>
                      </a:r>
                      <a:endParaRPr lang="en-US" altLang="en-US" sz="1400">
                        <a:latin typeface="微软雅黑" pitchFamily="34" charset="-122"/>
                      </a:endParaRPr>
                    </a:p>
                  </a:txBody>
                  <a:tcPr marL="9525" marR="9525" marT="9525" marB="0" anchor="ctr">
                    <a:lnL w="6350">
                      <a:solidFill>
                        <a:srgbClr val="FFFFFF"/>
                      </a:solidFill>
                      <a:miter lim="800000"/>
                    </a:lnL>
                    <a:lnR w="6350">
                      <a:solidFill>
                        <a:srgbClr val="FFFFFF"/>
                      </a:solidFill>
                      <a:miter lim="800000"/>
                    </a:lnR>
                    <a:lnT w="6350">
                      <a:solidFill>
                        <a:srgbClr val="FFFFFF"/>
                      </a:solidFill>
                      <a:miter lim="800000"/>
                    </a:lnT>
                    <a:lnB w="6350">
                      <a:solidFill>
                        <a:srgbClr val="FFFFFF"/>
                      </a:solidFill>
                      <a:miter lim="800000"/>
                    </a:lnB>
                    <a:solidFill>
                      <a:srgbClr val="F2F2F2"/>
                    </a:solidFill>
                  </a:tcPr>
                </a:tc>
              </a:tr>
            </a:tbl>
          </a:graphicData>
        </a:graphic>
      </p:graphicFrame>
      <p:sp>
        <p:nvSpPr>
          <p:cNvPr id="19503" name="灯片编号占位符 3"/>
          <p:cNvSpPr/>
          <p:nvPr/>
        </p:nvSpPr>
        <p:spPr>
          <a:xfrm>
            <a:off x="6686550" y="6453188"/>
            <a:ext cx="2133600" cy="3651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lvl="0" algn="r"/>
            <a:fld id="{3EA49112-AB26-4D59-8BB6-F2208C7B303B}" type="slidenum">
              <a:rPr lang="zh-CN" altLang="en-US" sz="1200">
                <a:solidFill>
                  <a:srgbClr val="898989"/>
                </a:solidFill>
              </a:rPr>
              <a:t>8</a:t>
            </a:fld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19504" name="TextBox 6"/>
          <p:cNvSpPr/>
          <p:nvPr/>
        </p:nvSpPr>
        <p:spPr>
          <a:xfrm>
            <a:off x="2681288" y="1344612"/>
            <a:ext cx="3505200" cy="3698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 algn="ctr"/>
            <a:r>
              <a:rPr lang="zh-CN" altLang="en-US" b="1"/>
              <a:t>产品销售量，单位：千美元</a:t>
            </a:r>
            <a:endParaRPr lang="zh-CN" altLang="en-US" b="1"/>
          </a:p>
        </p:txBody>
      </p:sp>
      <p:sp>
        <p:nvSpPr>
          <p:cNvPr id="19505" name="矩形 8"/>
          <p:cNvSpPr/>
          <p:nvPr/>
        </p:nvSpPr>
        <p:spPr>
          <a:xfrm rot="16200000" flipV="1">
            <a:off x="4320381" y="2831306"/>
            <a:ext cx="520700" cy="3211512"/>
          </a:xfrm>
          <a:prstGeom prst="rect">
            <a:avLst/>
          </a:prstGeom>
          <a:gradFill rotWithShape="1">
            <a:gsLst>
              <a:gs pos="0">
                <a:srgbClr val="FF8080">
                  <a:alpha val="50196"/>
                </a:srgbClr>
              </a:gs>
              <a:gs pos="50000">
                <a:srgbClr val="FFB3B3">
                  <a:alpha val="50196"/>
                </a:srgbClr>
              </a:gs>
              <a:gs pos="100000">
                <a:srgbClr val="FFDADA">
                  <a:alpha val="50196"/>
                </a:srgbClr>
              </a:gs>
            </a:gsLst>
            <a:lin ang="5400000" scaled="1"/>
          </a:gradFill>
          <a:ln w="3175">
            <a:solidFill>
              <a:schemeClr val="accent1"/>
            </a:solidFill>
            <a:miter lim="800000"/>
          </a:ln>
        </p:spPr>
        <p:txBody>
          <a:bodyPr anchor="ctr" anchorCtr="0"/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 algn="ctr"/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19506" name="矩形 9"/>
          <p:cNvSpPr/>
          <p:nvPr/>
        </p:nvSpPr>
        <p:spPr>
          <a:xfrm>
            <a:off x="1793875" y="5062538"/>
            <a:ext cx="5584825" cy="3698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 algn="ctr"/>
            <a:r>
              <a:rPr lang="zh-CN" altLang="en-US">
                <a:solidFill>
                  <a:schemeClr val="tx2"/>
                </a:solidFill>
              </a:rPr>
              <a:t>在</a:t>
            </a:r>
            <a:r>
              <a:rPr lang="en-US" altLang="en-US">
                <a:solidFill>
                  <a:schemeClr val="tx2"/>
                </a:solidFill>
              </a:rPr>
              <a:t>5</a:t>
            </a:r>
            <a:r>
              <a:rPr lang="zh-CN" altLang="en-US">
                <a:solidFill>
                  <a:schemeClr val="tx2"/>
                </a:solidFill>
              </a:rPr>
              <a:t>月里，产品Ａ的销售额大幅领先产品</a:t>
            </a:r>
            <a:r>
              <a:rPr lang="en-US" altLang="en-US">
                <a:solidFill>
                  <a:schemeClr val="tx2"/>
                </a:solidFill>
              </a:rPr>
              <a:t>B</a:t>
            </a:r>
            <a:r>
              <a:rPr lang="zh-CN" altLang="en-US">
                <a:solidFill>
                  <a:schemeClr val="tx2"/>
                </a:solidFill>
              </a:rPr>
              <a:t>和Ｃ</a:t>
            </a:r>
            <a:endParaRPr lang="zh-CN" altLang="en-US">
              <a:solidFill>
                <a:schemeClr val="tx2"/>
              </a:solidFill>
            </a:endParaRPr>
          </a:p>
        </p:txBody>
      </p:sp>
      <p:sp>
        <p:nvSpPr>
          <p:cNvPr id="19507" name="TextBox 19506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完美诠释用图表说话--麦肯锡商务沟通完全工具箱共40页，您现在浏览的是第8页!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506" name="内容占位符 4" descr="图片3.png"/>
          <p:cNvPicPr/>
          <p:nvPr>
            <p:ph idx="4294967295"/>
          </p:nvPr>
        </p:nvPicPr>
        <p:blipFill>
          <a:blip r:embed="rId2"/>
          <a:stretch>
            <a:fillRect/>
          </a:stretch>
        </p:blipFill>
        <p:spPr>
          <a:xfrm>
            <a:off x="515938" y="1431925"/>
            <a:ext cx="3790950" cy="25781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1507" name="灯片编号占位符 3"/>
          <p:cNvSpPr/>
          <p:nvPr/>
        </p:nvSpPr>
        <p:spPr>
          <a:xfrm>
            <a:off x="6686550" y="6453188"/>
            <a:ext cx="2133600" cy="3651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lvl="0" algn="r"/>
            <a:fld id="{B65A3FEB-9741-4AF3-9DFD-B3E7F1750A84}" type="slidenum">
              <a:rPr lang="zh-CN" altLang="en-US" sz="1200">
                <a:solidFill>
                  <a:srgbClr val="898989"/>
                </a:solidFill>
              </a:rPr>
              <a:t>9</a:t>
            </a:fld>
            <a:endParaRPr lang="en-US" altLang="zh-CN" sz="1200">
              <a:solidFill>
                <a:srgbClr val="898989"/>
              </a:solidFill>
            </a:endParaRPr>
          </a:p>
        </p:txBody>
      </p:sp>
      <p:pic>
        <p:nvPicPr>
          <p:cNvPr id="21508" name="图片 5" descr="图片4.png"/>
          <p:cNvPicPr/>
          <p:nvPr/>
        </p:nvPicPr>
        <p:blipFill>
          <a:blip r:embed="rId3"/>
          <a:stretch>
            <a:fillRect/>
          </a:stretch>
        </p:blipFill>
        <p:spPr>
          <a:xfrm>
            <a:off x="4837112" y="1390650"/>
            <a:ext cx="3790950" cy="283527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1509" name="矩形 6"/>
          <p:cNvSpPr/>
          <p:nvPr/>
        </p:nvSpPr>
        <p:spPr>
          <a:xfrm>
            <a:off x="444500" y="5126038"/>
            <a:ext cx="8216900" cy="646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/>
            <a:r>
              <a:rPr lang="zh-CN" altLang="en-US" b="1">
                <a:solidFill>
                  <a:schemeClr val="tx2"/>
                </a:solidFill>
              </a:rPr>
              <a:t>使用相同的数据却得到完全不同的信息，</a:t>
            </a:r>
            <a:endParaRPr lang="en-US" altLang="en-US" b="1">
              <a:solidFill>
                <a:schemeClr val="tx2"/>
              </a:solidFill>
            </a:endParaRPr>
          </a:p>
          <a:p>
            <a:pPr marL="0" lvl="0" indent="0"/>
            <a:r>
              <a:rPr lang="zh-CN" altLang="en-US"/>
              <a:t>强调销售额还是排名是你决定的，而这个决定就是你要表达的信息</a:t>
            </a:r>
            <a:endParaRPr lang="zh-CN" altLang="en-US"/>
          </a:p>
        </p:txBody>
      </p:sp>
      <p:sp>
        <p:nvSpPr>
          <p:cNvPr id="21510" name="矩形 7"/>
          <p:cNvSpPr/>
          <p:nvPr/>
        </p:nvSpPr>
        <p:spPr>
          <a:xfrm>
            <a:off x="404812" y="4467225"/>
            <a:ext cx="3921125" cy="3079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 algn="ctr"/>
            <a:r>
              <a:rPr lang="zh-CN" altLang="en-US" sz="1400">
                <a:solidFill>
                  <a:schemeClr val="tx2"/>
                </a:solidFill>
              </a:rPr>
              <a:t>产品Ａ的销售额大幅领先产品</a:t>
            </a:r>
            <a:r>
              <a:rPr lang="en-US" altLang="en-US" sz="1400">
                <a:solidFill>
                  <a:schemeClr val="tx2"/>
                </a:solidFill>
              </a:rPr>
              <a:t>B</a:t>
            </a:r>
            <a:r>
              <a:rPr lang="zh-CN" altLang="en-US" sz="1400">
                <a:solidFill>
                  <a:schemeClr val="tx2"/>
                </a:solidFill>
              </a:rPr>
              <a:t>和Ｃ</a:t>
            </a:r>
            <a:endParaRPr lang="zh-CN" altLang="en-US" sz="1400">
              <a:solidFill>
                <a:schemeClr val="tx2"/>
              </a:solidFill>
            </a:endParaRPr>
          </a:p>
        </p:txBody>
      </p:sp>
      <p:sp>
        <p:nvSpPr>
          <p:cNvPr id="21511" name="矩形 8"/>
          <p:cNvSpPr/>
          <p:nvPr/>
        </p:nvSpPr>
        <p:spPr>
          <a:xfrm>
            <a:off x="4572000" y="4465638"/>
            <a:ext cx="4392612" cy="3079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 algn="ctr"/>
            <a:r>
              <a:rPr lang="zh-CN" altLang="en-US" sz="1400">
                <a:solidFill>
                  <a:schemeClr val="tx2"/>
                </a:solidFill>
              </a:rPr>
              <a:t>产品Ａ销售额所占比例是公司所有产品中最大的</a:t>
            </a:r>
            <a:endParaRPr lang="zh-CN" altLang="en-US" sz="1400">
              <a:solidFill>
                <a:schemeClr val="tx2"/>
              </a:solidFill>
            </a:endParaRPr>
          </a:p>
        </p:txBody>
      </p:sp>
      <p:sp>
        <p:nvSpPr>
          <p:cNvPr id="21512" name="TextBox 21511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完美诠释用图表说话--麦肯锡商务沟通完全工具箱共40页，您现在浏览的是第9页!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54" name="矩形 10"/>
          <p:cNvSpPr/>
          <p:nvPr/>
        </p:nvSpPr>
        <p:spPr>
          <a:xfrm>
            <a:off x="1462088" y="511175"/>
            <a:ext cx="6183312" cy="4543425"/>
          </a:xfrm>
          <a:prstGeom prst="rect">
            <a:avLst/>
          </a:prstGeom>
          <a:solidFill>
            <a:schemeClr val="bg1"/>
          </a:solidFill>
          <a:ln w="3175">
            <a:solidFill>
              <a:srgbClr val="BFBFBF"/>
            </a:solidFill>
            <a:miter lim="800000"/>
          </a:ln>
          <a:effectLst>
            <a:outerShdw dist="38100" dir="5400000" algn="ctr">
              <a:srgbClr val="000000">
                <a:alpha val="39000"/>
              </a:srgbClr>
            </a:outerShdw>
          </a:effectLst>
        </p:spPr>
        <p:txBody>
          <a:bodyPr anchor="ctr" anchorCtr="0"/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 algn="ctr"/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23555" name="灯片编号占位符 3"/>
          <p:cNvSpPr/>
          <p:nvPr/>
        </p:nvSpPr>
        <p:spPr>
          <a:xfrm>
            <a:off x="6686550" y="6453188"/>
            <a:ext cx="2133600" cy="3651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lvl="0" algn="r"/>
            <a:fld id="{2EC9AB04-5A34-4B35-B3C0-E7F0A39A0CF9}" type="slidenum">
              <a:rPr lang="zh-CN" altLang="en-US" sz="1200">
                <a:solidFill>
                  <a:srgbClr val="898989"/>
                </a:solidFill>
              </a:rPr>
              <a:t>10</a:t>
            </a:fld>
            <a:endParaRPr lang="en-US" altLang="zh-CN" sz="1200">
              <a:solidFill>
                <a:srgbClr val="898989"/>
              </a:solidFill>
            </a:endParaRPr>
          </a:p>
        </p:txBody>
      </p:sp>
      <p:pic>
        <p:nvPicPr>
          <p:cNvPr id="23556" name="图表 5"/>
          <p:cNvPicPr/>
          <p:nvPr/>
        </p:nvPicPr>
        <p:blipFill>
          <a:blip r:embed="rId2"/>
          <a:stretch>
            <a:fillRect/>
          </a:stretch>
        </p:blipFill>
        <p:spPr>
          <a:xfrm>
            <a:off x="1362075" y="581025"/>
            <a:ext cx="6270625" cy="44450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3557" name="TextBox 6"/>
          <p:cNvSpPr/>
          <p:nvPr/>
        </p:nvSpPr>
        <p:spPr>
          <a:xfrm>
            <a:off x="2151062" y="2020888"/>
            <a:ext cx="698500" cy="2778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 algn="ctr"/>
            <a:r>
              <a:rPr lang="zh-CN" altLang="en-US" sz="1200"/>
              <a:t>西部</a:t>
            </a:r>
            <a:endParaRPr lang="zh-CN" altLang="en-US" sz="1200"/>
          </a:p>
        </p:txBody>
      </p:sp>
      <p:sp>
        <p:nvSpPr>
          <p:cNvPr id="23558" name="TextBox 7"/>
          <p:cNvSpPr/>
          <p:nvPr/>
        </p:nvSpPr>
        <p:spPr>
          <a:xfrm>
            <a:off x="4710112" y="1195388"/>
            <a:ext cx="676275" cy="2778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 algn="ctr"/>
            <a:r>
              <a:rPr lang="zh-CN" altLang="en-US" sz="1200"/>
              <a:t>北部</a:t>
            </a:r>
            <a:endParaRPr lang="zh-CN" altLang="en-US" sz="1200"/>
          </a:p>
        </p:txBody>
      </p:sp>
      <p:sp>
        <p:nvSpPr>
          <p:cNvPr id="23559" name="TextBox 8"/>
          <p:cNvSpPr/>
          <p:nvPr/>
        </p:nvSpPr>
        <p:spPr>
          <a:xfrm>
            <a:off x="5237162" y="4552950"/>
            <a:ext cx="698500" cy="2778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 algn="ctr"/>
            <a:r>
              <a:rPr lang="zh-CN" altLang="en-US" sz="1200"/>
              <a:t>东部</a:t>
            </a:r>
            <a:endParaRPr lang="zh-CN" altLang="en-US" sz="1200"/>
          </a:p>
        </p:txBody>
      </p:sp>
      <p:sp>
        <p:nvSpPr>
          <p:cNvPr id="23560" name="TextBox 9"/>
          <p:cNvSpPr/>
          <p:nvPr/>
        </p:nvSpPr>
        <p:spPr>
          <a:xfrm>
            <a:off x="5868988" y="1898650"/>
            <a:ext cx="949325" cy="2778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 algn="ctr"/>
            <a:r>
              <a:rPr lang="zh-CN" altLang="en-US" sz="1200"/>
              <a:t>南部</a:t>
            </a:r>
            <a:endParaRPr lang="zh-CN" altLang="en-US" sz="1200"/>
          </a:p>
        </p:txBody>
      </p:sp>
      <p:sp>
        <p:nvSpPr>
          <p:cNvPr id="23561" name="矩形 11"/>
          <p:cNvSpPr/>
          <p:nvPr/>
        </p:nvSpPr>
        <p:spPr>
          <a:xfrm>
            <a:off x="1544638" y="5314950"/>
            <a:ext cx="6186488" cy="646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/>
            <a:r>
              <a:rPr lang="zh-CN" altLang="en-US" sz="3600" b="1">
                <a:solidFill>
                  <a:schemeClr val="tx2"/>
                </a:solidFill>
              </a:rPr>
              <a:t>这张图你想表达什么信息呢？</a:t>
            </a:r>
            <a:endParaRPr lang="zh-CN" altLang="en-US" sz="3600" b="1">
              <a:solidFill>
                <a:schemeClr val="tx2"/>
              </a:solidFill>
            </a:endParaRPr>
          </a:p>
        </p:txBody>
      </p:sp>
      <p:sp>
        <p:nvSpPr>
          <p:cNvPr id="23562" name="TextBox 23561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完美诠释用图表说话--麦肯锡商务沟通完全工具箱共40页，您现在浏览的是第10页!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02" name="矩形 7"/>
          <p:cNvSpPr/>
          <p:nvPr/>
        </p:nvSpPr>
        <p:spPr>
          <a:xfrm>
            <a:off x="2339975" y="452438"/>
            <a:ext cx="6284912" cy="3794125"/>
          </a:xfrm>
          <a:prstGeom prst="rect">
            <a:avLst/>
          </a:prstGeom>
          <a:solidFill>
            <a:schemeClr val="bg1"/>
          </a:solidFill>
          <a:ln w="3175">
            <a:solidFill>
              <a:srgbClr val="BFBFBF"/>
            </a:solidFill>
            <a:miter lim="800000"/>
          </a:ln>
          <a:effectLst>
            <a:outerShdw dist="38100" dir="5400000" algn="ctr">
              <a:srgbClr val="000000">
                <a:alpha val="39000"/>
              </a:srgbClr>
            </a:outerShdw>
          </a:effectLst>
        </p:spPr>
        <p:txBody>
          <a:bodyPr anchor="ctr" anchorCtr="0"/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 algn="ctr"/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25603" name="灯片编号占位符 3"/>
          <p:cNvSpPr/>
          <p:nvPr/>
        </p:nvSpPr>
        <p:spPr>
          <a:xfrm>
            <a:off x="6686550" y="6453188"/>
            <a:ext cx="2133600" cy="3651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lvl="0" algn="r"/>
            <a:fld id="{3D098441-9166-46B9-B709-554FA8592D24}" type="slidenum">
              <a:rPr lang="zh-CN" altLang="en-US" sz="1200">
                <a:solidFill>
                  <a:srgbClr val="898989"/>
                </a:solidFill>
              </a:rPr>
              <a:t>11</a:t>
            </a:fld>
            <a:endParaRPr lang="en-US" altLang="zh-CN" sz="1200">
              <a:solidFill>
                <a:srgbClr val="898989"/>
              </a:solidFill>
            </a:endParaRPr>
          </a:p>
        </p:txBody>
      </p:sp>
      <p:pic>
        <p:nvPicPr>
          <p:cNvPr id="25604" name="图表 4"/>
          <p:cNvPicPr/>
          <p:nvPr/>
        </p:nvPicPr>
        <p:blipFill>
          <a:blip r:embed="rId2"/>
          <a:stretch>
            <a:fillRect/>
          </a:stretch>
        </p:blipFill>
        <p:spPr>
          <a:xfrm>
            <a:off x="2857500" y="552450"/>
            <a:ext cx="5778500" cy="36703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5605" name="矩形 5"/>
          <p:cNvSpPr/>
          <p:nvPr/>
        </p:nvSpPr>
        <p:spPr>
          <a:xfrm>
            <a:off x="2352675" y="4457700"/>
            <a:ext cx="5410200" cy="17541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>
              <a:lnSpc>
                <a:spcPct val="150000"/>
              </a:lnSpc>
            </a:pPr>
            <a:r>
              <a:rPr lang="zh-CN" altLang="en-US" b="1"/>
              <a:t>你可能在向观众传达以下信息：</a:t>
            </a:r>
            <a:endParaRPr lang="zh-CN" altLang="en-US" b="1"/>
          </a:p>
          <a:p>
            <a:pPr marL="0" lvl="0" indent="0">
              <a:lnSpc>
                <a:spcPct val="150000"/>
              </a:lnSpc>
              <a:buClr>
                <a:schemeClr val="tx2"/>
              </a:buClr>
              <a:buFont typeface="Wingdings" pitchFamily="2" charset="2"/>
              <a:buChar char="l"/>
            </a:pPr>
            <a:r>
              <a:rPr lang="zh-CN" altLang="en-US"/>
              <a:t>订单的数量在增长</a:t>
            </a:r>
            <a:endParaRPr lang="zh-CN" altLang="en-US"/>
          </a:p>
          <a:p>
            <a:pPr marL="0" lvl="0" indent="0">
              <a:buClr>
                <a:schemeClr val="tx2"/>
              </a:buClr>
              <a:buFont typeface="Wingdings" pitchFamily="2" charset="2"/>
              <a:buChar char="l"/>
            </a:pPr>
            <a:r>
              <a:rPr lang="zh-CN" altLang="en-US"/>
              <a:t>订单的数量在上下波动</a:t>
            </a:r>
            <a:endParaRPr lang="zh-CN" altLang="en-US"/>
          </a:p>
          <a:p>
            <a:pPr marL="0" lvl="0" indent="0">
              <a:buClr>
                <a:schemeClr val="tx2"/>
              </a:buClr>
              <a:buFont typeface="Wingdings" pitchFamily="2" charset="2"/>
              <a:buChar char="l"/>
            </a:pPr>
            <a:r>
              <a:rPr lang="zh-CN" altLang="en-US"/>
              <a:t>在</a:t>
            </a:r>
            <a:r>
              <a:rPr lang="en-US" altLang="en-US"/>
              <a:t>8</a:t>
            </a:r>
            <a:r>
              <a:rPr lang="zh-CN" altLang="en-US"/>
              <a:t>月，订单的数量到达了最高点</a:t>
            </a:r>
            <a:endParaRPr lang="zh-CN" altLang="en-US"/>
          </a:p>
          <a:p>
            <a:pPr marL="0" lvl="0" indent="0">
              <a:buClr>
                <a:schemeClr val="tx2"/>
              </a:buClr>
              <a:buFont typeface="Wingdings" pitchFamily="2" charset="2"/>
              <a:buChar char="l"/>
            </a:pPr>
            <a:r>
              <a:rPr lang="zh-CN" altLang="en-US"/>
              <a:t>在</a:t>
            </a:r>
            <a:r>
              <a:rPr lang="en-US" altLang="en-US"/>
              <a:t>8</a:t>
            </a:r>
            <a:r>
              <a:rPr lang="zh-CN" altLang="en-US"/>
              <a:t>个月中，有两个月订单的数量在下降</a:t>
            </a:r>
            <a:endParaRPr lang="zh-CN" altLang="en-US"/>
          </a:p>
        </p:txBody>
      </p:sp>
      <p:sp>
        <p:nvSpPr>
          <p:cNvPr id="25606" name="TextBox 25605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完美诠释用图表说话--麦肯锡商务沟通完全工具箱共40页，您现在浏览的是第11页!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50" name="标题 1"/>
          <p:cNvSpPr/>
          <p:nvPr>
            <p:ph type="title" idx="4294967295"/>
          </p:nvPr>
        </p:nvSpPr>
        <p:spPr>
          <a:xfrm>
            <a:off x="457200" y="274638"/>
            <a:ext cx="8229600" cy="633412"/>
          </a:xfrm>
          <a:prstGeom prst="rect">
            <a:avLst/>
          </a:prstGeom>
          <a:noFill/>
          <a:ln>
            <a:solidFill>
              <a:prstClr val="black"/>
            </a:solidFill>
            <a:miter lim="800000"/>
          </a:ln>
        </p:spPr>
        <p:txBody>
          <a:bodyPr vert="horz" wrap="square" anchor="ctr" anchorCtr="0"/>
          <a:lstStyle>
            <a:lvl1pPr marL="514350" indent="-514350" algn="ctr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>
              <a:defRPr lang="zh-CN" altLang="en-US"/>
            </a:lvl2pPr>
            <a:lvl3pPr>
              <a:defRPr lang="zh-CN" altLang="en-US"/>
            </a:lvl3pPr>
            <a:lvl4pPr>
              <a:defRPr lang="zh-CN" altLang="en-US"/>
            </a:lvl4pPr>
            <a:lvl5pPr>
              <a:defRPr lang="zh-CN" altLang="en-US"/>
            </a:lvl5pPr>
          </a:lstStyle>
          <a:p>
            <a:pPr marL="514350" lvl="0" indent="-514350" algn="l">
              <a:lnSpc>
                <a:spcPct val="150000"/>
              </a:lnSpc>
            </a:pPr>
            <a:r>
              <a:rPr lang="en-US" altLang="en-US" sz="2500" b="1">
                <a:solidFill>
                  <a:schemeClr val="tx2"/>
                </a:solidFill>
              </a:rPr>
              <a:t>1.  成分相对关系</a:t>
            </a:r>
            <a:endParaRPr lang="en-US" altLang="en-US" sz="2500" b="1">
              <a:solidFill>
                <a:schemeClr val="tx2"/>
              </a:solidFill>
            </a:endParaRPr>
          </a:p>
        </p:txBody>
      </p:sp>
      <p:sp>
        <p:nvSpPr>
          <p:cNvPr id="27651" name="灯片编号占位符 3"/>
          <p:cNvSpPr/>
          <p:nvPr/>
        </p:nvSpPr>
        <p:spPr>
          <a:xfrm>
            <a:off x="6686550" y="6453188"/>
            <a:ext cx="2133600" cy="3651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lvl="0" algn="r"/>
            <a:fld id="{D0CA6989-BC41-4696-9587-7E622144868E}" type="slidenum">
              <a:rPr lang="zh-CN" altLang="en-US" sz="1200">
                <a:solidFill>
                  <a:srgbClr val="898989"/>
                </a:solidFill>
              </a:rPr>
              <a:t>12</a:t>
            </a:fld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27652" name="矩形 5"/>
          <p:cNvSpPr/>
          <p:nvPr/>
        </p:nvSpPr>
        <p:spPr>
          <a:xfrm>
            <a:off x="2339975" y="3429000"/>
            <a:ext cx="6624638" cy="2170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>
              <a:lnSpc>
                <a:spcPct val="150000"/>
              </a:lnSpc>
            </a:pPr>
            <a:r>
              <a:rPr lang="zh-CN" altLang="en-US" b="1"/>
              <a:t>在一个成分相对关系里，我们的兴趣主要在于每一个部分所占的百分比。</a:t>
            </a:r>
            <a:endParaRPr lang="en-US" altLang="en-US" b="1"/>
          </a:p>
          <a:p>
            <a:pPr marL="0" lvl="0" indent="0">
              <a:lnSpc>
                <a:spcPct val="150000"/>
              </a:lnSpc>
            </a:pPr>
            <a:r>
              <a:rPr lang="zh-CN" altLang="en-US" b="1"/>
              <a:t>如：</a:t>
            </a:r>
            <a:endParaRPr lang="zh-CN" altLang="en-US" b="1"/>
          </a:p>
          <a:p>
            <a:pPr marL="0" lvl="0" indent="0">
              <a:lnSpc>
                <a:spcPct val="150000"/>
              </a:lnSpc>
              <a:buClr>
                <a:schemeClr val="tx2"/>
              </a:buClr>
              <a:buFont typeface="Wingdings" pitchFamily="2" charset="2"/>
              <a:buChar char="l"/>
            </a:pPr>
            <a:r>
              <a:rPr lang="zh-CN" altLang="en-US"/>
              <a:t>在</a:t>
            </a:r>
            <a:r>
              <a:rPr lang="en-US" altLang="en-US"/>
              <a:t>5</a:t>
            </a:r>
            <a:r>
              <a:rPr lang="zh-CN" altLang="en-US"/>
              <a:t>月份，</a:t>
            </a:r>
            <a:r>
              <a:rPr lang="en-US" altLang="en-US"/>
              <a:t>A</a:t>
            </a:r>
            <a:r>
              <a:rPr lang="zh-CN" altLang="en-US"/>
              <a:t>产品预计将占到公司总销售额的最大份额。 </a:t>
            </a:r>
            <a:endParaRPr lang="zh-CN" altLang="en-US"/>
          </a:p>
          <a:p>
            <a:pPr marL="0" lvl="0" indent="0">
              <a:lnSpc>
                <a:spcPct val="150000"/>
              </a:lnSpc>
              <a:buClr>
                <a:schemeClr val="tx2"/>
              </a:buClr>
              <a:buFont typeface="Wingdings" pitchFamily="2" charset="2"/>
              <a:buChar char="l"/>
            </a:pPr>
            <a:r>
              <a:rPr lang="en-US" altLang="en-US"/>
              <a:t>2005</a:t>
            </a:r>
            <a:r>
              <a:rPr lang="zh-CN" altLang="en-US"/>
              <a:t>年客户的市场份额少于整个行业</a:t>
            </a:r>
            <a:r>
              <a:rPr lang="en-US" altLang="en-US"/>
              <a:t>10%</a:t>
            </a:r>
            <a:r>
              <a:rPr lang="zh-CN" altLang="en-US"/>
              <a:t>。</a:t>
            </a:r>
            <a:endParaRPr lang="zh-CN" altLang="en-US"/>
          </a:p>
        </p:txBody>
      </p:sp>
      <p:sp>
        <p:nvSpPr>
          <p:cNvPr id="27653" name="矩形 6"/>
          <p:cNvSpPr/>
          <p:nvPr/>
        </p:nvSpPr>
        <p:spPr>
          <a:xfrm>
            <a:off x="2339975" y="2428875"/>
            <a:ext cx="5386388" cy="7080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/>
            <a:r>
              <a:rPr lang="zh-CN" altLang="en-US" sz="4000" b="1">
                <a:solidFill>
                  <a:schemeClr val="tx2"/>
                </a:solidFill>
              </a:rPr>
              <a:t>成分：占总体的百分比</a:t>
            </a:r>
            <a:endParaRPr lang="zh-CN" altLang="en-US" sz="4000" b="1">
              <a:solidFill>
                <a:schemeClr val="tx2"/>
              </a:solidFill>
            </a:endParaRPr>
          </a:p>
        </p:txBody>
      </p:sp>
      <p:cxnSp>
        <p:nvCxnSpPr>
          <p:cNvPr id="27654" name="直接连接符 8"/>
          <p:cNvCxnSpPr/>
          <p:nvPr/>
        </p:nvCxnSpPr>
        <p:spPr>
          <a:xfrm>
            <a:off x="2411412" y="3263900"/>
            <a:ext cx="6732588" cy="0"/>
          </a:xfrm>
          <a:prstGeom prst="line">
            <a:avLst/>
          </a:prstGeom>
          <a:noFill/>
          <a:ln w="28575">
            <a:solidFill>
              <a:schemeClr val="tx2"/>
            </a:solidFill>
            <a:prstDash val="sysDash"/>
            <a:miter lim="800000"/>
          </a:ln>
        </p:spPr>
      </p:cxnSp>
      <p:sp>
        <p:nvSpPr>
          <p:cNvPr id="27655" name="TextBox 27654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完美诠释用图表说话--麦肯锡商务沟通完全工具箱共40页，您现在浏览的是第12页!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698" name="标题 1"/>
          <p:cNvSpPr/>
          <p:nvPr>
            <p:ph type="title" idx="4294967295"/>
          </p:nvPr>
        </p:nvSpPr>
        <p:spPr>
          <a:xfrm>
            <a:off x="457200" y="274638"/>
            <a:ext cx="8229600" cy="633412"/>
          </a:xfrm>
          <a:prstGeom prst="rect">
            <a:avLst/>
          </a:prstGeom>
          <a:noFill/>
          <a:ln>
            <a:solidFill>
              <a:prstClr val="black"/>
            </a:solidFill>
            <a:miter lim="800000"/>
          </a:ln>
        </p:spPr>
        <p:txBody>
          <a:bodyPr vert="horz" wrap="square" anchor="ctr" anchorCtr="0"/>
          <a:lstStyle>
            <a:lvl1pPr marL="355600" indent="-355600" algn="ctr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>
              <a:defRPr lang="zh-CN" altLang="en-US"/>
            </a:lvl2pPr>
            <a:lvl3pPr>
              <a:defRPr lang="zh-CN" altLang="en-US"/>
            </a:lvl3pPr>
            <a:lvl4pPr>
              <a:defRPr lang="zh-CN" altLang="en-US"/>
            </a:lvl4pPr>
            <a:lvl5pPr>
              <a:defRPr lang="zh-CN" altLang="en-US"/>
            </a:lvl5pPr>
          </a:lstStyle>
          <a:p>
            <a:pPr marL="355600" lvl="0" indent="-355600" algn="l">
              <a:lnSpc>
                <a:spcPct val="150000"/>
              </a:lnSpc>
            </a:pPr>
            <a:r>
              <a:rPr lang="en-US" altLang="en-US" sz="2500" b="1">
                <a:solidFill>
                  <a:schemeClr val="tx2"/>
                </a:solidFill>
              </a:rPr>
              <a:t>3.  时间序列关系</a:t>
            </a:r>
            <a:endParaRPr lang="en-US" altLang="en-US" sz="2500" b="1">
              <a:solidFill>
                <a:schemeClr val="tx2"/>
              </a:solidFill>
            </a:endParaRPr>
          </a:p>
        </p:txBody>
      </p:sp>
      <p:sp>
        <p:nvSpPr>
          <p:cNvPr id="29699" name="灯片编号占位符 3"/>
          <p:cNvSpPr/>
          <p:nvPr/>
        </p:nvSpPr>
        <p:spPr>
          <a:xfrm>
            <a:off x="6686550" y="6453188"/>
            <a:ext cx="2133600" cy="3651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lvl="0" algn="r"/>
            <a:fld id="{9CAE9B2E-DDE0-4397-A55F-2EEE9C899031}" type="slidenum">
              <a:rPr lang="zh-CN" altLang="en-US" sz="1200">
                <a:solidFill>
                  <a:srgbClr val="898989"/>
                </a:solidFill>
              </a:rPr>
              <a:t>13</a:t>
            </a:fld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29700" name="矩形 5"/>
          <p:cNvSpPr/>
          <p:nvPr/>
        </p:nvSpPr>
        <p:spPr>
          <a:xfrm>
            <a:off x="2339975" y="3429000"/>
            <a:ext cx="6624638" cy="25860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>
              <a:lnSpc>
                <a:spcPct val="150000"/>
              </a:lnSpc>
            </a:pPr>
            <a:r>
              <a:rPr lang="zh-CN" altLang="en-US" b="1"/>
              <a:t>时间序列相对关系：对它怎么随着时间变化感兴趣；它每星期、每月、每季度和每年的变化趋势是增长的、减少的、上下波动的或者是基本保持不变。</a:t>
            </a:r>
            <a:endParaRPr lang="en-US" altLang="en-US" b="1"/>
          </a:p>
          <a:p>
            <a:pPr marL="0" lvl="0" indent="0">
              <a:lnSpc>
                <a:spcPct val="150000"/>
              </a:lnSpc>
            </a:pPr>
            <a:r>
              <a:rPr lang="zh-CN" altLang="en-US" b="1"/>
              <a:t>如：</a:t>
            </a:r>
            <a:endParaRPr lang="zh-CN" altLang="en-US" b="1"/>
          </a:p>
          <a:p>
            <a:pPr marL="0" lvl="0" indent="0">
              <a:lnSpc>
                <a:spcPct val="150000"/>
              </a:lnSpc>
              <a:buClr>
                <a:schemeClr val="tx2"/>
              </a:buClr>
              <a:buFont typeface="Wingdings" pitchFamily="2" charset="2"/>
              <a:buChar char="l"/>
            </a:pPr>
            <a:r>
              <a:rPr lang="zh-CN" altLang="en-US"/>
              <a:t>自从</a:t>
            </a:r>
            <a:r>
              <a:rPr lang="en-US" altLang="en-US"/>
              <a:t>1</a:t>
            </a:r>
            <a:r>
              <a:rPr lang="zh-CN" altLang="en-US"/>
              <a:t>月以来销售额稳定增长。 </a:t>
            </a:r>
            <a:endParaRPr lang="zh-CN" altLang="en-US"/>
          </a:p>
          <a:p>
            <a:pPr marL="0" lvl="0" indent="0">
              <a:lnSpc>
                <a:spcPct val="150000"/>
              </a:lnSpc>
              <a:buClr>
                <a:schemeClr val="tx2"/>
              </a:buClr>
              <a:buFont typeface="Wingdings" pitchFamily="2" charset="2"/>
              <a:buChar char="l"/>
            </a:pPr>
            <a:r>
              <a:rPr lang="zh-CN" altLang="en-US"/>
              <a:t>投资回报在过去的</a:t>
            </a:r>
            <a:r>
              <a:rPr lang="en-US" altLang="en-US"/>
              <a:t>5</a:t>
            </a:r>
            <a:r>
              <a:rPr lang="zh-CN" altLang="en-US"/>
              <a:t>年里急剧下跌。</a:t>
            </a:r>
            <a:endParaRPr lang="zh-CN" altLang="en-US"/>
          </a:p>
        </p:txBody>
      </p:sp>
      <p:sp>
        <p:nvSpPr>
          <p:cNvPr id="29701" name="矩形 6"/>
          <p:cNvSpPr/>
          <p:nvPr/>
        </p:nvSpPr>
        <p:spPr>
          <a:xfrm>
            <a:off x="2339975" y="2428875"/>
            <a:ext cx="6624638" cy="7080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/>
            <a:r>
              <a:rPr lang="zh-CN" altLang="en-US" sz="4000" b="1">
                <a:solidFill>
                  <a:schemeClr val="tx2"/>
                </a:solidFill>
              </a:rPr>
              <a:t>时间：如何随着时间变化</a:t>
            </a:r>
            <a:endParaRPr lang="zh-CN" altLang="en-US" sz="4000" b="1">
              <a:solidFill>
                <a:schemeClr val="tx2"/>
              </a:solidFill>
            </a:endParaRPr>
          </a:p>
        </p:txBody>
      </p:sp>
      <p:cxnSp>
        <p:nvCxnSpPr>
          <p:cNvPr id="29702" name="直接连接符 8"/>
          <p:cNvCxnSpPr/>
          <p:nvPr/>
        </p:nvCxnSpPr>
        <p:spPr>
          <a:xfrm>
            <a:off x="2411412" y="3263900"/>
            <a:ext cx="6732588" cy="0"/>
          </a:xfrm>
          <a:prstGeom prst="line">
            <a:avLst/>
          </a:prstGeom>
          <a:noFill/>
          <a:ln w="28575">
            <a:solidFill>
              <a:schemeClr val="tx2"/>
            </a:solidFill>
            <a:prstDash val="sysDash"/>
            <a:miter lim="800000"/>
          </a:ln>
        </p:spPr>
      </p:cxnSp>
      <p:sp>
        <p:nvSpPr>
          <p:cNvPr id="29703" name="TextBox 29702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完美诠释用图表说话--麦肯锡商务沟通完全工具箱共40页，您现在浏览的是第13页!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746" name="标题 1"/>
          <p:cNvSpPr/>
          <p:nvPr>
            <p:ph type="title" idx="4294967295"/>
          </p:nvPr>
        </p:nvSpPr>
        <p:spPr>
          <a:xfrm>
            <a:off x="457200" y="274638"/>
            <a:ext cx="8229600" cy="633412"/>
          </a:xfrm>
          <a:prstGeom prst="rect">
            <a:avLst/>
          </a:prstGeom>
          <a:noFill/>
          <a:ln>
            <a:solidFill>
              <a:prstClr val="black"/>
            </a:solidFill>
            <a:miter lim="800000"/>
          </a:ln>
        </p:spPr>
        <p:txBody>
          <a:bodyPr vert="horz" wrap="square" anchor="ctr" anchorCtr="0"/>
          <a:lstStyle>
            <a:lvl1pPr marL="355600" indent="-355600" algn="ctr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>
              <a:defRPr lang="zh-CN" altLang="en-US"/>
            </a:lvl2pPr>
            <a:lvl3pPr>
              <a:defRPr lang="zh-CN" altLang="en-US"/>
            </a:lvl3pPr>
            <a:lvl4pPr>
              <a:defRPr lang="zh-CN" altLang="en-US"/>
            </a:lvl4pPr>
            <a:lvl5pPr>
              <a:defRPr lang="zh-CN" altLang="en-US"/>
            </a:lvl5pPr>
          </a:lstStyle>
          <a:p>
            <a:pPr marL="355600" lvl="0" indent="-355600" algn="l">
              <a:lnSpc>
                <a:spcPct val="150000"/>
              </a:lnSpc>
            </a:pPr>
            <a:r>
              <a:rPr lang="en-US" altLang="en-US" sz="2500" b="1">
                <a:solidFill>
                  <a:schemeClr val="tx2"/>
                </a:solidFill>
              </a:rPr>
              <a:t>5.  相关性相对关系</a:t>
            </a:r>
            <a:endParaRPr lang="en-US" altLang="en-US" sz="2500" b="1">
              <a:solidFill>
                <a:schemeClr val="tx2"/>
              </a:solidFill>
            </a:endParaRPr>
          </a:p>
        </p:txBody>
      </p:sp>
      <p:sp>
        <p:nvSpPr>
          <p:cNvPr id="31747" name="灯片编号占位符 3"/>
          <p:cNvSpPr/>
          <p:nvPr/>
        </p:nvSpPr>
        <p:spPr>
          <a:xfrm>
            <a:off x="6686550" y="6453188"/>
            <a:ext cx="2133600" cy="3651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lvl="0" algn="r"/>
            <a:fld id="{0206CE24-F4CF-45BA-BBEE-0E675B5152E1}" type="slidenum">
              <a:rPr lang="zh-CN" altLang="en-US" sz="1200">
                <a:solidFill>
                  <a:srgbClr val="898989"/>
                </a:solidFill>
              </a:rPr>
              <a:t>14</a:t>
            </a:fld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31748" name="矩形 5"/>
          <p:cNvSpPr/>
          <p:nvPr/>
        </p:nvSpPr>
        <p:spPr>
          <a:xfrm>
            <a:off x="2339975" y="3429000"/>
            <a:ext cx="6624638" cy="17541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>
              <a:lnSpc>
                <a:spcPct val="150000"/>
              </a:lnSpc>
            </a:pPr>
            <a:r>
              <a:rPr lang="zh-CN" altLang="en-US" b="1"/>
              <a:t>两个变量的关系是否符合你所想要证明的模式。</a:t>
            </a:r>
            <a:endParaRPr lang="en-US" altLang="en-US" b="1"/>
          </a:p>
          <a:p>
            <a:pPr marL="0" lvl="0" indent="0">
              <a:lnSpc>
                <a:spcPct val="150000"/>
              </a:lnSpc>
            </a:pPr>
            <a:r>
              <a:rPr lang="zh-CN" altLang="en-US" b="1"/>
              <a:t>如：</a:t>
            </a:r>
            <a:endParaRPr lang="zh-CN" altLang="en-US" b="1"/>
          </a:p>
          <a:p>
            <a:pPr marL="0" lvl="0" indent="0">
              <a:lnSpc>
                <a:spcPct val="150000"/>
              </a:lnSpc>
              <a:buClr>
                <a:schemeClr val="tx2"/>
              </a:buClr>
              <a:buFont typeface="Wingdings" pitchFamily="2" charset="2"/>
              <a:buChar char="l"/>
            </a:pPr>
            <a:r>
              <a:rPr lang="en-US" altLang="en-US"/>
              <a:t>5</a:t>
            </a:r>
            <a:r>
              <a:rPr lang="zh-CN" altLang="en-US"/>
              <a:t>月份销售业绩显示出销售业绩与销售员的经验没有联系。 </a:t>
            </a:r>
            <a:endParaRPr lang="zh-CN" altLang="en-US"/>
          </a:p>
          <a:p>
            <a:pPr marL="0" lvl="0" indent="0">
              <a:lnSpc>
                <a:spcPct val="150000"/>
              </a:lnSpc>
              <a:buClr>
                <a:schemeClr val="tx2"/>
              </a:buClr>
              <a:buFont typeface="Wingdings" pitchFamily="2" charset="2"/>
              <a:buChar char="l"/>
            </a:pPr>
            <a:r>
              <a:rPr lang="en-US" altLang="en-US"/>
              <a:t>CEO</a:t>
            </a:r>
            <a:r>
              <a:rPr lang="zh-CN" altLang="en-US"/>
              <a:t>的薪水并不随着公司规模的变化而改变。 </a:t>
            </a:r>
            <a:endParaRPr lang="zh-CN" altLang="en-US"/>
          </a:p>
        </p:txBody>
      </p:sp>
      <p:sp>
        <p:nvSpPr>
          <p:cNvPr id="31749" name="矩形 6"/>
          <p:cNvSpPr/>
          <p:nvPr/>
        </p:nvSpPr>
        <p:spPr>
          <a:xfrm>
            <a:off x="2339975" y="2428875"/>
            <a:ext cx="6624638" cy="7080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/>
            <a:r>
              <a:rPr lang="zh-CN" altLang="en-US" sz="4000" b="1">
                <a:solidFill>
                  <a:schemeClr val="tx2"/>
                </a:solidFill>
              </a:rPr>
              <a:t>相对性：变量之间的关系</a:t>
            </a:r>
            <a:endParaRPr lang="zh-CN" altLang="en-US" sz="4000" b="1">
              <a:solidFill>
                <a:schemeClr val="tx2"/>
              </a:solidFill>
            </a:endParaRPr>
          </a:p>
        </p:txBody>
      </p:sp>
      <p:cxnSp>
        <p:nvCxnSpPr>
          <p:cNvPr id="31750" name="直接连接符 8"/>
          <p:cNvCxnSpPr/>
          <p:nvPr/>
        </p:nvCxnSpPr>
        <p:spPr>
          <a:xfrm>
            <a:off x="2411412" y="3263900"/>
            <a:ext cx="6732588" cy="0"/>
          </a:xfrm>
          <a:prstGeom prst="line">
            <a:avLst/>
          </a:prstGeom>
          <a:noFill/>
          <a:ln w="28575">
            <a:solidFill>
              <a:schemeClr val="tx2"/>
            </a:solidFill>
            <a:prstDash val="sysDash"/>
            <a:miter lim="800000"/>
          </a:ln>
        </p:spPr>
      </p:cxnSp>
      <p:sp>
        <p:nvSpPr>
          <p:cNvPr id="31751" name="TextBox 31750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完美诠释用图表说话--麦肯锡商务沟通完全工具箱共40页，您现在浏览的是第14页!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94" name="灯片编号占位符 3"/>
          <p:cNvSpPr/>
          <p:nvPr/>
        </p:nvSpPr>
        <p:spPr>
          <a:xfrm>
            <a:off x="6686550" y="6453188"/>
            <a:ext cx="2133600" cy="3651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lvl="0" algn="r"/>
            <a:fld id="{77C94F5C-9AAA-4475-9406-1DE5E928EED0}" type="slidenum">
              <a:rPr lang="zh-CN" altLang="en-US" sz="1200">
                <a:solidFill>
                  <a:srgbClr val="898989"/>
                </a:solidFill>
              </a:rPr>
              <a:t>15</a:t>
            </a:fld>
            <a:endParaRPr lang="en-US" altLang="zh-CN" sz="1200">
              <a:solidFill>
                <a:srgbClr val="898989"/>
              </a:solidFill>
            </a:endParaRPr>
          </a:p>
        </p:txBody>
      </p:sp>
      <p:pic>
        <p:nvPicPr>
          <p:cNvPr id="33840" name="图片 13" descr="ZZ.png"/>
          <p:cNvPicPr/>
          <p:nvPr/>
        </p:nvPicPr>
        <p:blipFill>
          <a:blip r:embed="rId2"/>
          <a:stretch>
            <a:fillRect/>
          </a:stretch>
        </p:blipFill>
        <p:spPr>
          <a:xfrm>
            <a:off x="3175000" y="1187450"/>
            <a:ext cx="4518025" cy="44831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33841" name="TextBox 14"/>
          <p:cNvSpPr/>
          <p:nvPr/>
        </p:nvSpPr>
        <p:spPr>
          <a:xfrm>
            <a:off x="2789238" y="1196975"/>
            <a:ext cx="401638" cy="9906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vert="vert" anchor="ctr" anchorCtr="0"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 algn="ctr"/>
            <a:r>
              <a:rPr lang="zh-CN" altLang="en-US" sz="1400"/>
              <a:t>饼图</a:t>
            </a:r>
            <a:endParaRPr lang="zh-CN" altLang="en-US" sz="1400"/>
          </a:p>
        </p:txBody>
      </p:sp>
      <p:sp>
        <p:nvSpPr>
          <p:cNvPr id="33842" name="TextBox 15"/>
          <p:cNvSpPr/>
          <p:nvPr/>
        </p:nvSpPr>
        <p:spPr>
          <a:xfrm>
            <a:off x="2789238" y="2044700"/>
            <a:ext cx="401638" cy="9906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vert="vert" anchor="ctr" anchorCtr="0"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 algn="ctr"/>
            <a:r>
              <a:rPr lang="zh-CN" altLang="en-US" sz="1400"/>
              <a:t>条形图</a:t>
            </a:r>
            <a:endParaRPr lang="zh-CN" altLang="en-US" sz="1400"/>
          </a:p>
        </p:txBody>
      </p:sp>
      <p:sp>
        <p:nvSpPr>
          <p:cNvPr id="33843" name="TextBox 16"/>
          <p:cNvSpPr/>
          <p:nvPr/>
        </p:nvSpPr>
        <p:spPr>
          <a:xfrm>
            <a:off x="2789238" y="3009900"/>
            <a:ext cx="401638" cy="9906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vert="vert" anchor="ctr" anchorCtr="0"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 algn="ctr"/>
            <a:r>
              <a:rPr lang="zh-CN" altLang="en-US" sz="1400"/>
              <a:t>柱形图</a:t>
            </a:r>
            <a:endParaRPr lang="zh-CN" altLang="en-US" sz="1400"/>
          </a:p>
        </p:txBody>
      </p:sp>
      <p:sp>
        <p:nvSpPr>
          <p:cNvPr id="33844" name="TextBox 17"/>
          <p:cNvSpPr/>
          <p:nvPr/>
        </p:nvSpPr>
        <p:spPr>
          <a:xfrm>
            <a:off x="2789238" y="3911600"/>
            <a:ext cx="401638" cy="9906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vert="vert" anchor="ctr" anchorCtr="0"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 algn="ctr"/>
            <a:r>
              <a:rPr lang="zh-CN" altLang="en-US" sz="1400"/>
              <a:t>折线图</a:t>
            </a:r>
            <a:endParaRPr lang="zh-CN" altLang="en-US" sz="1400"/>
          </a:p>
        </p:txBody>
      </p:sp>
      <p:sp>
        <p:nvSpPr>
          <p:cNvPr id="33845" name="TextBox 18"/>
          <p:cNvSpPr/>
          <p:nvPr/>
        </p:nvSpPr>
        <p:spPr>
          <a:xfrm>
            <a:off x="2789238" y="4733925"/>
            <a:ext cx="401638" cy="9906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vert="vert" anchor="ctr" anchorCtr="0"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 algn="ctr"/>
            <a:r>
              <a:rPr lang="zh-CN" altLang="en-US" sz="1400"/>
              <a:t>散点图</a:t>
            </a:r>
            <a:endParaRPr lang="zh-CN" altLang="en-US" sz="1400"/>
          </a:p>
        </p:txBody>
      </p:sp>
      <p:sp>
        <p:nvSpPr>
          <p:cNvPr id="33846" name="矩形 19"/>
          <p:cNvSpPr/>
          <p:nvPr/>
        </p:nvSpPr>
        <p:spPr>
          <a:xfrm>
            <a:off x="3278188" y="866775"/>
            <a:ext cx="684212" cy="3079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/>
            <a:r>
              <a:rPr lang="zh-CN" altLang="en-US" sz="1400"/>
              <a:t>成分</a:t>
            </a:r>
            <a:endParaRPr lang="zh-CN" altLang="en-US" sz="1400"/>
          </a:p>
        </p:txBody>
      </p:sp>
      <p:sp>
        <p:nvSpPr>
          <p:cNvPr id="33847" name="矩形 20"/>
          <p:cNvSpPr/>
          <p:nvPr/>
        </p:nvSpPr>
        <p:spPr>
          <a:xfrm>
            <a:off x="4292600" y="866775"/>
            <a:ext cx="557212" cy="3079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/>
            <a:r>
              <a:rPr lang="zh-CN" altLang="en-US" sz="1400"/>
              <a:t>项目</a:t>
            </a:r>
            <a:endParaRPr lang="zh-CN" altLang="en-US" sz="1400"/>
          </a:p>
        </p:txBody>
      </p:sp>
      <p:sp>
        <p:nvSpPr>
          <p:cNvPr id="33848" name="矩形 21"/>
          <p:cNvSpPr/>
          <p:nvPr/>
        </p:nvSpPr>
        <p:spPr>
          <a:xfrm>
            <a:off x="4967288" y="866775"/>
            <a:ext cx="1179512" cy="3079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/>
            <a:r>
              <a:rPr lang="zh-CN" altLang="en-US" sz="1400"/>
              <a:t>时间序列</a:t>
            </a:r>
            <a:endParaRPr lang="zh-CN" altLang="en-US" sz="1400"/>
          </a:p>
        </p:txBody>
      </p:sp>
      <p:sp>
        <p:nvSpPr>
          <p:cNvPr id="33849" name="矩形 22"/>
          <p:cNvSpPr/>
          <p:nvPr/>
        </p:nvSpPr>
        <p:spPr>
          <a:xfrm>
            <a:off x="5892800" y="866775"/>
            <a:ext cx="1320800" cy="3079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/>
            <a:r>
              <a:rPr lang="zh-CN" altLang="en-US" sz="1400"/>
              <a:t>频率分布</a:t>
            </a:r>
            <a:endParaRPr lang="zh-CN" altLang="en-US" sz="1400"/>
          </a:p>
        </p:txBody>
      </p:sp>
      <p:sp>
        <p:nvSpPr>
          <p:cNvPr id="33850" name="矩形 23"/>
          <p:cNvSpPr/>
          <p:nvPr/>
        </p:nvSpPr>
        <p:spPr>
          <a:xfrm>
            <a:off x="6804025" y="866775"/>
            <a:ext cx="723900" cy="3079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/>
            <a:r>
              <a:rPr lang="zh-CN" altLang="en-US" sz="1400"/>
              <a:t>相对性</a:t>
            </a:r>
            <a:endParaRPr lang="zh-CN" altLang="en-US" sz="1400"/>
          </a:p>
        </p:txBody>
      </p:sp>
      <p:sp>
        <p:nvSpPr>
          <p:cNvPr id="33851" name="任意多边形 24"/>
          <p:cNvSpPr/>
          <p:nvPr/>
        </p:nvSpPr>
        <p:spPr>
          <a:xfrm>
            <a:off x="6018212" y="3997325"/>
            <a:ext cx="549275" cy="571500"/>
          </a:xfrm>
          <a:custGeom>
            <a:cxnLst>
              <a:cxn ang="0">
                <a:pos x="0" y="541155"/>
              </a:cxn>
              <a:cxn ang="0">
                <a:pos x="71608" y="5058"/>
              </a:cxn>
              <a:cxn ang="0">
                <a:pos x="350083" y="510810"/>
              </a:cxn>
              <a:cxn ang="0">
                <a:pos x="461473" y="369199"/>
              </a:cxn>
              <a:cxn ang="0">
                <a:pos x="469430" y="338854"/>
              </a:cxn>
              <a:cxn ang="0">
                <a:pos x="548994" y="308509"/>
              </a:cxn>
            </a:cxnLst>
            <a:rect l="l" t="t" r="r" b="b"/>
            <a:pathLst>
              <a:path w="876300" h="717550">
                <a:moveTo>
                  <a:pt x="0" y="679450"/>
                </a:moveTo>
                <a:cubicBezTo>
                  <a:pt x="10583" y="346075"/>
                  <a:pt x="21167" y="12700"/>
                  <a:pt x="114300" y="6350"/>
                </a:cubicBezTo>
                <a:cubicBezTo>
                  <a:pt x="207433" y="0"/>
                  <a:pt x="455084" y="565150"/>
                  <a:pt x="558800" y="641350"/>
                </a:cubicBezTo>
                <a:cubicBezTo>
                  <a:pt x="662516" y="717550"/>
                  <a:pt x="704850" y="499533"/>
                  <a:pt x="736600" y="463550"/>
                </a:cubicBezTo>
                <a:cubicBezTo>
                  <a:pt x="768350" y="427567"/>
                  <a:pt x="726017" y="438150"/>
                  <a:pt x="749300" y="425450"/>
                </a:cubicBezTo>
                <a:cubicBezTo>
                  <a:pt x="772583" y="412750"/>
                  <a:pt x="808567" y="368300"/>
                  <a:pt x="876300" y="387350"/>
                </a:cubicBezTo>
              </a:path>
            </a:pathLst>
          </a:custGeom>
          <a:noFill/>
          <a:ln cap="flat" cmpd="sng">
            <a:solidFill>
              <a:srgbClr val="FF0000"/>
            </a:solidFill>
            <a:miter lim="800000"/>
          </a:ln>
        </p:spPr>
        <p:txBody>
          <a:bodyPr/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/>
        </p:txBody>
      </p:sp>
      <p:sp>
        <p:nvSpPr>
          <p:cNvPr id="33852" name="TextBox 33851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完美诠释用图表说话--麦肯锡商务沟通完全工具箱共40页，您现在浏览的是第15页!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42" name="矩形 6"/>
          <p:cNvSpPr/>
          <p:nvPr/>
        </p:nvSpPr>
        <p:spPr>
          <a:xfrm>
            <a:off x="346075" y="1328738"/>
            <a:ext cx="4149725" cy="2887662"/>
          </a:xfrm>
          <a:prstGeom prst="rect">
            <a:avLst/>
          </a:prstGeom>
          <a:solidFill>
            <a:schemeClr val="bg1"/>
          </a:solidFill>
          <a:ln w="3175">
            <a:solidFill>
              <a:srgbClr val="BFBFBF"/>
            </a:solidFill>
            <a:miter lim="800000"/>
          </a:ln>
          <a:effectLst>
            <a:outerShdw dist="38100" dir="5400000" algn="ctr">
              <a:srgbClr val="000000">
                <a:alpha val="39000"/>
              </a:srgbClr>
            </a:outerShdw>
          </a:effectLst>
        </p:spPr>
        <p:txBody>
          <a:bodyPr anchor="ctr" anchorCtr="0"/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 algn="ctr"/>
            <a:endParaRPr lang="zh-CN" altLang="en-US">
              <a:solidFill>
                <a:srgbClr val="FFFFFF"/>
              </a:solidFill>
            </a:endParaRPr>
          </a:p>
        </p:txBody>
      </p:sp>
      <p:pic>
        <p:nvPicPr>
          <p:cNvPr id="35843" name="内容占位符 4"/>
          <p:cNvPicPr/>
          <p:nvPr>
            <p:ph idx="4294967295"/>
          </p:nvPr>
        </p:nvPicPr>
        <p:blipFill>
          <a:blip r:embed="rId2"/>
          <a:stretch>
            <a:fillRect/>
          </a:stretch>
        </p:blipFill>
        <p:spPr>
          <a:xfrm>
            <a:off x="584200" y="1890712"/>
            <a:ext cx="3568700" cy="220027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35844" name="灯片编号占位符 3"/>
          <p:cNvSpPr/>
          <p:nvPr/>
        </p:nvSpPr>
        <p:spPr>
          <a:xfrm>
            <a:off x="6686550" y="6453188"/>
            <a:ext cx="2133600" cy="3651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lvl="0" algn="r"/>
            <a:fld id="{AD960F97-24B1-4F58-B14B-F94C54AC2ED0}" type="slidenum">
              <a:rPr lang="zh-CN" altLang="en-US" sz="1200">
                <a:solidFill>
                  <a:srgbClr val="898989"/>
                </a:solidFill>
              </a:rPr>
              <a:t>16</a:t>
            </a:fld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35845" name="矩形 5"/>
          <p:cNvSpPr/>
          <p:nvPr/>
        </p:nvSpPr>
        <p:spPr>
          <a:xfrm>
            <a:off x="973138" y="1517650"/>
            <a:ext cx="2851150" cy="3381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/>
            <a:r>
              <a:rPr lang="zh-CN" altLang="en-US" sz="1600" b="1"/>
              <a:t>第四季度销售额所占比例最少</a:t>
            </a:r>
            <a:endParaRPr lang="zh-CN" altLang="en-US" sz="1600" b="1"/>
          </a:p>
        </p:txBody>
      </p:sp>
      <p:sp>
        <p:nvSpPr>
          <p:cNvPr id="35846" name="矩形 7"/>
          <p:cNvSpPr/>
          <p:nvPr/>
        </p:nvSpPr>
        <p:spPr>
          <a:xfrm>
            <a:off x="4778375" y="1328738"/>
            <a:ext cx="4149725" cy="2887662"/>
          </a:xfrm>
          <a:prstGeom prst="rect">
            <a:avLst/>
          </a:prstGeom>
          <a:solidFill>
            <a:schemeClr val="bg1"/>
          </a:solidFill>
          <a:ln w="3175">
            <a:solidFill>
              <a:srgbClr val="BFBFBF"/>
            </a:solidFill>
            <a:miter lim="800000"/>
          </a:ln>
          <a:effectLst>
            <a:outerShdw dist="38100" dir="5400000" algn="ctr">
              <a:srgbClr val="000000">
                <a:alpha val="39000"/>
              </a:srgbClr>
            </a:outerShdw>
          </a:effectLst>
        </p:spPr>
        <p:txBody>
          <a:bodyPr anchor="ctr" anchorCtr="0"/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 algn="ctr"/>
            <a:endParaRPr lang="zh-CN" altLang="en-US">
              <a:solidFill>
                <a:srgbClr val="FFFFFF"/>
              </a:solidFill>
            </a:endParaRPr>
          </a:p>
        </p:txBody>
      </p:sp>
      <p:pic>
        <p:nvPicPr>
          <p:cNvPr id="35847" name="内容占位符 4"/>
          <p:cNvPicPr/>
          <p:nvPr/>
        </p:nvPicPr>
        <p:blipFill>
          <a:blip r:embed="rId3"/>
          <a:stretch>
            <a:fillRect/>
          </a:stretch>
        </p:blipFill>
        <p:spPr>
          <a:xfrm>
            <a:off x="5016500" y="1890712"/>
            <a:ext cx="3568700" cy="220027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35848" name="矩形 9"/>
          <p:cNvSpPr/>
          <p:nvPr/>
        </p:nvSpPr>
        <p:spPr>
          <a:xfrm>
            <a:off x="5405438" y="1517650"/>
            <a:ext cx="2851150" cy="3381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/>
            <a:r>
              <a:rPr lang="zh-CN" altLang="en-US" sz="1600" b="1"/>
              <a:t>第四季度销售额所占比例最少</a:t>
            </a:r>
            <a:endParaRPr lang="zh-CN" altLang="en-US" sz="1600" b="1"/>
          </a:p>
        </p:txBody>
      </p:sp>
      <p:sp>
        <p:nvSpPr>
          <p:cNvPr id="35849" name="矩形 10"/>
          <p:cNvSpPr/>
          <p:nvPr/>
        </p:nvSpPr>
        <p:spPr>
          <a:xfrm>
            <a:off x="1438275" y="4679950"/>
            <a:ext cx="2054225" cy="646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/>
            <a:r>
              <a:t>红色标注突出数据</a:t>
            </a:r>
          </a:p>
          <a:p>
            <a:pPr marL="0" lvl="0" indent="0"/>
            <a:r>
              <a:t>并放置在12点方向</a:t>
            </a:r>
          </a:p>
        </p:txBody>
      </p:sp>
      <p:sp>
        <p:nvSpPr>
          <p:cNvPr id="35850" name="矩形 11"/>
          <p:cNvSpPr/>
          <p:nvPr/>
        </p:nvSpPr>
        <p:spPr>
          <a:xfrm>
            <a:off x="5908675" y="4679950"/>
            <a:ext cx="2032000" cy="3683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/>
            <a:r>
              <a:t>分离出来单独显示</a:t>
            </a:r>
          </a:p>
        </p:txBody>
      </p:sp>
      <p:sp>
        <p:nvSpPr>
          <p:cNvPr id="35851" name="TextBox 35850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完美诠释用图表说话--麦肯锡商务沟通完全工具箱共40页，您现在浏览的是第16页!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890" name="灯片编号占位符 3"/>
          <p:cNvSpPr/>
          <p:nvPr/>
        </p:nvSpPr>
        <p:spPr>
          <a:xfrm>
            <a:off x="6686550" y="6453188"/>
            <a:ext cx="2133600" cy="3651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lvl="0" algn="r"/>
            <a:fld id="{142711CF-7F2C-4C14-AD13-62A675430D46}" type="slidenum">
              <a:rPr lang="zh-CN" altLang="en-US" sz="1200">
                <a:solidFill>
                  <a:srgbClr val="898989"/>
                </a:solidFill>
              </a:rPr>
              <a:t>17</a:t>
            </a:fld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37891" name="矩形 4"/>
          <p:cNvSpPr/>
          <p:nvPr/>
        </p:nvSpPr>
        <p:spPr>
          <a:xfrm>
            <a:off x="2339975" y="2276475"/>
            <a:ext cx="6624638" cy="37861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355600" lvl="0" indent="-355600">
              <a:lnSpc>
                <a:spcPct val="150000"/>
              </a:lnSpc>
              <a:buClr>
                <a:schemeClr val="tx2"/>
              </a:buClr>
              <a:buFont typeface="Wingdings" pitchFamily="2" charset="2"/>
              <a:buChar char="l"/>
            </a:pPr>
            <a:r>
              <a:rPr lang="zh-CN" altLang="en-US" sz="1600"/>
              <a:t>在条形图中，</a:t>
            </a:r>
            <a:r>
              <a:rPr lang="zh-CN" altLang="en-US" sz="1600" b="1">
                <a:solidFill>
                  <a:srgbClr val="FF0000"/>
                </a:solidFill>
              </a:rPr>
              <a:t>要做到保持条形图之间的距离比条的宽度小。</a:t>
            </a:r>
            <a:endParaRPr lang="en-US" altLang="en-US" sz="1600" b="1">
              <a:solidFill>
                <a:srgbClr val="FF0000"/>
              </a:solidFill>
            </a:endParaRPr>
          </a:p>
          <a:p>
            <a:pPr marL="355600" lvl="0" indent="-355600">
              <a:lnSpc>
                <a:spcPct val="150000"/>
              </a:lnSpc>
              <a:buClr>
                <a:schemeClr val="tx2"/>
              </a:buClr>
              <a:buFont typeface="Wingdings" pitchFamily="2" charset="2"/>
              <a:buChar char="l"/>
            </a:pPr>
            <a:r>
              <a:rPr lang="zh-CN" altLang="en-US" sz="1600" b="1">
                <a:solidFill>
                  <a:srgbClr val="FF0000"/>
                </a:solidFill>
              </a:rPr>
              <a:t>使用最能形成对比的颜色及阴影来强调重要的项目</a:t>
            </a:r>
            <a:r>
              <a:rPr lang="zh-CN" altLang="en-US" sz="1600"/>
              <a:t>，以此来强调信息的标题。</a:t>
            </a:r>
            <a:endParaRPr lang="zh-CN" altLang="en-US" sz="1600"/>
          </a:p>
          <a:p>
            <a:pPr marL="355600" lvl="0" indent="-355600">
              <a:lnSpc>
                <a:spcPct val="150000"/>
              </a:lnSpc>
              <a:buClr>
                <a:schemeClr val="tx2"/>
              </a:buClr>
              <a:buFont typeface="Wingdings" pitchFamily="2" charset="2"/>
              <a:buChar char="l"/>
            </a:pPr>
            <a:r>
              <a:rPr lang="zh-CN" altLang="en-US" sz="1600" b="1">
                <a:solidFill>
                  <a:srgbClr val="FF0000"/>
                </a:solidFill>
              </a:rPr>
              <a:t>为了突显数值，可在顶端（或者在底端）使用一个刻度尺，或者在条形末尾标注数字，但是注意不要两者同时使用。</a:t>
            </a:r>
            <a:endParaRPr lang="en-US" altLang="en-US" sz="1600" b="1">
              <a:solidFill>
                <a:srgbClr val="FF0000"/>
              </a:solidFill>
            </a:endParaRPr>
          </a:p>
          <a:p>
            <a:pPr marL="355600" lvl="0" indent="-355600">
              <a:lnSpc>
                <a:spcPct val="150000"/>
              </a:lnSpc>
              <a:buClr>
                <a:schemeClr val="tx2"/>
              </a:buClr>
              <a:buFont typeface="Wingdings" pitchFamily="2" charset="2"/>
              <a:buChar char="l"/>
            </a:pPr>
            <a:r>
              <a:rPr lang="zh-CN" altLang="en-US" sz="1600"/>
              <a:t>如果你只是想简单标示项目间的关联，可用刻度尺；</a:t>
            </a:r>
            <a:endParaRPr lang="en-US" altLang="en-US" sz="1600"/>
          </a:p>
          <a:p>
            <a:pPr marL="355600" lvl="0" indent="-355600">
              <a:lnSpc>
                <a:spcPct val="150000"/>
              </a:lnSpc>
              <a:buClr>
                <a:schemeClr val="tx2"/>
              </a:buClr>
              <a:buFont typeface="Wingdings" pitchFamily="2" charset="2"/>
              <a:buChar char="l"/>
            </a:pPr>
            <a:r>
              <a:rPr lang="zh-CN" altLang="en-US" sz="1600"/>
              <a:t>如果数字对你很重要那么就是用数字。</a:t>
            </a:r>
            <a:endParaRPr lang="en-US" altLang="en-US" sz="1600"/>
          </a:p>
          <a:p>
            <a:pPr marL="355600" lvl="0" indent="-355600">
              <a:lnSpc>
                <a:spcPct val="150000"/>
              </a:lnSpc>
              <a:buClr>
                <a:schemeClr val="tx2"/>
              </a:buClr>
              <a:buFont typeface="Wingdings" pitchFamily="2" charset="2"/>
              <a:buChar char="l"/>
            </a:pPr>
            <a:r>
              <a:rPr lang="zh-CN" altLang="en-US" sz="1600"/>
              <a:t>有时，使用刻度尺的同时标示一个需要特殊强调的数值，也是个好办法。 </a:t>
            </a:r>
            <a:br>
              <a:rPr lang="zh-CN" altLang="en-US" sz="1600"/>
            </a:br>
            <a:endParaRPr lang="zh-CN" altLang="en-US" sz="1600"/>
          </a:p>
        </p:txBody>
      </p:sp>
      <p:sp>
        <p:nvSpPr>
          <p:cNvPr id="37892" name="矩形 5"/>
          <p:cNvSpPr/>
          <p:nvPr/>
        </p:nvSpPr>
        <p:spPr>
          <a:xfrm>
            <a:off x="2339975" y="1095375"/>
            <a:ext cx="5386388" cy="7080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/>
            <a:r>
              <a:rPr lang="zh-CN" altLang="en-US" sz="4000" b="1">
                <a:solidFill>
                  <a:schemeClr val="tx2"/>
                </a:solidFill>
              </a:rPr>
              <a:t>项目：项目的排名</a:t>
            </a:r>
            <a:endParaRPr lang="zh-CN" altLang="en-US" sz="4000" b="1">
              <a:solidFill>
                <a:schemeClr val="tx2"/>
              </a:solidFill>
            </a:endParaRPr>
          </a:p>
        </p:txBody>
      </p:sp>
      <p:cxnSp>
        <p:nvCxnSpPr>
          <p:cNvPr id="37893" name="直接连接符 6"/>
          <p:cNvCxnSpPr/>
          <p:nvPr/>
        </p:nvCxnSpPr>
        <p:spPr>
          <a:xfrm>
            <a:off x="2411412" y="1930400"/>
            <a:ext cx="6732588" cy="0"/>
          </a:xfrm>
          <a:prstGeom prst="line">
            <a:avLst/>
          </a:prstGeom>
          <a:noFill/>
          <a:ln w="28575">
            <a:solidFill>
              <a:schemeClr val="tx2"/>
            </a:solidFill>
            <a:prstDash val="sysDash"/>
            <a:miter lim="800000"/>
          </a:ln>
        </p:spPr>
      </p:cxnSp>
      <p:sp>
        <p:nvSpPr>
          <p:cNvPr id="37894" name="TextBox 37893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完美诠释用图表说话--麦肯锡商务沟通完全工具箱共40页，您现在浏览的是第17页!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9938" name="内容占位符 4"/>
          <p:cNvPicPr/>
          <p:nvPr>
            <p:ph idx="4294967295"/>
          </p:nvPr>
        </p:nvPicPr>
        <p:blipFill>
          <a:blip r:embed="rId2"/>
          <a:stretch>
            <a:fillRect/>
          </a:stretch>
        </p:blipFill>
        <p:spPr>
          <a:xfrm>
            <a:off x="2339975" y="1435100"/>
            <a:ext cx="6372225" cy="3903662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39939" name="灯片编号占位符 3"/>
          <p:cNvSpPr/>
          <p:nvPr/>
        </p:nvSpPr>
        <p:spPr>
          <a:xfrm>
            <a:off x="6686550" y="6453188"/>
            <a:ext cx="2133600" cy="3651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lvl="0" algn="r"/>
            <a:fld id="{BCA00407-C70C-4A14-A66B-51194AAF4E8F}" type="slidenum">
              <a:rPr lang="zh-CN" altLang="en-US" sz="1200">
                <a:solidFill>
                  <a:srgbClr val="898989"/>
                </a:solidFill>
              </a:rPr>
              <a:t>18</a:t>
            </a:fld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39940" name="Freeform 9"/>
          <p:cNvSpPr/>
          <p:nvPr/>
        </p:nvSpPr>
        <p:spPr>
          <a:xfrm>
            <a:off x="2449512" y="1282700"/>
            <a:ext cx="6008688" cy="104775"/>
          </a:xfrm>
          <a:custGeom>
            <a:cxnLst>
              <a:cxn ang="0">
                <a:pos x="0" y="0"/>
              </a:cxn>
              <a:cxn ang="0">
                <a:pos x="261931" y="0"/>
              </a:cxn>
              <a:cxn ang="0">
                <a:pos x="388566" y="104775"/>
              </a:cxn>
              <a:cxn ang="0">
                <a:pos x="512496" y="0"/>
              </a:cxn>
              <a:cxn ang="0">
                <a:pos x="6008708" y="0"/>
              </a:cxn>
            </a:cxnLst>
            <a:rect l="l" t="t" r="r" b="b"/>
            <a:pathLst>
              <a:path w="11103" h="10000">
                <a:moveTo>
                  <a:pt x="0" y="0"/>
                </a:moveTo>
                <a:lnTo>
                  <a:pt x="484" y="0"/>
                </a:lnTo>
                <a:lnTo>
                  <a:pt x="718" y="10000"/>
                </a:lnTo>
                <a:cubicBezTo>
                  <a:pt x="794" y="6667"/>
                  <a:pt x="871" y="3333"/>
                  <a:pt x="947" y="0"/>
                </a:cubicBezTo>
                <a:lnTo>
                  <a:pt x="11103" y="0"/>
                </a:lnTo>
              </a:path>
            </a:pathLst>
          </a:custGeom>
          <a:noFill/>
          <a:ln w="6350" cmpd="sng">
            <a:solidFill>
              <a:srgbClr val="1F1A17"/>
            </a:solidFill>
            <a:miter lim="800000"/>
          </a:ln>
        </p:spPr>
        <p:txBody>
          <a:bodyPr/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/>
        </p:txBody>
      </p:sp>
      <p:sp>
        <p:nvSpPr>
          <p:cNvPr id="39941" name="矩形 17"/>
          <p:cNvSpPr/>
          <p:nvPr/>
        </p:nvSpPr>
        <p:spPr>
          <a:xfrm>
            <a:off x="2436812" y="876300"/>
            <a:ext cx="6034088" cy="342900"/>
          </a:xfrm>
          <a:prstGeom prst="rect">
            <a:avLst/>
          </a:prstGeom>
          <a:solidFill>
            <a:srgbClr val="D9D9D9"/>
          </a:solidFill>
          <a:ln>
            <a:noFill/>
            <a:miter lim="800000"/>
          </a:ln>
        </p:spPr>
        <p:txBody>
          <a:bodyPr anchor="ctr" anchorCtr="0"/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 algn="ctr"/>
            <a:r>
              <a:rPr lang="zh-CN" altLang="en-US" sz="1400" b="1"/>
              <a:t>全球手机游戏营业额不断增长</a:t>
            </a:r>
            <a:endParaRPr lang="zh-CN" altLang="en-US" sz="1400" b="1"/>
          </a:p>
        </p:txBody>
      </p:sp>
      <p:cxnSp>
        <p:nvCxnSpPr>
          <p:cNvPr id="39942" name="直接连接符 19"/>
          <p:cNvCxnSpPr/>
          <p:nvPr/>
        </p:nvCxnSpPr>
        <p:spPr>
          <a:xfrm>
            <a:off x="2411412" y="5346700"/>
            <a:ext cx="6097588" cy="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</a:ln>
        </p:spPr>
      </p:cxnSp>
      <p:sp>
        <p:nvSpPr>
          <p:cNvPr id="39943" name="TextBox 20"/>
          <p:cNvSpPr/>
          <p:nvPr/>
        </p:nvSpPr>
        <p:spPr>
          <a:xfrm>
            <a:off x="6732588" y="1397000"/>
            <a:ext cx="1725612" cy="2762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 algn="r"/>
            <a:r>
              <a:rPr lang="zh-CN" altLang="en-US" sz="1200"/>
              <a:t>单位</a:t>
            </a:r>
            <a:r>
              <a:rPr lang="en-US" altLang="en-US" sz="1200"/>
              <a:t>:10</a:t>
            </a:r>
            <a:r>
              <a:rPr lang="zh-CN" altLang="en-US" sz="1200"/>
              <a:t>亿美元</a:t>
            </a:r>
            <a:endParaRPr lang="zh-CN" altLang="en-US" sz="1200"/>
          </a:p>
        </p:txBody>
      </p:sp>
      <p:cxnSp>
        <p:nvCxnSpPr>
          <p:cNvPr id="39944" name="直接连接符 21"/>
          <p:cNvCxnSpPr/>
          <p:nvPr/>
        </p:nvCxnSpPr>
        <p:spPr>
          <a:xfrm>
            <a:off x="2411412" y="5613400"/>
            <a:ext cx="6097588" cy="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</a:ln>
        </p:spPr>
      </p:cxnSp>
      <p:sp>
        <p:nvSpPr>
          <p:cNvPr id="39945" name="矩形 22"/>
          <p:cNvSpPr/>
          <p:nvPr/>
        </p:nvSpPr>
        <p:spPr>
          <a:xfrm>
            <a:off x="2324100" y="5353050"/>
            <a:ext cx="6678612" cy="2778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/>
            <a:r>
              <a:rPr lang="zh-CN" altLang="en-US" sz="1200"/>
              <a:t>数据来源：</a:t>
            </a:r>
            <a:r>
              <a:rPr lang="en-US" altLang="en-US" sz="1200"/>
              <a:t>Digi-Capital《2011</a:t>
            </a:r>
            <a:r>
              <a:rPr lang="zh-CN" altLang="en-US" sz="1200"/>
              <a:t>年全球电子游戏业投资报告</a:t>
            </a:r>
            <a:r>
              <a:rPr lang="en-US" altLang="en-US" sz="1200"/>
              <a:t>》</a:t>
            </a:r>
            <a:endParaRPr lang="zh-CN" altLang="en-US" sz="1200"/>
          </a:p>
        </p:txBody>
      </p:sp>
      <p:sp>
        <p:nvSpPr>
          <p:cNvPr id="39946" name="TextBox 39945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完美诠释用图表说话--麦肯锡商务沟通完全工具箱共40页，您现在浏览的是第18页!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986" name="灯片编号占位符 3"/>
          <p:cNvSpPr/>
          <p:nvPr/>
        </p:nvSpPr>
        <p:spPr>
          <a:xfrm>
            <a:off x="6686550" y="6453188"/>
            <a:ext cx="2133600" cy="3651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lvl="0" algn="r"/>
            <a:fld id="{A5106039-8A03-4B1B-B1A7-54FC65AE267C}" type="slidenum">
              <a:rPr lang="zh-CN" altLang="en-US" sz="1200">
                <a:solidFill>
                  <a:srgbClr val="898989"/>
                </a:solidFill>
              </a:rPr>
              <a:t>19</a:t>
            </a:fld>
            <a:endParaRPr lang="en-US" altLang="zh-CN" sz="1200">
              <a:solidFill>
                <a:srgbClr val="898989"/>
              </a:solidFill>
            </a:endParaRPr>
          </a:p>
        </p:txBody>
      </p:sp>
      <p:pic>
        <p:nvPicPr>
          <p:cNvPr id="41987" name="图表 4"/>
          <p:cNvPicPr/>
          <p:nvPr/>
        </p:nvPicPr>
        <p:blipFill>
          <a:blip r:embed="rId2"/>
          <a:stretch>
            <a:fillRect/>
          </a:stretch>
        </p:blipFill>
        <p:spPr>
          <a:xfrm>
            <a:off x="2339975" y="1219200"/>
            <a:ext cx="6624638" cy="41148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41988" name="Freeform 9"/>
          <p:cNvSpPr/>
          <p:nvPr/>
        </p:nvSpPr>
        <p:spPr>
          <a:xfrm>
            <a:off x="2424112" y="1003300"/>
            <a:ext cx="6211888" cy="104775"/>
          </a:xfrm>
          <a:custGeom>
            <a:cxnLst>
              <a:cxn ang="0">
                <a:pos x="0" y="0"/>
              </a:cxn>
              <a:cxn ang="0">
                <a:pos x="270751" y="0"/>
              </a:cxn>
              <a:cxn ang="0">
                <a:pos x="401651" y="104775"/>
              </a:cxn>
              <a:cxn ang="0">
                <a:pos x="529755" y="0"/>
              </a:cxn>
              <a:cxn ang="0">
                <a:pos x="6211053" y="0"/>
              </a:cxn>
            </a:cxnLst>
            <a:rect l="l" t="t" r="r" b="b"/>
            <a:pathLst>
              <a:path w="11103" h="10000">
                <a:moveTo>
                  <a:pt x="0" y="0"/>
                </a:moveTo>
                <a:lnTo>
                  <a:pt x="484" y="0"/>
                </a:lnTo>
                <a:lnTo>
                  <a:pt x="718" y="10000"/>
                </a:lnTo>
                <a:cubicBezTo>
                  <a:pt x="794" y="6667"/>
                  <a:pt x="871" y="3333"/>
                  <a:pt x="947" y="0"/>
                </a:cubicBezTo>
                <a:lnTo>
                  <a:pt x="11103" y="0"/>
                </a:lnTo>
              </a:path>
            </a:pathLst>
          </a:custGeom>
          <a:noFill/>
          <a:ln w="6350" cmpd="sng">
            <a:solidFill>
              <a:srgbClr val="1F1A17"/>
            </a:solidFill>
            <a:miter lim="800000"/>
          </a:ln>
        </p:spPr>
        <p:txBody>
          <a:bodyPr/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/>
        </p:txBody>
      </p:sp>
      <p:sp>
        <p:nvSpPr>
          <p:cNvPr id="41989" name="矩形 6"/>
          <p:cNvSpPr/>
          <p:nvPr/>
        </p:nvSpPr>
        <p:spPr>
          <a:xfrm>
            <a:off x="2411412" y="596900"/>
            <a:ext cx="6237288" cy="342900"/>
          </a:xfrm>
          <a:prstGeom prst="rect">
            <a:avLst/>
          </a:prstGeom>
          <a:solidFill>
            <a:srgbClr val="D9D9D9"/>
          </a:solidFill>
          <a:ln>
            <a:noFill/>
            <a:miter lim="800000"/>
          </a:ln>
        </p:spPr>
        <p:txBody>
          <a:bodyPr anchor="ctr" anchorCtr="0"/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 algn="ctr"/>
            <a:r>
              <a:rPr lang="zh-CN" altLang="en-US" sz="1400" b="1"/>
              <a:t>全球电子游戏各部门收入</a:t>
            </a:r>
            <a:endParaRPr lang="zh-CN" altLang="en-US" sz="1400" b="1"/>
          </a:p>
        </p:txBody>
      </p:sp>
      <p:sp>
        <p:nvSpPr>
          <p:cNvPr id="41990" name="TextBox 7"/>
          <p:cNvSpPr/>
          <p:nvPr/>
        </p:nvSpPr>
        <p:spPr>
          <a:xfrm>
            <a:off x="7011988" y="1016000"/>
            <a:ext cx="1739900" cy="2762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 algn="r"/>
            <a:r>
              <a:rPr lang="zh-CN" altLang="en-US" sz="1200"/>
              <a:t>单位</a:t>
            </a:r>
            <a:r>
              <a:rPr lang="en-US" altLang="en-US" sz="1200"/>
              <a:t>:10</a:t>
            </a:r>
            <a:r>
              <a:rPr lang="zh-CN" altLang="en-US" sz="1200"/>
              <a:t>亿美元</a:t>
            </a:r>
            <a:endParaRPr lang="zh-CN" altLang="en-US" sz="1200"/>
          </a:p>
        </p:txBody>
      </p:sp>
      <p:grpSp>
        <p:nvGrpSpPr>
          <p:cNvPr id="41991" name=""/>
          <p:cNvGrpSpPr/>
          <p:nvPr/>
        </p:nvGrpSpPr>
        <p:grpSpPr>
          <a:xfrm>
            <a:off x="2411412" y="5346700"/>
            <a:ext cx="6300788" cy="228600"/>
            <a:chExt cx="6097587" cy="266700"/>
          </a:xfrm>
        </p:grpSpPr>
        <p:cxnSp>
          <p:nvCxnSpPr>
            <p:cNvPr id="41992" name="直接连接符 8"/>
            <p:cNvCxnSpPr/>
            <p:nvPr/>
          </p:nvCxnSpPr>
          <p:spPr>
            <a:xfrm>
              <a:off x="0" y="0"/>
              <a:ext cx="6097587" cy="0"/>
            </a:xfrm>
            <a:prstGeom prst="line">
              <a:avLst/>
            </a:prstGeom>
            <a:noFill/>
            <a:ln>
              <a:solidFill>
                <a:schemeClr val="tx1"/>
              </a:solidFill>
              <a:miter lim="800000"/>
            </a:ln>
          </p:spPr>
        </p:cxnSp>
        <p:cxnSp>
          <p:nvCxnSpPr>
            <p:cNvPr id="41993" name="直接连接符 9"/>
            <p:cNvCxnSpPr/>
            <p:nvPr/>
          </p:nvCxnSpPr>
          <p:spPr>
            <a:xfrm>
              <a:off x="0" y="266700"/>
              <a:ext cx="6097587" cy="0"/>
            </a:xfrm>
            <a:prstGeom prst="line">
              <a:avLst/>
            </a:prstGeom>
            <a:noFill/>
            <a:ln>
              <a:solidFill>
                <a:schemeClr val="tx1"/>
              </a:solidFill>
              <a:miter lim="800000"/>
            </a:ln>
          </p:spPr>
        </p:cxnSp>
      </p:grpSp>
      <p:sp>
        <p:nvSpPr>
          <p:cNvPr id="41994" name="矩形 10"/>
          <p:cNvSpPr/>
          <p:nvPr/>
        </p:nvSpPr>
        <p:spPr>
          <a:xfrm>
            <a:off x="2324100" y="5327650"/>
            <a:ext cx="5308600" cy="2778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/>
            <a:r>
              <a:rPr lang="zh-CN" altLang="en-US" sz="1200"/>
              <a:t>数据来源：</a:t>
            </a:r>
            <a:r>
              <a:rPr lang="en-US" altLang="en-US" sz="1200"/>
              <a:t>Digi-Capital《2011</a:t>
            </a:r>
            <a:r>
              <a:rPr lang="zh-CN" altLang="en-US" sz="1200"/>
              <a:t>年全球电子游戏业投资报告</a:t>
            </a:r>
            <a:r>
              <a:rPr lang="en-US" altLang="en-US" sz="1200"/>
              <a:t>》</a:t>
            </a:r>
            <a:endParaRPr lang="zh-CN" altLang="en-US" sz="1200"/>
          </a:p>
        </p:txBody>
      </p:sp>
      <p:sp>
        <p:nvSpPr>
          <p:cNvPr id="41995" name="TextBox 41994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完美诠释用图表说话--麦肯锡商务沟通完全工具箱共40页，您现在浏览的是第19页!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034" name="灯片编号占位符 3"/>
          <p:cNvSpPr/>
          <p:nvPr/>
        </p:nvSpPr>
        <p:spPr>
          <a:xfrm>
            <a:off x="6686550" y="6453188"/>
            <a:ext cx="2133600" cy="3651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lvl="0" algn="r"/>
            <a:fld id="{78B700E7-C9D0-40B0-BDFF-5DC7E911C5E8}" type="slidenum">
              <a:rPr lang="zh-CN" altLang="en-US" sz="1200">
                <a:solidFill>
                  <a:srgbClr val="898989"/>
                </a:solidFill>
              </a:rPr>
              <a:t>20</a:t>
            </a:fld>
            <a:endParaRPr lang="en-US" altLang="zh-CN" sz="1200">
              <a:solidFill>
                <a:srgbClr val="898989"/>
              </a:solidFill>
            </a:endParaRPr>
          </a:p>
        </p:txBody>
      </p:sp>
      <p:pic>
        <p:nvPicPr>
          <p:cNvPr id="44035" name="图表 4"/>
          <p:cNvPicPr/>
          <p:nvPr/>
        </p:nvPicPr>
        <p:blipFill>
          <a:blip r:embed="rId2"/>
          <a:stretch>
            <a:fillRect/>
          </a:stretch>
        </p:blipFill>
        <p:spPr>
          <a:xfrm>
            <a:off x="2590800" y="1536700"/>
            <a:ext cx="6146800" cy="34925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44036" name="TextBox 5"/>
          <p:cNvSpPr/>
          <p:nvPr/>
        </p:nvSpPr>
        <p:spPr>
          <a:xfrm>
            <a:off x="2641600" y="977900"/>
            <a:ext cx="4229100" cy="3698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/>
            <a:r>
              <a:rPr lang="zh-CN" altLang="en-US" b="1"/>
              <a:t>大多数的销售额在</a:t>
            </a:r>
            <a:r>
              <a:rPr lang="en-US" altLang="en-US" b="1"/>
              <a:t>30</a:t>
            </a:r>
            <a:r>
              <a:rPr lang="zh-CN" altLang="en-US" b="1"/>
              <a:t>元至</a:t>
            </a:r>
            <a:r>
              <a:rPr lang="en-US" altLang="en-US" b="1"/>
              <a:t>50</a:t>
            </a:r>
            <a:r>
              <a:rPr lang="zh-CN" altLang="en-US" b="1"/>
              <a:t>元之间</a:t>
            </a:r>
            <a:endParaRPr lang="zh-CN" altLang="en-US" b="1"/>
          </a:p>
        </p:txBody>
      </p:sp>
      <p:sp>
        <p:nvSpPr>
          <p:cNvPr id="44037" name="TextBox 44036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完美诠释用图表说话--麦肯锡商务沟通完全工具箱共40页，您现在浏览的是第20页!</a:t>
            </a: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https://d.book118.com/638041043106006030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">
  <a:themeElements>
    <a:clrScheme name="">
      <a:dk1>
        <a:srgbClr val="FFFFFF"/>
      </a:dk1>
      <a:lt1>
        <a:srgbClr val="000000"/>
      </a:lt1>
      <a:dk2>
        <a:srgbClr val="FFC000"/>
      </a:dk2>
      <a:lt2>
        <a:srgbClr val="C00000"/>
      </a:lt2>
      <a:accent1>
        <a:srgbClr val="FF000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92D050"/>
      </a:hlink>
      <a:folHlink>
        <a:srgbClr val="FFC000"/>
      </a:folHlink>
    </a:clrScheme>
    <a:fontScheme name="Arial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">
        <a:dk1>
          <a:srgbClr val="FFFFFF"/>
        </a:dk1>
        <a:lt1>
          <a:srgbClr val="000000"/>
        </a:lt1>
        <a:dk2>
          <a:srgbClr val="FFC000"/>
        </a:dk2>
        <a:lt2>
          <a:srgbClr val="C00000"/>
        </a:lt2>
        <a:accent1>
          <a:srgbClr val="FF0000"/>
        </a:accent1>
        <a:accent2>
          <a:srgbClr val="FFFF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2D050"/>
        </a:hlink>
        <a:folHlink>
          <a:srgbClr val="FFC000"/>
        </a:folHlink>
      </a:clrScheme>
    </a:extraClrScheme>
  </a:extraClrScheme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">
      <a:dk1>
        <a:srgbClr val="FFFFFF"/>
      </a:dk1>
      <a:lt1>
        <a:srgbClr val="000000"/>
      </a:lt1>
      <a:dk2>
        <a:srgbClr val="FFC000"/>
      </a:dk2>
      <a:lt2>
        <a:srgbClr val="C00000"/>
      </a:lt2>
      <a:accent1>
        <a:srgbClr val="FF000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92D050"/>
      </a:hlink>
      <a:folHlink>
        <a:srgbClr val="FFC000"/>
      </a:folHlink>
    </a:clrScheme>
    <a:fontScheme name="Arial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">
        <a:dk1>
          <a:srgbClr val="FFFFFF"/>
        </a:dk1>
        <a:lt1>
          <a:srgbClr val="000000"/>
        </a:lt1>
        <a:dk2>
          <a:srgbClr val="FFC000"/>
        </a:dk2>
        <a:lt2>
          <a:srgbClr val="C00000"/>
        </a:lt2>
        <a:accent1>
          <a:srgbClr val="FF0000"/>
        </a:accent1>
        <a:accent2>
          <a:srgbClr val="FFFF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2D050"/>
        </a:hlink>
        <a:folHlink>
          <a:srgbClr val="FFC000"/>
        </a:folHlink>
      </a:clrScheme>
    </a:extraClrScheme>
  </a:extraClrSchemeLst>
</a:theme>
</file>

<file path=ppt/theme/theme4.xml><?xml version="1.0" encoding="utf-8"?>
<a:theme xmlns:r="http://schemas.openxmlformats.org/officeDocument/2006/relationships" xmlns:a="http://schemas.openxmlformats.org/drawingml/2006/main" name="3_Office 主题">
  <a:themeElements>
    <a:clrScheme name="">
      <a:dk1>
        <a:srgbClr val="FFFFFF"/>
      </a:dk1>
      <a:lt1>
        <a:srgbClr val="000000"/>
      </a:lt1>
      <a:dk2>
        <a:srgbClr val="FFC000"/>
      </a:dk2>
      <a:lt2>
        <a:srgbClr val="C00000"/>
      </a:lt2>
      <a:accent1>
        <a:srgbClr val="FF000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92D050"/>
      </a:hlink>
      <a:folHlink>
        <a:srgbClr val="FFC000"/>
      </a:folHlink>
    </a:clrScheme>
    <a:fontScheme name="Arial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">
        <a:dk1>
          <a:srgbClr val="FFFFFF"/>
        </a:dk1>
        <a:lt1>
          <a:srgbClr val="000000"/>
        </a:lt1>
        <a:dk2>
          <a:srgbClr val="FFC000"/>
        </a:dk2>
        <a:lt2>
          <a:srgbClr val="C00000"/>
        </a:lt2>
        <a:accent1>
          <a:srgbClr val="FF0000"/>
        </a:accent1>
        <a:accent2>
          <a:srgbClr val="FFFF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2D050"/>
        </a:hlink>
        <a:folHlink>
          <a:srgbClr val="FFC000"/>
        </a:folHlink>
      </a:clrScheme>
    </a:extraClrScheme>
  </a:extraClrSchemeLst>
</a:theme>
</file>

<file path=ppt/theme/theme5.xml><?xml version="1.0" encoding="utf-8"?>
<a:theme xmlns:r="http://schemas.openxmlformats.org/officeDocument/2006/relationships" xmlns:a="http://schemas.openxmlformats.org/drawingml/2006/main" name="2_Office 主题">
  <a:themeElements>
    <a:clrScheme name="">
      <a:dk1>
        <a:srgbClr val="FFFFFF"/>
      </a:dk1>
      <a:lt1>
        <a:srgbClr val="000000"/>
      </a:lt1>
      <a:dk2>
        <a:srgbClr val="FFC000"/>
      </a:dk2>
      <a:lt2>
        <a:srgbClr val="C00000"/>
      </a:lt2>
      <a:accent1>
        <a:srgbClr val="FF000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92D050"/>
      </a:hlink>
      <a:folHlink>
        <a:srgbClr val="FFC000"/>
      </a:folHlink>
    </a:clrScheme>
    <a:fontScheme name="Arial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">
        <a:dk1>
          <a:srgbClr val="FFFFFF"/>
        </a:dk1>
        <a:lt1>
          <a:srgbClr val="000000"/>
        </a:lt1>
        <a:dk2>
          <a:srgbClr val="FFC000"/>
        </a:dk2>
        <a:lt2>
          <a:srgbClr val="C00000"/>
        </a:lt2>
        <a:accent1>
          <a:srgbClr val="FF0000"/>
        </a:accent1>
        <a:accent2>
          <a:srgbClr val="FFFF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2D050"/>
        </a:hlink>
        <a:folHlink>
          <a:srgbClr val="FFC000"/>
        </a:folHlink>
      </a:clrScheme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127</Paragraphs>
  <Slides>21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31">
      <vt:lpstr>Arial</vt:lpstr>
      <vt:lpstr>Calibri</vt:lpstr>
      <vt:lpstr>Tahoma</vt:lpstr>
      <vt:lpstr>微软雅黑</vt:lpstr>
      <vt:lpstr>Baskerville Old Face</vt:lpstr>
      <vt:lpstr>宋体</vt:lpstr>
      <vt:lpstr>Impact</vt:lpstr>
      <vt:lpstr>华文细黑</vt:lpstr>
      <vt:lpstr>Wingdings</vt:lpstr>
      <vt:lpstr>Office Theme</vt:lpstr>
      <vt:lpstr>PowerPoint Presentation</vt:lpstr>
      <vt:lpstr>PowerPoint Presentation</vt:lpstr>
      <vt:lpstr>章　选择图表</vt:lpstr>
      <vt:lpstr>步:决定你的信息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1.  成分相对关系</vt:lpstr>
      <vt:lpstr>3.  时间序列关系</vt:lpstr>
      <vt:lpstr>5.  相关性相对关系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2024-09-07T05:17:58.555</cp:lastPrinted>
  <dcterms:created xsi:type="dcterms:W3CDTF">2024-09-06T21:17:58Z</dcterms:created>
  <dcterms:modified xsi:type="dcterms:W3CDTF">2024-09-06T21:18:00Z</dcterms:modified>
</cp:coreProperties>
</file>